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Lst>
  <p:notesMasterIdLst>
    <p:notesMasterId r:id="rId42"/>
  </p:notesMasterIdLst>
  <p:handoutMasterIdLst>
    <p:handoutMasterId r:id="rId43"/>
  </p:handoutMasterIdLst>
  <p:sldIdLst>
    <p:sldId id="256" r:id="rId3"/>
    <p:sldId id="257" r:id="rId4"/>
    <p:sldId id="325" r:id="rId5"/>
    <p:sldId id="296" r:id="rId6"/>
    <p:sldId id="292" r:id="rId7"/>
    <p:sldId id="293" r:id="rId8"/>
    <p:sldId id="341" r:id="rId9"/>
    <p:sldId id="388" r:id="rId10"/>
    <p:sldId id="342" r:id="rId11"/>
    <p:sldId id="343" r:id="rId12"/>
    <p:sldId id="371" r:id="rId13"/>
    <p:sldId id="344" r:id="rId14"/>
    <p:sldId id="345" r:id="rId15"/>
    <p:sldId id="375" r:id="rId16"/>
    <p:sldId id="377" r:id="rId17"/>
    <p:sldId id="381" r:id="rId18"/>
    <p:sldId id="386" r:id="rId19"/>
    <p:sldId id="387" r:id="rId20"/>
    <p:sldId id="383" r:id="rId21"/>
    <p:sldId id="382" r:id="rId22"/>
    <p:sldId id="384" r:id="rId23"/>
    <p:sldId id="385" r:id="rId24"/>
    <p:sldId id="391" r:id="rId25"/>
    <p:sldId id="349" r:id="rId26"/>
    <p:sldId id="350" r:id="rId27"/>
    <p:sldId id="368" r:id="rId28"/>
    <p:sldId id="390" r:id="rId29"/>
    <p:sldId id="353" r:id="rId30"/>
    <p:sldId id="354" r:id="rId31"/>
    <p:sldId id="357" r:id="rId32"/>
    <p:sldId id="358" r:id="rId33"/>
    <p:sldId id="359" r:id="rId34"/>
    <p:sldId id="360" r:id="rId35"/>
    <p:sldId id="361" r:id="rId36"/>
    <p:sldId id="362" r:id="rId37"/>
    <p:sldId id="363" r:id="rId38"/>
    <p:sldId id="364" r:id="rId39"/>
    <p:sldId id="389" r:id="rId40"/>
    <p:sldId id="366"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34172E2-2D95-4266-A941-3C626C4D215A}">
          <p14:sldIdLst>
            <p14:sldId id="256"/>
          </p14:sldIdLst>
        </p14:section>
        <p14:section name="Recap weeks 1 - 5" id="{517E32CC-C809-485D-B982-5299476FE938}">
          <p14:sldIdLst>
            <p14:sldId id="257"/>
            <p14:sldId id="325"/>
            <p14:sldId id="296"/>
            <p14:sldId id="292"/>
            <p14:sldId id="293"/>
          </p14:sldIdLst>
        </p14:section>
        <p14:section name="Meditation" id="{EA95807D-14BF-48AD-BA47-BB42CCF2C76E}">
          <p14:sldIdLst>
            <p14:sldId id="341"/>
          </p14:sldIdLst>
        </p14:section>
        <p14:section name="Petition" id="{E0289A7E-B809-4926-98F3-54CF7FB7099D}">
          <p14:sldIdLst>
            <p14:sldId id="388"/>
            <p14:sldId id="342"/>
            <p14:sldId id="343"/>
            <p14:sldId id="371"/>
            <p14:sldId id="344"/>
            <p14:sldId id="345"/>
            <p14:sldId id="375"/>
            <p14:sldId id="377"/>
            <p14:sldId id="381"/>
            <p14:sldId id="386"/>
            <p14:sldId id="387"/>
            <p14:sldId id="383"/>
            <p14:sldId id="382"/>
            <p14:sldId id="384"/>
            <p14:sldId id="385"/>
            <p14:sldId id="391"/>
            <p14:sldId id="349"/>
            <p14:sldId id="350"/>
            <p14:sldId id="368"/>
            <p14:sldId id="390"/>
            <p14:sldId id="353"/>
            <p14:sldId id="354"/>
          </p14:sldIdLst>
        </p14:section>
        <p14:section name="Soaking" id="{83877053-A7F0-405A-8288-7A8ADB2988FE}">
          <p14:sldIdLst>
            <p14:sldId id="357"/>
            <p14:sldId id="358"/>
            <p14:sldId id="359"/>
            <p14:sldId id="360"/>
            <p14:sldId id="361"/>
            <p14:sldId id="362"/>
            <p14:sldId id="363"/>
            <p14:sldId id="364"/>
            <p14:sldId id="389"/>
            <p14:sldId id="36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0000" autoAdjust="0"/>
    <p:restoredTop sz="77313" autoAdjust="0"/>
  </p:normalViewPr>
  <p:slideViewPr>
    <p:cSldViewPr snapToGrid="0">
      <p:cViewPr varScale="1">
        <p:scale>
          <a:sx n="129" d="100"/>
          <a:sy n="129" d="100"/>
        </p:scale>
        <p:origin x="-1788" y="-78"/>
      </p:cViewPr>
      <p:guideLst>
        <p:guide orient="horz" pos="933"/>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Lst>
  </p:outlineViewPr>
  <p:notesTextViewPr>
    <p:cViewPr>
      <p:scale>
        <a:sx n="75" d="100"/>
        <a:sy n="75" d="100"/>
      </p:scale>
      <p:origin x="0" y="0"/>
    </p:cViewPr>
  </p:notesTextViewPr>
  <p:sorterViewPr>
    <p:cViewPr>
      <p:scale>
        <a:sx n="100" d="100"/>
        <a:sy n="100" d="100"/>
      </p:scale>
      <p:origin x="0" y="3648"/>
    </p:cViewPr>
  </p:sorterViewPr>
  <p:notesViewPr>
    <p:cSldViewPr snapToGrid="0" showGuides="1">
      <p:cViewPr varScale="1">
        <p:scale>
          <a:sx n="136" d="100"/>
          <a:sy n="136" d="100"/>
        </p:scale>
        <p:origin x="-441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_rels/viewProps.xml.rels><?xml version="1.0" encoding="UTF-8" standalone="yes"?>
<Relationships xmlns="http://schemas.openxmlformats.org/package/2006/relationships"><Relationship Id="rId8" Type="http://schemas.openxmlformats.org/officeDocument/2006/relationships/slide" Target="slides/slide10.xml"/><Relationship Id="rId13" Type="http://schemas.openxmlformats.org/officeDocument/2006/relationships/slide" Target="slides/slide24.xml"/><Relationship Id="rId18" Type="http://schemas.openxmlformats.org/officeDocument/2006/relationships/slide" Target="slides/slide37.xml"/><Relationship Id="rId3" Type="http://schemas.openxmlformats.org/officeDocument/2006/relationships/slide" Target="slides/slide3.xml"/><Relationship Id="rId7" Type="http://schemas.openxmlformats.org/officeDocument/2006/relationships/slide" Target="slides/slide7.xml"/><Relationship Id="rId12" Type="http://schemas.openxmlformats.org/officeDocument/2006/relationships/slide" Target="slides/slide15.xml"/><Relationship Id="rId17" Type="http://schemas.openxmlformats.org/officeDocument/2006/relationships/slide" Target="slides/slide33.xml"/><Relationship Id="rId2" Type="http://schemas.openxmlformats.org/officeDocument/2006/relationships/slide" Target="slides/slide2.xml"/><Relationship Id="rId16" Type="http://schemas.openxmlformats.org/officeDocument/2006/relationships/slide" Target="slides/slide31.xml"/><Relationship Id="rId1" Type="http://schemas.openxmlformats.org/officeDocument/2006/relationships/slide" Target="slides/slide1.xml"/><Relationship Id="rId6" Type="http://schemas.openxmlformats.org/officeDocument/2006/relationships/slide" Target="slides/slide6.xml"/><Relationship Id="rId11" Type="http://schemas.openxmlformats.org/officeDocument/2006/relationships/slide" Target="slides/slide14.xml"/><Relationship Id="rId5" Type="http://schemas.openxmlformats.org/officeDocument/2006/relationships/slide" Target="slides/slide5.xml"/><Relationship Id="rId15" Type="http://schemas.openxmlformats.org/officeDocument/2006/relationships/slide" Target="slides/slide26.xml"/><Relationship Id="rId10" Type="http://schemas.openxmlformats.org/officeDocument/2006/relationships/slide" Target="slides/slide13.xml"/><Relationship Id="rId19" Type="http://schemas.openxmlformats.org/officeDocument/2006/relationships/slide" Target="slides/slide38.xml"/><Relationship Id="rId4" Type="http://schemas.openxmlformats.org/officeDocument/2006/relationships/slide" Target="slides/slide4.xml"/><Relationship Id="rId9" Type="http://schemas.openxmlformats.org/officeDocument/2006/relationships/slide" Target="slides/slide12.xml"/><Relationship Id="rId14"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F2A465C-1AA2-4B42-BD6E-1A77F5371100}" type="datetimeFigureOut">
              <a:rPr lang="en-ZA" smtClean="0"/>
              <a:t>2014/03/18</a:t>
            </a:fld>
            <a:endParaRPr lang="en-ZA"/>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ZA"/>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26D3C1B-97B0-4CE9-80FA-18D5CDBA806F}" type="slidenum">
              <a:rPr lang="en-ZA" smtClean="0"/>
              <a:t>‹#›</a:t>
            </a:fld>
            <a:endParaRPr lang="en-ZA"/>
          </a:p>
        </p:txBody>
      </p:sp>
    </p:spTree>
    <p:extLst>
      <p:ext uri="{BB962C8B-B14F-4D97-AF65-F5344CB8AC3E}">
        <p14:creationId xmlns:p14="http://schemas.microsoft.com/office/powerpoint/2010/main" val="17408318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39DB14-A92D-4842-B7C2-B95AA22453F9}" type="datetimeFigureOut">
              <a:rPr lang="en-ZA" smtClean="0"/>
              <a:t>2014/03/18</a:t>
            </a:fld>
            <a:endParaRPr lang="en-Z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120237-8D20-4A42-8649-C45AE3C11F79}" type="slidenum">
              <a:rPr lang="en-ZA" smtClean="0"/>
              <a:t>‹#›</a:t>
            </a:fld>
            <a:endParaRPr lang="en-ZA"/>
          </a:p>
        </p:txBody>
      </p:sp>
    </p:spTree>
    <p:extLst>
      <p:ext uri="{BB962C8B-B14F-4D97-AF65-F5344CB8AC3E}">
        <p14:creationId xmlns:p14="http://schemas.microsoft.com/office/powerpoint/2010/main" val="478535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2DDA59B3-A960-4D50-B166-C7567CF5EF6D}" type="slidenum">
              <a:rPr lang="en-ZA" smtClean="0"/>
              <a:t>1</a:t>
            </a:fld>
            <a:endParaRPr lang="en-ZA"/>
          </a:p>
        </p:txBody>
      </p:sp>
    </p:spTree>
    <p:extLst>
      <p:ext uri="{BB962C8B-B14F-4D97-AF65-F5344CB8AC3E}">
        <p14:creationId xmlns:p14="http://schemas.microsoft.com/office/powerpoint/2010/main" val="628262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pPr>
                <a:defRPr/>
              </a:pPr>
              <a:t>14</a:t>
            </a:fld>
            <a:endParaRPr lang="en-US"/>
          </a:p>
        </p:txBody>
      </p:sp>
    </p:spTree>
    <p:extLst>
      <p:ext uri="{BB962C8B-B14F-4D97-AF65-F5344CB8AC3E}">
        <p14:creationId xmlns:p14="http://schemas.microsoft.com/office/powerpoint/2010/main" val="2727310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ZA" dirty="0" smtClean="0"/>
              <a:t>Who here has at least 1 story like that?</a:t>
            </a:r>
          </a:p>
          <a:p>
            <a:pPr marL="228600" indent="-228600">
              <a:buAutoNum type="arabicPeriod"/>
            </a:pPr>
            <a:r>
              <a:rPr lang="en-ZA" dirty="0" smtClean="0"/>
              <a:t>Is that what happens 100% of the time</a:t>
            </a:r>
          </a:p>
          <a:p>
            <a:pPr marL="228600" indent="-228600">
              <a:buAutoNum type="arabicPeriod"/>
            </a:pPr>
            <a:r>
              <a:rPr lang="en-ZA" dirty="0" smtClean="0"/>
              <a:t>Or even the majority of the time?</a:t>
            </a:r>
          </a:p>
          <a:p>
            <a:pPr marL="228600" indent="-228600">
              <a:buAutoNum type="arabicPeriod"/>
            </a:pPr>
            <a:r>
              <a:rPr lang="en-ZA" dirty="0" smtClean="0"/>
              <a:t>I have lots of prayers that didn’t seem to be answered. Anyone else have that?</a:t>
            </a:r>
          </a:p>
          <a:p>
            <a:pPr marL="228600" indent="-228600">
              <a:buAutoNum type="arabicPeriod"/>
            </a:pPr>
            <a:r>
              <a:rPr lang="en-ZA" dirty="0" smtClean="0"/>
              <a:t>WHY?</a:t>
            </a:r>
            <a:r>
              <a:rPr lang="en-ZA" baseline="0" dirty="0" smtClean="0"/>
              <a:t> Who do we have prayers that go unanswered?</a:t>
            </a:r>
          </a:p>
          <a:p>
            <a:pPr marL="228600" indent="-228600">
              <a:buAutoNum type="arabicPeriod"/>
            </a:pPr>
            <a:endParaRPr lang="en-ZA" baseline="0" dirty="0" smtClean="0"/>
          </a:p>
          <a:p>
            <a:pPr marL="228600" indent="-228600">
              <a:buAutoNum type="arabicPeriod"/>
            </a:pPr>
            <a:r>
              <a:rPr lang="en-ZA" baseline="0" dirty="0" smtClean="0"/>
              <a:t>What is the usual explanation for prayers that go unanswered? </a:t>
            </a:r>
            <a:endParaRPr lang="en-ZA" dirty="0"/>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1157986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ZA" dirty="0" smtClean="0"/>
              <a:t>Can anyone tell me what the problem</a:t>
            </a:r>
            <a:r>
              <a:rPr lang="en-ZA" baseline="0" dirty="0" smtClean="0"/>
              <a:t> is what that explanation? </a:t>
            </a:r>
          </a:p>
          <a:p>
            <a:pPr marL="171450" indent="-171450">
              <a:buFont typeface="Arial" panose="020B0604020202020204" pitchFamily="34" charset="0"/>
              <a:buChar char="•"/>
            </a:pPr>
            <a:r>
              <a:rPr lang="en-ZA" baseline="0" dirty="0" smtClean="0"/>
              <a:t>Well I can share two problems that I see</a:t>
            </a:r>
          </a:p>
          <a:p>
            <a:pPr marL="628650" lvl="1" indent="-171450">
              <a:buFont typeface="Arial" panose="020B0604020202020204" pitchFamily="34" charset="0"/>
              <a:buChar char="•"/>
            </a:pPr>
            <a:r>
              <a:rPr lang="en-ZA" baseline="0" dirty="0" smtClean="0"/>
              <a:t>The first is that that’s not what the scripture says… </a:t>
            </a:r>
          </a:p>
          <a:p>
            <a:pPr marL="628650" lvl="1" indent="-171450">
              <a:buFont typeface="Arial" panose="020B0604020202020204" pitchFamily="34" charset="0"/>
              <a:buChar char="•"/>
            </a:pPr>
            <a:r>
              <a:rPr lang="en-ZA" baseline="0" dirty="0" smtClean="0"/>
              <a:t>The second is that this prevents us from praying with faith, as the scripture tells us to… </a:t>
            </a:r>
          </a:p>
          <a:p>
            <a:pPr marL="0" indent="0">
              <a:buFont typeface="Arial" panose="020B0604020202020204" pitchFamily="34" charset="0"/>
              <a:buNone/>
            </a:pPr>
            <a:r>
              <a:rPr lang="en-ZA" dirty="0" smtClean="0"/>
              <a:t>So if this is not the right answer,</a:t>
            </a:r>
            <a:r>
              <a:rPr lang="en-ZA" baseline="0" dirty="0" smtClean="0"/>
              <a:t> </a:t>
            </a:r>
            <a:r>
              <a:rPr lang="en-ZA" dirty="0" smtClean="0"/>
              <a:t>how do we reconcile</a:t>
            </a:r>
            <a:r>
              <a:rPr lang="en-ZA" baseline="0" dirty="0" smtClean="0"/>
              <a:t> this disconnect? </a:t>
            </a:r>
            <a:endParaRPr lang="en-ZA" dirty="0"/>
          </a:p>
        </p:txBody>
      </p:sp>
      <p:sp>
        <p:nvSpPr>
          <p:cNvPr id="4" name="Slide Number Placeholder 3"/>
          <p:cNvSpPr>
            <a:spLocks noGrp="1"/>
          </p:cNvSpPr>
          <p:nvPr>
            <p:ph type="sldNum" sz="quarter" idx="10"/>
          </p:nvPr>
        </p:nvSpPr>
        <p:spPr/>
        <p:txBody>
          <a:bodyPr/>
          <a:lstStyle/>
          <a:p>
            <a:fld id="{72120237-8D20-4A42-8649-C45AE3C11F79}" type="slidenum">
              <a:rPr lang="en-ZA" smtClean="0"/>
              <a:t>16</a:t>
            </a:fld>
            <a:endParaRPr lang="en-ZA"/>
          </a:p>
        </p:txBody>
      </p:sp>
    </p:spTree>
    <p:extLst>
      <p:ext uri="{BB962C8B-B14F-4D97-AF65-F5344CB8AC3E}">
        <p14:creationId xmlns:p14="http://schemas.microsoft.com/office/powerpoint/2010/main" val="29729535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ZA" dirty="0" smtClean="0"/>
              <a:t>To begin to answer this question,</a:t>
            </a:r>
            <a:r>
              <a:rPr lang="en-ZA" baseline="0" dirty="0" smtClean="0"/>
              <a:t> I’d like us to spend a bit more time in the longest passage on prayer in the new testament, Mt </a:t>
            </a:r>
            <a:r>
              <a:rPr lang="en-ZA" baseline="0" dirty="0" err="1" smtClean="0"/>
              <a:t>Ch</a:t>
            </a:r>
            <a:r>
              <a:rPr lang="en-ZA" baseline="0" dirty="0" smtClean="0"/>
              <a:t> 6 – 7</a:t>
            </a:r>
          </a:p>
          <a:p>
            <a:pPr marL="171450" indent="-171450">
              <a:buFont typeface="Arial" panose="020B0604020202020204" pitchFamily="34" charset="0"/>
              <a:buChar char="•"/>
            </a:pPr>
            <a:r>
              <a:rPr lang="en-ZA" baseline="0" dirty="0" smtClean="0"/>
              <a:t>And we’re going to do an exercise here, which is to read and summarise this whole section, from </a:t>
            </a:r>
            <a:r>
              <a:rPr lang="en-ZA" baseline="0" dirty="0" err="1" smtClean="0"/>
              <a:t>Ch</a:t>
            </a:r>
            <a:r>
              <a:rPr lang="en-ZA" baseline="0" dirty="0" smtClean="0"/>
              <a:t> 6:5 – 7:11</a:t>
            </a:r>
          </a:p>
          <a:p>
            <a:pPr marL="0" indent="0">
              <a:buFont typeface="Arial" panose="020B0604020202020204" pitchFamily="34" charset="0"/>
              <a:buNone/>
            </a:pPr>
            <a:endParaRPr lang="en-ZA" baseline="0" dirty="0" smtClean="0"/>
          </a:p>
          <a:p>
            <a:pPr marL="0" indent="0">
              <a:buFont typeface="Arial" panose="020B0604020202020204" pitchFamily="34" charset="0"/>
              <a:buNone/>
            </a:pPr>
            <a:r>
              <a:rPr lang="en-ZA" baseline="0" dirty="0" smtClean="0"/>
              <a:t>&lt;EXERCISE&gt; </a:t>
            </a:r>
          </a:p>
          <a:p>
            <a:pPr marL="171450" indent="-171450">
              <a:buFont typeface="Arial" panose="020B0604020202020204" pitchFamily="34" charset="0"/>
              <a:buChar char="•"/>
            </a:pPr>
            <a:r>
              <a:rPr lang="en-ZA" baseline="0" dirty="0" smtClean="0"/>
              <a:t>Ok, how’d you go?</a:t>
            </a:r>
          </a:p>
          <a:p>
            <a:pPr marL="171450" indent="-171450">
              <a:buFont typeface="Arial" panose="020B0604020202020204" pitchFamily="34" charset="0"/>
              <a:buChar char="•"/>
            </a:pPr>
            <a:r>
              <a:rPr lang="en-ZA" baseline="0" dirty="0" smtClean="0"/>
              <a:t>Now I’m not going to call anyone to the front to share, I’m just going to share how I did it</a:t>
            </a:r>
          </a:p>
          <a:p>
            <a:pPr marL="628650" lvl="1" indent="-171450">
              <a:buFont typeface="Arial" panose="020B0604020202020204" pitchFamily="34" charset="0"/>
              <a:buChar char="•"/>
            </a:pPr>
            <a:r>
              <a:rPr lang="en-ZA" baseline="0" dirty="0" smtClean="0"/>
              <a:t>Heart of prayer </a:t>
            </a:r>
          </a:p>
          <a:p>
            <a:pPr marL="628650" lvl="1" indent="-171450">
              <a:buFont typeface="Arial" panose="020B0604020202020204" pitchFamily="34" charset="0"/>
              <a:buChar char="•"/>
            </a:pPr>
            <a:r>
              <a:rPr lang="en-ZA" baseline="0" dirty="0" smtClean="0"/>
              <a:t>Prayer priorities – what He guides us to pray for, 6 things + praise</a:t>
            </a:r>
          </a:p>
          <a:p>
            <a:pPr marL="628650" lvl="1" indent="-171450">
              <a:buFont typeface="Arial" panose="020B0604020202020204" pitchFamily="34" charset="0"/>
              <a:buChar char="•"/>
            </a:pPr>
            <a:r>
              <a:rPr lang="en-ZA" baseline="0" dirty="0" smtClean="0"/>
              <a:t>Various ad hoc advice </a:t>
            </a:r>
          </a:p>
          <a:p>
            <a:pPr marL="628650" lvl="1" indent="-171450">
              <a:buFont typeface="Arial" panose="020B0604020202020204" pitchFamily="34" charset="0"/>
              <a:buChar char="•"/>
            </a:pPr>
            <a:r>
              <a:rPr lang="en-ZA" baseline="0" dirty="0" smtClean="0"/>
              <a:t>Conclusion: the promise of prayer</a:t>
            </a:r>
          </a:p>
          <a:p>
            <a:pPr marL="171450" lvl="0" indent="-171450">
              <a:buFont typeface="Arial" panose="020B0604020202020204" pitchFamily="34" charset="0"/>
              <a:buChar char="•"/>
            </a:pPr>
            <a:r>
              <a:rPr lang="en-ZA" baseline="0" dirty="0" smtClean="0"/>
              <a:t>Question regarding section 3. All seems to be about prayer except that random ad hoc advice in the middle</a:t>
            </a:r>
          </a:p>
          <a:p>
            <a:pPr marL="171450" lvl="0" indent="-171450">
              <a:buFont typeface="Arial" panose="020B0604020202020204" pitchFamily="34" charset="0"/>
              <a:buChar char="•"/>
            </a:pPr>
            <a:r>
              <a:rPr lang="en-ZA" baseline="0" dirty="0" smtClean="0"/>
              <a:t>Now, the bible is never random. So when it seems random, look a little deeper. </a:t>
            </a:r>
          </a:p>
          <a:p>
            <a:pPr marL="171450" lvl="0" indent="-171450">
              <a:buFont typeface="Arial" panose="020B0604020202020204" pitchFamily="34" charset="0"/>
              <a:buChar char="•"/>
            </a:pPr>
            <a:r>
              <a:rPr lang="en-ZA" baseline="0" dirty="0" smtClean="0"/>
              <a:t>What many of you will recognise is a common Hebrew literary device, which is a set of parentheses. Often in Hebrew literature, a section will begin and end with a statement on the core topic, indicating that everything in between relates to that topic and should be interpreted in that way</a:t>
            </a:r>
          </a:p>
          <a:p>
            <a:pPr marL="171450" lvl="0" indent="-171450">
              <a:buFont typeface="Arial" panose="020B0604020202020204" pitchFamily="34" charset="0"/>
              <a:buChar char="•"/>
            </a:pPr>
            <a:r>
              <a:rPr lang="en-ZA" baseline="0" dirty="0" smtClean="0"/>
              <a:t>And here we have just that, a set of parentheses, at least in Hebrew literary form</a:t>
            </a:r>
          </a:p>
          <a:p>
            <a:pPr marL="171450" lvl="0" indent="-171450">
              <a:buFont typeface="Arial" panose="020B0604020202020204" pitchFamily="34" charset="0"/>
              <a:buChar char="•"/>
            </a:pPr>
            <a:r>
              <a:rPr lang="en-ZA" baseline="0" dirty="0" smtClean="0"/>
              <a:t>So that tells us this middle section is actually also about prayer</a:t>
            </a:r>
          </a:p>
          <a:p>
            <a:pPr marL="171450" lvl="0" indent="-171450">
              <a:buFont typeface="Arial" panose="020B0604020202020204" pitchFamily="34" charset="0"/>
              <a:buChar char="•"/>
            </a:pPr>
            <a:r>
              <a:rPr lang="en-ZA" baseline="0" dirty="0" smtClean="0"/>
              <a:t>And in fact we can see there is a clear link, because the section talks about provision, section 4 talks about provision, and in between section 3 talks about how we get provision. In fact the section ends on how we get our basic needs met by God. So this is definitely one big connected idea, all on the topic of prayer</a:t>
            </a:r>
          </a:p>
          <a:p>
            <a:pPr marL="171450" lvl="0" indent="-171450">
              <a:buFont typeface="Arial" panose="020B0604020202020204" pitchFamily="34" charset="0"/>
              <a:buChar char="•"/>
            </a:pPr>
            <a:r>
              <a:rPr lang="en-ZA" baseline="0" dirty="0" smtClean="0"/>
              <a:t>So then, I infer that section 3, which seems to be advice on Christian lifestyle, related to prayer. So I have named it “lifestyle for effective prayer”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baseline="0" dirty="0" smtClean="0"/>
              <a:t>So the Lord’s advice on prayer is quite a lot richer than at first glance and it includes quite a bit of advice on how to live in order to walk in the Lord’s provision</a:t>
            </a:r>
          </a:p>
          <a:p>
            <a:pPr marL="171450" lvl="0" indent="-171450">
              <a:buFont typeface="Arial" panose="020B0604020202020204" pitchFamily="34" charset="0"/>
              <a:buChar char="•"/>
            </a:pPr>
            <a:r>
              <a:rPr lang="en-ZA" baseline="0" dirty="0" smtClean="0"/>
              <a:t>So then, if we step back, I want you to notice 2 things</a:t>
            </a:r>
          </a:p>
          <a:p>
            <a:pPr marL="628650" lvl="1" indent="-171450">
              <a:buFont typeface="Arial" panose="020B0604020202020204" pitchFamily="34" charset="0"/>
              <a:buChar char="•"/>
            </a:pPr>
            <a:r>
              <a:rPr lang="en-ZA" baseline="0" dirty="0" smtClean="0"/>
              <a:t>First, that Father’s desire is to give us what we ask. That’s the conclusion. That’s the </a:t>
            </a:r>
            <a:r>
              <a:rPr lang="en-ZA" baseline="0" dirty="0" err="1" smtClean="0"/>
              <a:t>punchline</a:t>
            </a:r>
            <a:r>
              <a:rPr lang="en-ZA" baseline="0" dirty="0" smtClean="0"/>
              <a:t>. </a:t>
            </a:r>
          </a:p>
          <a:p>
            <a:pPr marL="628650" lvl="1" indent="-171450">
              <a:buFont typeface="Arial" panose="020B0604020202020204" pitchFamily="34" charset="0"/>
              <a:buChar char="•"/>
            </a:pPr>
            <a:r>
              <a:rPr lang="en-ZA" baseline="0" dirty="0" smtClean="0"/>
              <a:t>Second, that mixed in with Jesus advice on how to pray is advice on how to live in order to walk in God’s provision. </a:t>
            </a:r>
          </a:p>
        </p:txBody>
      </p:sp>
      <p:sp>
        <p:nvSpPr>
          <p:cNvPr id="4" name="Slide Number Placeholder 3"/>
          <p:cNvSpPr>
            <a:spLocks noGrp="1"/>
          </p:cNvSpPr>
          <p:nvPr>
            <p:ph type="sldNum" sz="quarter" idx="10"/>
          </p:nvPr>
        </p:nvSpPr>
        <p:spPr/>
        <p:txBody>
          <a:bodyPr/>
          <a:lstStyle/>
          <a:p>
            <a:fld id="{72120237-8D20-4A42-8649-C45AE3C11F79}" type="slidenum">
              <a:rPr lang="en-ZA" smtClean="0"/>
              <a:t>17</a:t>
            </a:fld>
            <a:endParaRPr lang="en-ZA"/>
          </a:p>
        </p:txBody>
      </p:sp>
    </p:spTree>
    <p:extLst>
      <p:ext uri="{BB962C8B-B14F-4D97-AF65-F5344CB8AC3E}">
        <p14:creationId xmlns:p14="http://schemas.microsoft.com/office/powerpoint/2010/main" val="34954601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Okay so trust me, I’m going somewhere with this. What I now want you to do with me is to see if you can identify in Jesus’ lifestyle advice any</a:t>
            </a:r>
            <a:r>
              <a:rPr lang="en-ZA" baseline="0" dirty="0" smtClean="0"/>
              <a:t> relationship to the stations of prayer we have been covering. Ok? </a:t>
            </a:r>
          </a:p>
          <a:p>
            <a:pPr marL="171450" indent="-171450">
              <a:buFont typeface="Arial" panose="020B0604020202020204" pitchFamily="34" charset="0"/>
              <a:buChar char="•"/>
            </a:pPr>
            <a:r>
              <a:rPr lang="en-ZA" baseline="0" dirty="0" smtClean="0"/>
              <a:t>Alright lets start with the first one: </a:t>
            </a:r>
            <a:r>
              <a:rPr lang="en-ZA" b="1" u="sng" baseline="0" dirty="0" smtClean="0"/>
              <a:t>forgiveness</a:t>
            </a:r>
            <a:r>
              <a:rPr lang="en-ZA" baseline="0" dirty="0" smtClean="0"/>
              <a:t>, where does that fit? – right, Confession, its about dealing with sin. Forgive and you shall be forgiven</a:t>
            </a:r>
          </a:p>
          <a:p>
            <a:pPr marL="171450" indent="-171450">
              <a:buFont typeface="Arial" panose="020B0604020202020204" pitchFamily="34" charset="0"/>
              <a:buChar char="•"/>
            </a:pPr>
            <a:r>
              <a:rPr lang="en-ZA" baseline="0" dirty="0" smtClean="0"/>
              <a:t>Ok, </a:t>
            </a:r>
            <a:r>
              <a:rPr lang="en-ZA" b="1" u="sng" baseline="0" dirty="0" smtClean="0"/>
              <a:t>fast</a:t>
            </a:r>
            <a:r>
              <a:rPr lang="en-ZA" baseline="0" dirty="0" smtClean="0"/>
              <a:t>, where does that fit? We didn’t cover this but its at edification, denying the flesh to train ourselves to respond to the Spirit</a:t>
            </a:r>
          </a:p>
          <a:p>
            <a:pPr marL="171450" indent="-171450">
              <a:buFont typeface="Arial" panose="020B0604020202020204" pitchFamily="34" charset="0"/>
              <a:buChar char="•"/>
            </a:pPr>
            <a:r>
              <a:rPr lang="en-ZA" baseline="0" dirty="0" smtClean="0"/>
              <a:t>Setting our hearts on heavenly treasures, not earthly ones? – right, sanctification… </a:t>
            </a:r>
          </a:p>
          <a:p>
            <a:pPr marL="171450" indent="-171450">
              <a:buFont typeface="Arial" panose="020B0604020202020204" pitchFamily="34" charset="0"/>
              <a:buChar char="•"/>
            </a:pPr>
            <a:r>
              <a:rPr lang="en-ZA" baseline="0" dirty="0" smtClean="0"/>
              <a:t> </a:t>
            </a:r>
          </a:p>
          <a:p>
            <a:pPr marL="171450" indent="-171450">
              <a:buFont typeface="Arial" panose="020B0604020202020204" pitchFamily="34" charset="0"/>
              <a:buChar char="•"/>
            </a:pPr>
            <a:r>
              <a:rPr lang="en-ZA" baseline="0" dirty="0" smtClean="0"/>
              <a:t> </a:t>
            </a:r>
          </a:p>
          <a:p>
            <a:pPr marL="171450" indent="-171450">
              <a:buFont typeface="Arial" panose="020B0604020202020204" pitchFamily="34" charset="0"/>
              <a:buChar char="•"/>
            </a:pPr>
            <a:r>
              <a:rPr lang="en-ZA" baseline="0" dirty="0" smtClean="0"/>
              <a:t> </a:t>
            </a:r>
          </a:p>
          <a:p>
            <a:pPr marL="0" indent="0">
              <a:buFont typeface="Arial" panose="020B0604020202020204" pitchFamily="34" charset="0"/>
              <a:buNone/>
            </a:pPr>
            <a:r>
              <a:rPr lang="en-ZA" baseline="0" dirty="0" smtClean="0"/>
              <a:t>So what I want you to notice is that most of Jesus’ lifestyle advice in this section relates to the Tabernacle, and to the faith steps of the Tabernacle prayer model</a:t>
            </a:r>
          </a:p>
          <a:p>
            <a:pPr marL="0" indent="0">
              <a:buFont typeface="Arial" panose="020B0604020202020204" pitchFamily="34" charset="0"/>
              <a:buNone/>
            </a:pPr>
            <a:r>
              <a:rPr lang="en-ZA" baseline="0" dirty="0" smtClean="0"/>
              <a:t>So what does this mean? </a:t>
            </a:r>
          </a:p>
          <a:p>
            <a:pPr marL="0" indent="0">
              <a:buFont typeface="Arial" panose="020B0604020202020204" pitchFamily="34" charset="0"/>
              <a:buNone/>
            </a:pPr>
            <a:endParaRPr lang="en-ZA" baseline="0" dirty="0" smtClean="0"/>
          </a:p>
          <a:p>
            <a:pPr marL="0" indent="0">
              <a:buFont typeface="Arial" panose="020B0604020202020204" pitchFamily="34" charset="0"/>
              <a:buNone/>
            </a:pPr>
            <a:r>
              <a:rPr lang="en-ZA" baseline="0" dirty="0" smtClean="0"/>
              <a:t>Well let me stop beating around the bush and just cut to the chase over here… </a:t>
            </a:r>
            <a:endParaRPr lang="en-ZA" dirty="0"/>
          </a:p>
        </p:txBody>
      </p:sp>
      <p:sp>
        <p:nvSpPr>
          <p:cNvPr id="4" name="Slide Number Placeholder 3"/>
          <p:cNvSpPr>
            <a:spLocks noGrp="1"/>
          </p:cNvSpPr>
          <p:nvPr>
            <p:ph type="sldNum" sz="quarter" idx="10"/>
          </p:nvPr>
        </p:nvSpPr>
        <p:spPr/>
        <p:txBody>
          <a:bodyPr/>
          <a:lstStyle/>
          <a:p>
            <a:fld id="{72120237-8D20-4A42-8649-C45AE3C11F79}" type="slidenum">
              <a:rPr lang="en-ZA" smtClean="0"/>
              <a:t>18</a:t>
            </a:fld>
            <a:endParaRPr lang="en-ZA"/>
          </a:p>
        </p:txBody>
      </p:sp>
    </p:spTree>
    <p:extLst>
      <p:ext uri="{BB962C8B-B14F-4D97-AF65-F5344CB8AC3E}">
        <p14:creationId xmlns:p14="http://schemas.microsoft.com/office/powerpoint/2010/main" val="1282214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I believe</a:t>
            </a:r>
            <a:r>
              <a:rPr lang="en-ZA" baseline="0" dirty="0" smtClean="0"/>
              <a:t> that </a:t>
            </a:r>
            <a:r>
              <a:rPr lang="en-ZA" dirty="0" smtClean="0"/>
              <a:t>there are 2 reasons we don’t get prayer answered, even though Father God promises us answered prayer: </a:t>
            </a:r>
          </a:p>
          <a:p>
            <a:r>
              <a:rPr lang="en-ZA" dirty="0" smtClean="0"/>
              <a:t>The first, is praying in the flesh</a:t>
            </a:r>
          </a:p>
          <a:p>
            <a:r>
              <a:rPr lang="en-ZA" dirty="0" smtClean="0"/>
              <a:t>You remember this passage from </a:t>
            </a:r>
            <a:r>
              <a:rPr lang="en-ZA" dirty="0" err="1" smtClean="0"/>
              <a:t>Eph</a:t>
            </a:r>
            <a:r>
              <a:rPr lang="en-ZA" dirty="0" smtClean="0"/>
              <a:t>? What Paul is telling us is that we can either live in the flesh, or the spirit, the choice is ours and we are called as God’s people to believe, and so walk in the Spirit</a:t>
            </a:r>
            <a:endParaRPr lang="en-ZA" dirty="0"/>
          </a:p>
        </p:txBody>
      </p:sp>
      <p:sp>
        <p:nvSpPr>
          <p:cNvPr id="4" name="Slide Number Placeholder 3"/>
          <p:cNvSpPr>
            <a:spLocks noGrp="1"/>
          </p:cNvSpPr>
          <p:nvPr>
            <p:ph type="sldNum" sz="quarter" idx="10"/>
          </p:nvPr>
        </p:nvSpPr>
        <p:spPr/>
        <p:txBody>
          <a:bodyPr/>
          <a:lstStyle/>
          <a:p>
            <a:fld id="{2DDA59B3-A960-4D50-B166-C7567CF5EF6D}" type="slidenum">
              <a:rPr lang="en-ZA" smtClean="0">
                <a:solidFill>
                  <a:prstClr val="black"/>
                </a:solidFill>
              </a:rPr>
              <a:pPr/>
              <a:t>19</a:t>
            </a:fld>
            <a:endParaRPr lang="en-ZA">
              <a:solidFill>
                <a:prstClr val="black"/>
              </a:solidFill>
            </a:endParaRPr>
          </a:p>
        </p:txBody>
      </p:sp>
    </p:spTree>
    <p:extLst>
      <p:ext uri="{BB962C8B-B14F-4D97-AF65-F5344CB8AC3E}">
        <p14:creationId xmlns:p14="http://schemas.microsoft.com/office/powerpoint/2010/main" val="1426257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And here’s the thing: God only answers prayers prayed in the spirit.</a:t>
            </a:r>
            <a:r>
              <a:rPr lang="en-ZA" baseline="0" dirty="0" smtClean="0"/>
              <a:t> He doesn’t answer prayers prayed in the flesh. </a:t>
            </a:r>
          </a:p>
          <a:p>
            <a:endParaRPr lang="en-ZA" baseline="0" dirty="0" smtClean="0"/>
          </a:p>
          <a:p>
            <a:r>
              <a:rPr lang="en-ZA" baseline="0" dirty="0" smtClean="0"/>
              <a:t>You see, the old man, the flesh nature, walks in unbelief and is by nature at war with God. No prayers prayed in the flesh get answered because the flesh is dead to God, it was crucified with Jesus on the cross so to God the flesh is dead</a:t>
            </a:r>
          </a:p>
          <a:p>
            <a:endParaRPr lang="en-ZA" baseline="0" dirty="0" smtClean="0"/>
          </a:p>
          <a:p>
            <a:r>
              <a:rPr lang="en-ZA" baseline="0" dirty="0" smtClean="0"/>
              <a:t>All God’s promises were made to us as born again children of God, as new creatures, as spirit beings who walk by faith. All His promises apply to our spirit man. But the flesh nature cannot appropriate any of the promises of God because</a:t>
            </a:r>
          </a:p>
          <a:p>
            <a:pPr marL="228600" indent="-228600">
              <a:buAutoNum type="arabicPeriod"/>
            </a:pPr>
            <a:r>
              <a:rPr lang="en-ZA" baseline="0" dirty="0" smtClean="0"/>
              <a:t>The promises are spiritual and the flesh is carnal</a:t>
            </a:r>
          </a:p>
          <a:p>
            <a:pPr marL="228600" indent="-228600">
              <a:buAutoNum type="arabicPeriod"/>
            </a:pPr>
            <a:r>
              <a:rPr lang="en-ZA" baseline="0" dirty="0" smtClean="0"/>
              <a:t>The promises are in Christ, and the flesh is not in Christ</a:t>
            </a:r>
          </a:p>
          <a:p>
            <a:pPr marL="0" indent="0">
              <a:buNone/>
            </a:pPr>
            <a:endParaRPr lang="en-ZA" baseline="0" dirty="0" smtClean="0"/>
          </a:p>
          <a:p>
            <a:pPr marL="0" indent="0">
              <a:buNone/>
            </a:pPr>
            <a:r>
              <a:rPr lang="en-ZA" baseline="0" dirty="0" smtClean="0"/>
              <a:t>SO any prayers prayed in the flesh nature, the nature which is self-seeking and is loves this world, those prayers don’t get answered. </a:t>
            </a:r>
          </a:p>
          <a:p>
            <a:pPr marL="0" indent="0">
              <a:buNone/>
            </a:pPr>
            <a:endParaRPr lang="en-ZA" baseline="0" dirty="0" smtClean="0"/>
          </a:p>
          <a:p>
            <a:pPr marL="0" indent="0">
              <a:buNone/>
            </a:pPr>
            <a:r>
              <a:rPr lang="en-ZA" baseline="0" dirty="0" smtClean="0"/>
              <a:t>The prayers which are prayed in the spirit will always be in line with God’s will, and they will always be answered. </a:t>
            </a:r>
            <a:endParaRPr lang="en-ZA" dirty="0"/>
          </a:p>
        </p:txBody>
      </p:sp>
      <p:sp>
        <p:nvSpPr>
          <p:cNvPr id="4" name="Slide Number Placeholder 3"/>
          <p:cNvSpPr>
            <a:spLocks noGrp="1"/>
          </p:cNvSpPr>
          <p:nvPr>
            <p:ph type="sldNum" sz="quarter" idx="10"/>
          </p:nvPr>
        </p:nvSpPr>
        <p:spPr/>
        <p:txBody>
          <a:bodyPr/>
          <a:lstStyle/>
          <a:p>
            <a:fld id="{2DDA59B3-A960-4D50-B166-C7567CF5EF6D}" type="slidenum">
              <a:rPr lang="en-ZA" smtClean="0">
                <a:solidFill>
                  <a:prstClr val="black"/>
                </a:solidFill>
              </a:rPr>
              <a:pPr/>
              <a:t>20</a:t>
            </a:fld>
            <a:endParaRPr lang="en-ZA">
              <a:solidFill>
                <a:prstClr val="black"/>
              </a:solidFill>
            </a:endParaRPr>
          </a:p>
        </p:txBody>
      </p:sp>
    </p:spTree>
    <p:extLst>
      <p:ext uri="{BB962C8B-B14F-4D97-AF65-F5344CB8AC3E}">
        <p14:creationId xmlns:p14="http://schemas.microsoft.com/office/powerpoint/2010/main" val="12887693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here’s the thing about the </a:t>
            </a:r>
            <a:r>
              <a:rPr lang="en-ZA" dirty="0" smtClean="0"/>
              <a:t>Tabernacle Prayer Model. </a:t>
            </a:r>
          </a:p>
          <a:p>
            <a:r>
              <a:rPr lang="en-ZA" baseline="0" dirty="0" smtClean="0"/>
              <a:t>We don’t come to the altar to make requests of God until we are in the spirit nature, in alignment with the Word, seeing things through the eyes of faith. </a:t>
            </a:r>
          </a:p>
          <a:p>
            <a:r>
              <a:rPr lang="en-ZA" baseline="0" dirty="0" smtClean="0"/>
              <a:t>So when we do come to make requests of God, in faith, walking in the truth, we pray according to His will, because the Holy Spirit leads us, and so we are promised answers to our prayers. </a:t>
            </a:r>
          </a:p>
          <a:p>
            <a:r>
              <a:rPr lang="en-ZA" dirty="0" smtClean="0"/>
              <a:t>When</a:t>
            </a:r>
            <a:r>
              <a:rPr lang="en-ZA" baseline="0" dirty="0" smtClean="0"/>
              <a:t> we are walking as sons of God by faith, that’s when the Word is truth that “whatever you ask in my name, that I will do”</a:t>
            </a:r>
          </a:p>
          <a:p>
            <a:endParaRPr lang="en-ZA" baseline="0" dirty="0" smtClean="0"/>
          </a:p>
          <a:p>
            <a:r>
              <a:rPr lang="en-ZA" baseline="0" dirty="0" smtClean="0"/>
              <a:t>So the key thing to recognise is that by walking in the flesh we choose to disqualify ourselves of walking in the power of the Kingdom, we live futile lives filled with frustration</a:t>
            </a:r>
          </a:p>
          <a:p>
            <a:r>
              <a:rPr lang="en-ZA" baseline="0" dirty="0" smtClean="0"/>
              <a:t>But when we walk in the spirit, we walk in power and authority and we see answers to our prayers and bear fruit for the King! Hallelujah!</a:t>
            </a:r>
          </a:p>
          <a:p>
            <a:endParaRPr lang="en-ZA" baseline="0" dirty="0" smtClean="0"/>
          </a:p>
          <a:p>
            <a:r>
              <a:rPr lang="en-ZA" baseline="0" dirty="0" smtClean="0"/>
              <a:t>That’s why I love the Tabernacle prayer model. It is a systematic way of noticing and correcting where I have strayed into the flesh. It is a powerful tool to quickly break agreement with darkness and come back into the light </a:t>
            </a:r>
          </a:p>
          <a:p>
            <a:endParaRPr lang="en-ZA" baseline="0" dirty="0" smtClean="0"/>
          </a:p>
          <a:p>
            <a:r>
              <a:rPr lang="en-ZA" baseline="0" dirty="0" smtClean="0"/>
              <a:t>So that’s reason 1. God’s promises don’t apply to the flesh, so it is only when we live and pray in the spirit that His promises apply to us</a:t>
            </a:r>
          </a:p>
          <a:p>
            <a:endParaRPr lang="en-ZA" baseline="0" dirty="0" smtClean="0"/>
          </a:p>
          <a:p>
            <a:endParaRPr lang="en-ZA" dirty="0"/>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22224568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But I believe there is a second reason,</a:t>
            </a:r>
            <a:r>
              <a:rPr lang="en-ZA" baseline="0" dirty="0" smtClean="0"/>
              <a:t> and that is ignorance.</a:t>
            </a:r>
            <a:r>
              <a:rPr lang="en-ZA" dirty="0" smtClean="0"/>
              <a:t> </a:t>
            </a:r>
          </a:p>
          <a:p>
            <a:r>
              <a:rPr lang="en-ZA" dirty="0" smtClean="0"/>
              <a:t>Now we’re going to cover this one very briefly, even though we</a:t>
            </a:r>
            <a:r>
              <a:rPr lang="en-ZA" baseline="0" dirty="0" smtClean="0"/>
              <a:t> could take a good hour on this topic alone. But just in brief terms, the issue is not understanding the nature of our covenant with God and as God said my people are destroyed for lack of knowledge. </a:t>
            </a:r>
          </a:p>
          <a:p>
            <a:r>
              <a:rPr lang="en-ZA" baseline="0" dirty="0" smtClean="0"/>
              <a:t>Now I want to define a term for you, which is “economy”. Most of you will have heard the term economy, or even studied economics. You will know it as a system of the limited supply and demand for goods and services. Well, in terms of our relationship with God, there has always been a system for the supply of our needs, and that is most definitely a type of an economy. So I’m going to use the term the economy of God’s provision. </a:t>
            </a:r>
          </a:p>
          <a:p>
            <a:r>
              <a:rPr lang="en-ZA" baseline="0" dirty="0" smtClean="0"/>
              <a:t>Some of you will be surprised to learn that there have been 4 different economies of God’s provision</a:t>
            </a:r>
          </a:p>
          <a:p>
            <a:endParaRPr lang="en-ZA" baseline="0" dirty="0" smtClean="0"/>
          </a:p>
          <a:p>
            <a:r>
              <a:rPr lang="en-ZA" baseline="0" dirty="0" smtClean="0"/>
              <a:t>Can anyone tell me what those economies have been? .</a:t>
            </a:r>
          </a:p>
          <a:p>
            <a:r>
              <a:rPr lang="en-ZA" baseline="0" dirty="0" smtClean="0"/>
              <a:t>…</a:t>
            </a:r>
          </a:p>
          <a:p>
            <a:r>
              <a:rPr lang="en-ZA" baseline="0" dirty="0" smtClean="0"/>
              <a:t>…</a:t>
            </a:r>
          </a:p>
          <a:p>
            <a:r>
              <a:rPr lang="en-ZA" baseline="0" dirty="0" smtClean="0"/>
              <a:t>..</a:t>
            </a:r>
          </a:p>
          <a:p>
            <a:r>
              <a:rPr lang="en-ZA" baseline="0" dirty="0" smtClean="0"/>
              <a:t>So that leads to the second obstacle, which is simply ignorance. If you don’t live by faith in the gospel economy, you won’t enjoy the gospel economy because everything in the Kingdom is by grace, through faith. </a:t>
            </a:r>
          </a:p>
          <a:p>
            <a:r>
              <a:rPr lang="en-ZA" baseline="0" dirty="0" smtClean="0"/>
              <a:t>And how do you access this Kingdom economy of God’s blessed provision? </a:t>
            </a:r>
          </a:p>
          <a:p>
            <a:r>
              <a:rPr lang="en-ZA" baseline="0" dirty="0" smtClean="0"/>
              <a:t>Well it tells us right there in Mt 6:31 – Don’t stress about your future provision; rather, seek the Kingdom of God and His righteousness, and all else will be added. That’s it. </a:t>
            </a:r>
          </a:p>
          <a:p>
            <a:r>
              <a:rPr lang="en-ZA" baseline="0" dirty="0" smtClean="0"/>
              <a:t>In other words, When you by faith walk in your priestly identity in Christ, you will by faith access the King’s supernatural provision. You will no longer be limited by the sweat of your brow. Instead you can access the King’s storehouses because you are seeking first the Kingdom of God. </a:t>
            </a:r>
          </a:p>
          <a:p>
            <a:endParaRPr lang="en-ZA" baseline="0" dirty="0" smtClean="0"/>
          </a:p>
          <a:p>
            <a:r>
              <a:rPr lang="en-ZA" baseline="0" dirty="0" smtClean="0"/>
              <a:t>Now if we are not walking in the Kingdom economy by faith, then we won’t be accessing the King’s storehouses and that’s why we will be seeing prayers go unanswered. </a:t>
            </a:r>
          </a:p>
          <a:p>
            <a:endParaRPr lang="en-ZA" baseline="0" dirty="0" smtClean="0"/>
          </a:p>
        </p:txBody>
      </p:sp>
      <p:sp>
        <p:nvSpPr>
          <p:cNvPr id="4" name="Slide Number Placeholder 3"/>
          <p:cNvSpPr>
            <a:spLocks noGrp="1"/>
          </p:cNvSpPr>
          <p:nvPr>
            <p:ph type="sldNum" sz="quarter" idx="10"/>
          </p:nvPr>
        </p:nvSpPr>
        <p:spPr/>
        <p:txBody>
          <a:bodyPr/>
          <a:lstStyle/>
          <a:p>
            <a:fld id="{72120237-8D20-4A42-8649-C45AE3C11F79}" type="slidenum">
              <a:rPr lang="en-ZA" smtClean="0"/>
              <a:t>22</a:t>
            </a:fld>
            <a:endParaRPr lang="en-ZA"/>
          </a:p>
        </p:txBody>
      </p:sp>
    </p:spTree>
    <p:extLst>
      <p:ext uri="{BB962C8B-B14F-4D97-AF65-F5344CB8AC3E}">
        <p14:creationId xmlns:p14="http://schemas.microsoft.com/office/powerpoint/2010/main" val="30004757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baseline="0" dirty="0" smtClean="0"/>
              <a:t>I want to tell you a brief story to illustrate this Kingdom economy. </a:t>
            </a:r>
          </a:p>
          <a:p>
            <a:endParaRPr lang="en-ZA" baseline="0" dirty="0" smtClean="0"/>
          </a:p>
          <a:p>
            <a:r>
              <a:rPr lang="en-ZA" baseline="0" dirty="0" smtClean="0"/>
              <a:t>George Mueller; father of </a:t>
            </a:r>
            <a:r>
              <a:rPr lang="en-ZA" baseline="0" dirty="0" err="1" smtClean="0"/>
              <a:t>orphanges</a:t>
            </a:r>
            <a:r>
              <a:rPr lang="en-ZA" baseline="0" dirty="0" smtClean="0"/>
              <a:t> in England, early 1800’s. Cared for 10,000 orphans, educated 120,000, never asking for donations and never in debt. </a:t>
            </a:r>
          </a:p>
          <a:p>
            <a:r>
              <a:rPr lang="en-ZA" baseline="0" dirty="0" smtClean="0"/>
              <a:t>Once, time for breakfast nothing to eat. Simply said with glee, watch and see what the Lord will do. Sat down to say grace. As finished, knock at door. Baker. Could not sleep. Felt compelled to give all his freshly baked bread. Milkman, had broken down in front of </a:t>
            </a:r>
            <a:r>
              <a:rPr lang="en-ZA" baseline="0" dirty="0" err="1" smtClean="0"/>
              <a:t>orphange</a:t>
            </a:r>
            <a:r>
              <a:rPr lang="en-ZA" baseline="0" dirty="0" smtClean="0"/>
              <a:t>, needed to dispose of his milk. </a:t>
            </a:r>
          </a:p>
          <a:p>
            <a:r>
              <a:rPr lang="en-ZA" baseline="0" dirty="0" smtClean="0"/>
              <a:t>That is the gospel economy. Seek first the Kingdom and all these other things SHALL be given. </a:t>
            </a:r>
          </a:p>
          <a:p>
            <a:endParaRPr lang="en-ZA" baseline="0" dirty="0" smtClean="0"/>
          </a:p>
          <a:p>
            <a:r>
              <a:rPr lang="en-ZA" baseline="0" dirty="0" smtClean="0"/>
              <a:t>But it is by grace, through faith. If we do not believe in the plain teaching of Mt Ch6, don’t know the gospel economy, we are effectively believing in a Law-based economy and under such we will live</a:t>
            </a:r>
          </a:p>
          <a:p>
            <a:endParaRPr lang="en-ZA" baseline="0" dirty="0" smtClean="0"/>
          </a:p>
          <a:p>
            <a:r>
              <a:rPr lang="en-ZA" baseline="0" dirty="0" smtClean="0"/>
              <a:t>Now I want to make clear, this does not mean we all quit our day jobs. It means we seek first the Kingdom, whether the Lord directs us to work in our day jobs, or do something else. The point is our provision is not tied to our day jobs, when we walk in the Gospel economy by faith. We make God’s business our business, and He makes our provision His business</a:t>
            </a:r>
            <a:endParaRPr lang="en-ZA" dirty="0" smtClean="0"/>
          </a:p>
          <a:p>
            <a:endParaRPr lang="en-ZA" dirty="0"/>
          </a:p>
        </p:txBody>
      </p:sp>
      <p:sp>
        <p:nvSpPr>
          <p:cNvPr id="4" name="Slide Number Placeholder 3"/>
          <p:cNvSpPr>
            <a:spLocks noGrp="1"/>
          </p:cNvSpPr>
          <p:nvPr>
            <p:ph type="sldNum" sz="quarter" idx="10"/>
          </p:nvPr>
        </p:nvSpPr>
        <p:spPr/>
        <p:txBody>
          <a:bodyPr/>
          <a:lstStyle/>
          <a:p>
            <a:fld id="{72120237-8D20-4A42-8649-C45AE3C11F79}" type="slidenum">
              <a:rPr lang="en-ZA" smtClean="0"/>
              <a:t>23</a:t>
            </a:fld>
            <a:endParaRPr lang="en-ZA"/>
          </a:p>
        </p:txBody>
      </p:sp>
    </p:spTree>
    <p:extLst>
      <p:ext uri="{BB962C8B-B14F-4D97-AF65-F5344CB8AC3E}">
        <p14:creationId xmlns:p14="http://schemas.microsoft.com/office/powerpoint/2010/main" val="220494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solidFill>
                  <a:prstClr val="black"/>
                </a:solidFill>
              </a:rPr>
              <a:pPr/>
              <a:t>2</a:t>
            </a:fld>
            <a:endParaRPr lang="en-ZA">
              <a:solidFill>
                <a:prstClr val="black"/>
              </a:solidFill>
            </a:endParaRPr>
          </a:p>
        </p:txBody>
      </p:sp>
    </p:spTree>
    <p:extLst>
      <p:ext uri="{BB962C8B-B14F-4D97-AF65-F5344CB8AC3E}">
        <p14:creationId xmlns:p14="http://schemas.microsoft.com/office/powerpoint/2010/main" val="11177068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But not us. Because</a:t>
            </a:r>
            <a:r>
              <a:rPr lang="en-ZA" baseline="0" dirty="0" smtClean="0"/>
              <a:t> we are sons of God and we believe His Word. We believe where it says</a:t>
            </a:r>
            <a:endParaRPr lang="en-ZA" dirty="0"/>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pPr>
                <a:defRPr/>
              </a:pPr>
              <a:t>24</a:t>
            </a:fld>
            <a:endParaRPr lang="en-US"/>
          </a:p>
        </p:txBody>
      </p:sp>
    </p:spTree>
    <p:extLst>
      <p:ext uri="{BB962C8B-B14F-4D97-AF65-F5344CB8AC3E}">
        <p14:creationId xmlns:p14="http://schemas.microsoft.com/office/powerpoint/2010/main" val="27273104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pPr>
                <a:defRPr/>
              </a:pPr>
              <a:t>25</a:t>
            </a:fld>
            <a:endParaRPr lang="en-US"/>
          </a:p>
        </p:txBody>
      </p:sp>
    </p:spTree>
    <p:extLst>
      <p:ext uri="{BB962C8B-B14F-4D97-AF65-F5344CB8AC3E}">
        <p14:creationId xmlns:p14="http://schemas.microsoft.com/office/powerpoint/2010/main" val="27273104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t>28</a:t>
            </a:fld>
            <a:endParaRPr lang="en-ZA"/>
          </a:p>
        </p:txBody>
      </p:sp>
    </p:spTree>
    <p:extLst>
      <p:ext uri="{BB962C8B-B14F-4D97-AF65-F5344CB8AC3E}">
        <p14:creationId xmlns:p14="http://schemas.microsoft.com/office/powerpoint/2010/main" val="29854166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t>29</a:t>
            </a:fld>
            <a:endParaRPr lang="en-ZA"/>
          </a:p>
        </p:txBody>
      </p:sp>
    </p:spTree>
    <p:extLst>
      <p:ext uri="{BB962C8B-B14F-4D97-AF65-F5344CB8AC3E}">
        <p14:creationId xmlns:p14="http://schemas.microsoft.com/office/powerpoint/2010/main" val="35377952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now</a:t>
            </a:r>
            <a:r>
              <a:rPr lang="en-US" baseline="0" dirty="0" smtClean="0"/>
              <a:t> laid the foundation by revealing Father’s deep desire for intimacy and for partnership with His children. The next few sessions will unpack some of the principles of experiencing spiritual intimacy with the Living God in a practical and experiential way.</a:t>
            </a:r>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30</a:t>
            </a:fld>
            <a:endParaRPr lang="en-US" dirty="0">
              <a:solidFill>
                <a:prstClr val="black"/>
              </a:solidFill>
            </a:endParaRPr>
          </a:p>
        </p:txBody>
      </p:sp>
    </p:spTree>
    <p:extLst>
      <p:ext uri="{BB962C8B-B14F-4D97-AF65-F5344CB8AC3E}">
        <p14:creationId xmlns:p14="http://schemas.microsoft.com/office/powerpoint/2010/main" val="3146021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ZA" dirty="0"/>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pPr>
                <a:defRPr/>
              </a:pPr>
              <a:t>31</a:t>
            </a:fld>
            <a:endParaRPr lang="en-US"/>
          </a:p>
        </p:txBody>
      </p:sp>
    </p:spTree>
    <p:extLst>
      <p:ext uri="{BB962C8B-B14F-4D97-AF65-F5344CB8AC3E}">
        <p14:creationId xmlns:p14="http://schemas.microsoft.com/office/powerpoint/2010/main" val="22224568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p>
          <a:p>
            <a:endParaRPr lang="en-US" dirty="0" smtClean="0"/>
          </a:p>
          <a:p>
            <a:endParaRPr lang="en-US" dirty="0" smtClean="0"/>
          </a:p>
          <a:p>
            <a:r>
              <a:rPr lang="en-US" dirty="0" smtClean="0">
                <a:sym typeface="Wingdings" pitchFamily="2" charset="2"/>
              </a:rPr>
              <a:t> So Moses’ tabernacle gives us some very</a:t>
            </a:r>
            <a:r>
              <a:rPr lang="en-US" baseline="0" dirty="0" smtClean="0">
                <a:sym typeface="Wingdings" pitchFamily="2" charset="2"/>
              </a:rPr>
              <a:t> important insights about finding God’s Presence, His throne, under the Old Covenant arrangement</a:t>
            </a:r>
            <a:endParaRPr lang="en-ZA" dirty="0"/>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33</a:t>
            </a:fld>
            <a:endParaRPr lang="en-US">
              <a:solidFill>
                <a:prstClr val="black"/>
              </a:solidFill>
            </a:endParaRPr>
          </a:p>
        </p:txBody>
      </p:sp>
    </p:spTree>
    <p:extLst>
      <p:ext uri="{BB962C8B-B14F-4D97-AF65-F5344CB8AC3E}">
        <p14:creationId xmlns:p14="http://schemas.microsoft.com/office/powerpoint/2010/main" val="22224568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pPr>
                <a:defRPr/>
              </a:pPr>
              <a:t>37</a:t>
            </a:fld>
            <a:endParaRPr lang="en-US"/>
          </a:p>
        </p:txBody>
      </p:sp>
    </p:spTree>
    <p:extLst>
      <p:ext uri="{BB962C8B-B14F-4D97-AF65-F5344CB8AC3E}">
        <p14:creationId xmlns:p14="http://schemas.microsoft.com/office/powerpoint/2010/main" val="8409451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ZA" dirty="0"/>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38</a:t>
            </a:fld>
            <a:endParaRPr lang="en-US">
              <a:solidFill>
                <a:prstClr val="black"/>
              </a:solidFill>
            </a:endParaRPr>
          </a:p>
        </p:txBody>
      </p:sp>
    </p:spTree>
    <p:extLst>
      <p:ext uri="{BB962C8B-B14F-4D97-AF65-F5344CB8AC3E}">
        <p14:creationId xmlns:p14="http://schemas.microsoft.com/office/powerpoint/2010/main" val="22224568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baseline="0" dirty="0" smtClean="0"/>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39</a:t>
            </a:fld>
            <a:endParaRPr lang="en-US" dirty="0">
              <a:solidFill>
                <a:prstClr val="black"/>
              </a:solidFill>
            </a:endParaRPr>
          </a:p>
        </p:txBody>
      </p:sp>
    </p:spTree>
    <p:extLst>
      <p:ext uri="{BB962C8B-B14F-4D97-AF65-F5344CB8AC3E}">
        <p14:creationId xmlns:p14="http://schemas.microsoft.com/office/powerpoint/2010/main" val="314602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3266307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solidFill>
                  <a:prstClr val="black"/>
                </a:solidFill>
              </a:rPr>
              <a:pPr/>
              <a:t>5</a:t>
            </a:fld>
            <a:endParaRPr lang="en-ZA">
              <a:solidFill>
                <a:prstClr val="black"/>
              </a:solidFill>
            </a:endParaRPr>
          </a:p>
        </p:txBody>
      </p:sp>
    </p:spTree>
    <p:extLst>
      <p:ext uri="{BB962C8B-B14F-4D97-AF65-F5344CB8AC3E}">
        <p14:creationId xmlns:p14="http://schemas.microsoft.com/office/powerpoint/2010/main" val="1117706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ZA" dirty="0"/>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2222456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baseline="0" dirty="0" smtClean="0"/>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9</a:t>
            </a:fld>
            <a:endParaRPr lang="en-US" dirty="0">
              <a:solidFill>
                <a:prstClr val="black"/>
              </a:solidFill>
            </a:endParaRPr>
          </a:p>
        </p:txBody>
      </p:sp>
    </p:spTree>
    <p:extLst>
      <p:ext uri="{BB962C8B-B14F-4D97-AF65-F5344CB8AC3E}">
        <p14:creationId xmlns:p14="http://schemas.microsoft.com/office/powerpoint/2010/main" val="314602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ZA" dirty="0"/>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pPr>
                <a:defRPr/>
              </a:pPr>
              <a:t>10</a:t>
            </a:fld>
            <a:endParaRPr lang="en-US"/>
          </a:p>
        </p:txBody>
      </p:sp>
    </p:spTree>
    <p:extLst>
      <p:ext uri="{BB962C8B-B14F-4D97-AF65-F5344CB8AC3E}">
        <p14:creationId xmlns:p14="http://schemas.microsoft.com/office/powerpoint/2010/main" val="2222456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pPr>
                <a:defRPr/>
              </a:pPr>
              <a:t>12</a:t>
            </a:fld>
            <a:endParaRPr lang="en-US"/>
          </a:p>
        </p:txBody>
      </p:sp>
    </p:spTree>
    <p:extLst>
      <p:ext uri="{BB962C8B-B14F-4D97-AF65-F5344CB8AC3E}">
        <p14:creationId xmlns:p14="http://schemas.microsoft.com/office/powerpoint/2010/main" val="3582622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pPr>
                <a:defRPr/>
              </a:pPr>
              <a:t>13</a:t>
            </a:fld>
            <a:endParaRPr lang="en-US"/>
          </a:p>
        </p:txBody>
      </p:sp>
    </p:spTree>
    <p:extLst>
      <p:ext uri="{BB962C8B-B14F-4D97-AF65-F5344CB8AC3E}">
        <p14:creationId xmlns:p14="http://schemas.microsoft.com/office/powerpoint/2010/main" val="2727310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ZA"/>
          </a:p>
        </p:txBody>
      </p:sp>
      <p:sp>
        <p:nvSpPr>
          <p:cNvPr id="4" name="Date Placeholder 3"/>
          <p:cNvSpPr>
            <a:spLocks noGrp="1"/>
          </p:cNvSpPr>
          <p:nvPr>
            <p:ph type="dt" sz="half" idx="10"/>
          </p:nvPr>
        </p:nvSpPr>
        <p:spPr/>
        <p:txBody>
          <a:bodyPr/>
          <a:lstStyle>
            <a:lvl1pPr>
              <a:defRPr/>
            </a:lvl1pPr>
          </a:lstStyle>
          <a:p>
            <a:pPr>
              <a:defRPr/>
            </a:pPr>
            <a:fld id="{0CC3B054-33C1-46B9-A5DA-68A08D2D23DC}" type="datetime1">
              <a:rPr lang="en-ZA"/>
              <a:pPr>
                <a:defRPr/>
              </a:pPr>
              <a:t>2014/03/18</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12"/>
          </p:nvPr>
        </p:nvSpPr>
        <p:spPr>
          <a:xfrm>
            <a:off x="6930564" y="6548662"/>
            <a:ext cx="2133600" cy="365125"/>
          </a:xfrm>
        </p:spPr>
        <p:txBody>
          <a:bodyPr/>
          <a:lstStyle>
            <a:lvl1pPr>
              <a:defRPr/>
            </a:lvl1pPr>
          </a:lstStyle>
          <a:p>
            <a:pPr>
              <a:defRPr/>
            </a:pPr>
            <a:fld id="{CB25EF53-4AF0-45DD-B7A1-47F2FCBB8AE8}" type="slidenum">
              <a:rPr lang="en-ZA"/>
              <a:pPr>
                <a:defRPr/>
              </a:pPr>
              <a:t>‹#›</a:t>
            </a:fld>
            <a:endParaRPr lang="en-ZA" dirty="0"/>
          </a:p>
        </p:txBody>
      </p:sp>
    </p:spTree>
    <p:extLst>
      <p:ext uri="{BB962C8B-B14F-4D97-AF65-F5344CB8AC3E}">
        <p14:creationId xmlns:p14="http://schemas.microsoft.com/office/powerpoint/2010/main" val="360757922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pPr>
              <a:defRPr/>
            </a:pPr>
            <a:fld id="{8F6E073A-4FF1-4EFA-8D24-5FAD020530AA}" type="datetime1">
              <a:rPr lang="en-ZA"/>
              <a:pPr>
                <a:defRPr/>
              </a:pPr>
              <a:t>2014/03/18</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450BAEE-F6E3-4D88-BDF2-95A86F0C7884}" type="slidenum">
              <a:rPr lang="en-ZA"/>
              <a:pPr>
                <a:defRPr/>
              </a:pPr>
              <a:t>‹#›</a:t>
            </a:fld>
            <a:endParaRPr lang="en-ZA"/>
          </a:p>
        </p:txBody>
      </p:sp>
    </p:spTree>
    <p:extLst>
      <p:ext uri="{BB962C8B-B14F-4D97-AF65-F5344CB8AC3E}">
        <p14:creationId xmlns:p14="http://schemas.microsoft.com/office/powerpoint/2010/main" val="2895985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pPr>
              <a:defRPr/>
            </a:pPr>
            <a:fld id="{DBB9AC93-711F-4B6C-91DC-241598B780A3}" type="datetime1">
              <a:rPr lang="en-ZA"/>
              <a:pPr>
                <a:defRPr/>
              </a:pPr>
              <a:t>2014/03/18</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6BA0FB-B224-4C9E-B6DE-E0BC71471BEA}" type="slidenum">
              <a:rPr lang="en-ZA"/>
              <a:pPr>
                <a:defRPr/>
              </a:pPr>
              <a:t>‹#›</a:t>
            </a:fld>
            <a:endParaRPr lang="en-ZA"/>
          </a:p>
        </p:txBody>
      </p:sp>
    </p:spTree>
    <p:extLst>
      <p:ext uri="{BB962C8B-B14F-4D97-AF65-F5344CB8AC3E}">
        <p14:creationId xmlns:p14="http://schemas.microsoft.com/office/powerpoint/2010/main" val="1446818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ZA"/>
          </a:p>
        </p:txBody>
      </p:sp>
      <p:sp>
        <p:nvSpPr>
          <p:cNvPr id="4" name="Date Placeholder 3"/>
          <p:cNvSpPr>
            <a:spLocks noGrp="1"/>
          </p:cNvSpPr>
          <p:nvPr>
            <p:ph type="dt" sz="half" idx="10"/>
          </p:nvPr>
        </p:nvSpPr>
        <p:spPr/>
        <p:txBody>
          <a:bodyPr/>
          <a:lstStyle>
            <a:lvl1pPr>
              <a:defRPr/>
            </a:lvl1pPr>
          </a:lstStyle>
          <a:p>
            <a:pPr>
              <a:defRPr/>
            </a:pPr>
            <a:fld id="{0CC3B054-33C1-46B9-A5DA-68A08D2D23DC}" type="datetime1">
              <a:rPr lang="en-ZA"/>
              <a:pPr>
                <a:defRPr/>
              </a:pPr>
              <a:t>2014/03/18</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12"/>
          </p:nvPr>
        </p:nvSpPr>
        <p:spPr>
          <a:xfrm>
            <a:off x="6930564" y="6548662"/>
            <a:ext cx="2133600" cy="365125"/>
          </a:xfrm>
        </p:spPr>
        <p:txBody>
          <a:bodyPr/>
          <a:lstStyle>
            <a:lvl1pPr>
              <a:defRPr/>
            </a:lvl1pPr>
          </a:lstStyle>
          <a:p>
            <a:pPr>
              <a:defRPr/>
            </a:pPr>
            <a:fld id="{CB25EF53-4AF0-45DD-B7A1-47F2FCBB8AE8}" type="slidenum">
              <a:rPr lang="en-ZA"/>
              <a:pPr>
                <a:defRPr/>
              </a:pPr>
              <a:t>‹#›</a:t>
            </a:fld>
            <a:endParaRPr lang="en-ZA" dirty="0"/>
          </a:p>
        </p:txBody>
      </p:sp>
    </p:spTree>
    <p:extLst>
      <p:ext uri="{BB962C8B-B14F-4D97-AF65-F5344CB8AC3E}">
        <p14:creationId xmlns:p14="http://schemas.microsoft.com/office/powerpoint/2010/main" val="120142200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pPr>
              <a:defRPr/>
            </a:pPr>
            <a:fld id="{F1D73CC4-FB65-40BB-A649-AAA73275748A}" type="datetime1">
              <a:rPr lang="en-ZA"/>
              <a:pPr>
                <a:defRPr/>
              </a:pPr>
              <a:t>2014/03/18</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solidFill>
                  <a:schemeClr val="tx1">
                    <a:lumMod val="65000"/>
                    <a:lumOff val="35000"/>
                  </a:schemeClr>
                </a:solidFill>
              </a:defRPr>
            </a:lvl1pPr>
          </a:lstStyle>
          <a:p>
            <a:pPr>
              <a:defRPr/>
            </a:pPr>
            <a:fld id="{9B69759B-C1D9-417C-9B4A-0F717375400C}" type="slidenum">
              <a:rPr lang="en-ZA" smtClean="0">
                <a:solidFill>
                  <a:prstClr val="black">
                    <a:lumMod val="65000"/>
                    <a:lumOff val="35000"/>
                  </a:prstClr>
                </a:solidFill>
              </a:rPr>
              <a:pPr>
                <a:defRPr/>
              </a:pPr>
              <a:t>‹#›</a:t>
            </a:fld>
            <a:endParaRPr lang="en-ZA">
              <a:solidFill>
                <a:prstClr val="black">
                  <a:lumMod val="65000"/>
                  <a:lumOff val="35000"/>
                </a:prstClr>
              </a:solidFill>
            </a:endParaRPr>
          </a:p>
        </p:txBody>
      </p:sp>
    </p:spTree>
    <p:extLst>
      <p:ext uri="{BB962C8B-B14F-4D97-AF65-F5344CB8AC3E}">
        <p14:creationId xmlns:p14="http://schemas.microsoft.com/office/powerpoint/2010/main" val="190015267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ZA"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ZA" dirty="0"/>
          </a:p>
        </p:txBody>
      </p:sp>
      <p:sp>
        <p:nvSpPr>
          <p:cNvPr id="4" name="Date Placeholder 3"/>
          <p:cNvSpPr>
            <a:spLocks noGrp="1"/>
          </p:cNvSpPr>
          <p:nvPr>
            <p:ph type="dt" sz="half" idx="10"/>
          </p:nvPr>
        </p:nvSpPr>
        <p:spPr/>
        <p:txBody>
          <a:bodyPr/>
          <a:lstStyle>
            <a:lvl1pPr>
              <a:defRPr/>
            </a:lvl1pPr>
          </a:lstStyle>
          <a:p>
            <a:pPr>
              <a:defRPr/>
            </a:pPr>
            <a:fld id="{F1D73CC4-FB65-40BB-A649-AAA73275748A}" type="datetime1">
              <a:rPr lang="en-ZA"/>
              <a:pPr>
                <a:defRPr/>
              </a:pPr>
              <a:t>2014/03/18</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B69759B-C1D9-417C-9B4A-0F717375400C}" type="slidenum">
              <a:rPr lang="en-ZA"/>
              <a:pPr>
                <a:defRPr/>
              </a:pPr>
              <a:t>‹#›</a:t>
            </a:fld>
            <a:endParaRPr lang="en-ZA"/>
          </a:p>
        </p:txBody>
      </p:sp>
    </p:spTree>
    <p:extLst>
      <p:ext uri="{BB962C8B-B14F-4D97-AF65-F5344CB8AC3E}">
        <p14:creationId xmlns:p14="http://schemas.microsoft.com/office/powerpoint/2010/main" val="91281392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37D4C1C-5D85-455B-AF55-6985FCE7C8F8}" type="datetime1">
              <a:rPr lang="en-ZA"/>
              <a:pPr>
                <a:defRPr/>
              </a:pPr>
              <a:t>2014/03/18</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6B4C3EF-B627-408E-8E9E-9B0F840AB0D8}" type="slidenum">
              <a:rPr lang="en-ZA"/>
              <a:pPr>
                <a:defRPr/>
              </a:pPr>
              <a:t>‹#›</a:t>
            </a:fld>
            <a:endParaRPr lang="en-ZA"/>
          </a:p>
        </p:txBody>
      </p:sp>
    </p:spTree>
    <p:extLst>
      <p:ext uri="{BB962C8B-B14F-4D97-AF65-F5344CB8AC3E}">
        <p14:creationId xmlns:p14="http://schemas.microsoft.com/office/powerpoint/2010/main" val="2285573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Date Placeholder 3"/>
          <p:cNvSpPr>
            <a:spLocks noGrp="1"/>
          </p:cNvSpPr>
          <p:nvPr>
            <p:ph type="dt" sz="half" idx="10"/>
          </p:nvPr>
        </p:nvSpPr>
        <p:spPr/>
        <p:txBody>
          <a:bodyPr/>
          <a:lstStyle>
            <a:lvl1pPr>
              <a:defRPr/>
            </a:lvl1pPr>
          </a:lstStyle>
          <a:p>
            <a:pPr>
              <a:defRPr/>
            </a:pPr>
            <a:fld id="{C613F04B-C28D-49D1-A510-1F8597D69D54}" type="datetime1">
              <a:rPr lang="en-ZA"/>
              <a:pPr>
                <a:defRPr/>
              </a:pPr>
              <a:t>2014/03/18</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921AE4B-C207-423B-BB34-0F304942718A}" type="slidenum">
              <a:rPr lang="en-ZA"/>
              <a:pPr>
                <a:defRPr/>
              </a:pPr>
              <a:t>‹#›</a:t>
            </a:fld>
            <a:endParaRPr lang="en-ZA"/>
          </a:p>
        </p:txBody>
      </p:sp>
    </p:spTree>
    <p:extLst>
      <p:ext uri="{BB962C8B-B14F-4D97-AF65-F5344CB8AC3E}">
        <p14:creationId xmlns:p14="http://schemas.microsoft.com/office/powerpoint/2010/main" val="20245704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Date Placeholder 3"/>
          <p:cNvSpPr>
            <a:spLocks noGrp="1"/>
          </p:cNvSpPr>
          <p:nvPr>
            <p:ph type="dt" sz="half" idx="10"/>
          </p:nvPr>
        </p:nvSpPr>
        <p:spPr/>
        <p:txBody>
          <a:bodyPr/>
          <a:lstStyle>
            <a:lvl1pPr>
              <a:defRPr/>
            </a:lvl1pPr>
          </a:lstStyle>
          <a:p>
            <a:pPr>
              <a:defRPr/>
            </a:pPr>
            <a:fld id="{D2F646EB-090D-4DC9-A18A-9201F3CC4F8E}" type="datetime1">
              <a:rPr lang="en-ZA"/>
              <a:pPr>
                <a:defRPr/>
              </a:pPr>
              <a:t>2014/03/18</a:t>
            </a:fld>
            <a:endParaRPr lang="en-ZA"/>
          </a:p>
        </p:txBody>
      </p:sp>
      <p:sp>
        <p:nvSpPr>
          <p:cNvPr id="8"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8B9C811-B0FE-4ED2-B4A6-94D8AEF0AFF4}" type="slidenum">
              <a:rPr lang="en-ZA"/>
              <a:pPr>
                <a:defRPr/>
              </a:pPr>
              <a:t>‹#›</a:t>
            </a:fld>
            <a:endParaRPr lang="en-ZA"/>
          </a:p>
        </p:txBody>
      </p:sp>
    </p:spTree>
    <p:extLst>
      <p:ext uri="{BB962C8B-B14F-4D97-AF65-F5344CB8AC3E}">
        <p14:creationId xmlns:p14="http://schemas.microsoft.com/office/powerpoint/2010/main" val="1593006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Date Placeholder 3"/>
          <p:cNvSpPr>
            <a:spLocks noGrp="1"/>
          </p:cNvSpPr>
          <p:nvPr>
            <p:ph type="dt" sz="half" idx="10"/>
          </p:nvPr>
        </p:nvSpPr>
        <p:spPr/>
        <p:txBody>
          <a:bodyPr/>
          <a:lstStyle>
            <a:lvl1pPr>
              <a:defRPr/>
            </a:lvl1pPr>
          </a:lstStyle>
          <a:p>
            <a:pPr>
              <a:defRPr/>
            </a:pPr>
            <a:fld id="{F31EACF1-17C0-4101-B896-37FB13694401}" type="datetime1">
              <a:rPr lang="en-ZA"/>
              <a:pPr>
                <a:defRPr/>
              </a:pPr>
              <a:t>2014/03/18</a:t>
            </a:fld>
            <a:endParaRPr lang="en-ZA"/>
          </a:p>
        </p:txBody>
      </p:sp>
      <p:sp>
        <p:nvSpPr>
          <p:cNvPr id="4"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D886B9F-750A-43CA-9C99-2953B0F34C19}" type="slidenum">
              <a:rPr lang="en-ZA"/>
              <a:pPr>
                <a:defRPr/>
              </a:pPr>
              <a:t>‹#›</a:t>
            </a:fld>
            <a:endParaRPr lang="en-ZA"/>
          </a:p>
        </p:txBody>
      </p:sp>
    </p:spTree>
    <p:extLst>
      <p:ext uri="{BB962C8B-B14F-4D97-AF65-F5344CB8AC3E}">
        <p14:creationId xmlns:p14="http://schemas.microsoft.com/office/powerpoint/2010/main" val="38550346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16D1AB1-E33B-4FB7-B2AB-3F458D3526AB}" type="datetime1">
              <a:rPr lang="en-ZA"/>
              <a:pPr>
                <a:defRPr/>
              </a:pPr>
              <a:t>2014/03/18</a:t>
            </a:fld>
            <a:endParaRPr lang="en-ZA"/>
          </a:p>
        </p:txBody>
      </p:sp>
      <p:sp>
        <p:nvSpPr>
          <p:cNvPr id="3"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09F2C29-00D7-46B9-BCF4-EF3A581DB6A6}" type="slidenum">
              <a:rPr lang="en-ZA"/>
              <a:pPr>
                <a:defRPr/>
              </a:pPr>
              <a:t>‹#›</a:t>
            </a:fld>
            <a:endParaRPr lang="en-ZA"/>
          </a:p>
        </p:txBody>
      </p:sp>
    </p:spTree>
    <p:extLst>
      <p:ext uri="{BB962C8B-B14F-4D97-AF65-F5344CB8AC3E}">
        <p14:creationId xmlns:p14="http://schemas.microsoft.com/office/powerpoint/2010/main" val="3475654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pPr>
              <a:defRPr/>
            </a:pPr>
            <a:fld id="{F1D73CC4-FB65-40BB-A649-AAA73275748A}" type="datetime1">
              <a:rPr lang="en-ZA"/>
              <a:pPr>
                <a:defRPr/>
              </a:pPr>
              <a:t>2014/03/18</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B69759B-C1D9-417C-9B4A-0F717375400C}" type="slidenum">
              <a:rPr lang="en-ZA"/>
              <a:pPr>
                <a:defRPr/>
              </a:pPr>
              <a:t>‹#›</a:t>
            </a:fld>
            <a:endParaRPr lang="en-ZA"/>
          </a:p>
        </p:txBody>
      </p:sp>
    </p:spTree>
    <p:extLst>
      <p:ext uri="{BB962C8B-B14F-4D97-AF65-F5344CB8AC3E}">
        <p14:creationId xmlns:p14="http://schemas.microsoft.com/office/powerpoint/2010/main" val="28422739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1964B17-1228-4535-B089-B2EE0352511D}" type="datetime1">
              <a:rPr lang="en-ZA"/>
              <a:pPr>
                <a:defRPr/>
              </a:pPr>
              <a:t>2014/03/18</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A96DD1C-638E-414F-95A6-08B1E03F86B2}" type="slidenum">
              <a:rPr lang="en-ZA"/>
              <a:pPr>
                <a:defRPr/>
              </a:pPr>
              <a:t>‹#›</a:t>
            </a:fld>
            <a:endParaRPr lang="en-ZA"/>
          </a:p>
        </p:txBody>
      </p:sp>
    </p:spTree>
    <p:extLst>
      <p:ext uri="{BB962C8B-B14F-4D97-AF65-F5344CB8AC3E}">
        <p14:creationId xmlns:p14="http://schemas.microsoft.com/office/powerpoint/2010/main" val="28053972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Z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8CCF583-D75D-47EA-B8B4-3F17986D47E1}" type="datetime1">
              <a:rPr lang="en-ZA"/>
              <a:pPr>
                <a:defRPr/>
              </a:pPr>
              <a:t>2014/03/18</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8D1B545-756F-4A9F-9642-5649DB0A8E3F}" type="slidenum">
              <a:rPr lang="en-ZA"/>
              <a:pPr>
                <a:defRPr/>
              </a:pPr>
              <a:t>‹#›</a:t>
            </a:fld>
            <a:endParaRPr lang="en-ZA"/>
          </a:p>
        </p:txBody>
      </p:sp>
    </p:spTree>
    <p:extLst>
      <p:ext uri="{BB962C8B-B14F-4D97-AF65-F5344CB8AC3E}">
        <p14:creationId xmlns:p14="http://schemas.microsoft.com/office/powerpoint/2010/main" val="26883041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pPr>
              <a:defRPr/>
            </a:pPr>
            <a:fld id="{8F6E073A-4FF1-4EFA-8D24-5FAD020530AA}" type="datetime1">
              <a:rPr lang="en-ZA"/>
              <a:pPr>
                <a:defRPr/>
              </a:pPr>
              <a:t>2014/03/18</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450BAEE-F6E3-4D88-BDF2-95A86F0C7884}" type="slidenum">
              <a:rPr lang="en-ZA"/>
              <a:pPr>
                <a:defRPr/>
              </a:pPr>
              <a:t>‹#›</a:t>
            </a:fld>
            <a:endParaRPr lang="en-ZA"/>
          </a:p>
        </p:txBody>
      </p:sp>
    </p:spTree>
    <p:extLst>
      <p:ext uri="{BB962C8B-B14F-4D97-AF65-F5344CB8AC3E}">
        <p14:creationId xmlns:p14="http://schemas.microsoft.com/office/powerpoint/2010/main" val="33837063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pPr>
              <a:defRPr/>
            </a:pPr>
            <a:fld id="{DBB9AC93-711F-4B6C-91DC-241598B780A3}" type="datetime1">
              <a:rPr lang="en-ZA"/>
              <a:pPr>
                <a:defRPr/>
              </a:pPr>
              <a:t>2014/03/18</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6BA0FB-B224-4C9E-B6DE-E0BC71471BEA}" type="slidenum">
              <a:rPr lang="en-ZA"/>
              <a:pPr>
                <a:defRPr/>
              </a:pPr>
              <a:t>‹#›</a:t>
            </a:fld>
            <a:endParaRPr lang="en-ZA"/>
          </a:p>
        </p:txBody>
      </p:sp>
    </p:spTree>
    <p:extLst>
      <p:ext uri="{BB962C8B-B14F-4D97-AF65-F5344CB8AC3E}">
        <p14:creationId xmlns:p14="http://schemas.microsoft.com/office/powerpoint/2010/main" val="3845047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37D4C1C-5D85-455B-AF55-6985FCE7C8F8}" type="datetime1">
              <a:rPr lang="en-ZA"/>
              <a:pPr>
                <a:defRPr/>
              </a:pPr>
              <a:t>2014/03/18</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6B4C3EF-B627-408E-8E9E-9B0F840AB0D8}" type="slidenum">
              <a:rPr lang="en-ZA"/>
              <a:pPr>
                <a:defRPr/>
              </a:pPr>
              <a:t>‹#›</a:t>
            </a:fld>
            <a:endParaRPr lang="en-ZA"/>
          </a:p>
        </p:txBody>
      </p:sp>
    </p:spTree>
    <p:extLst>
      <p:ext uri="{BB962C8B-B14F-4D97-AF65-F5344CB8AC3E}">
        <p14:creationId xmlns:p14="http://schemas.microsoft.com/office/powerpoint/2010/main" val="320780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Date Placeholder 3"/>
          <p:cNvSpPr>
            <a:spLocks noGrp="1"/>
          </p:cNvSpPr>
          <p:nvPr>
            <p:ph type="dt" sz="half" idx="10"/>
          </p:nvPr>
        </p:nvSpPr>
        <p:spPr/>
        <p:txBody>
          <a:bodyPr/>
          <a:lstStyle>
            <a:lvl1pPr>
              <a:defRPr/>
            </a:lvl1pPr>
          </a:lstStyle>
          <a:p>
            <a:pPr>
              <a:defRPr/>
            </a:pPr>
            <a:fld id="{C613F04B-C28D-49D1-A510-1F8597D69D54}" type="datetime1">
              <a:rPr lang="en-ZA"/>
              <a:pPr>
                <a:defRPr/>
              </a:pPr>
              <a:t>2014/03/18</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921AE4B-C207-423B-BB34-0F304942718A}" type="slidenum">
              <a:rPr lang="en-ZA"/>
              <a:pPr>
                <a:defRPr/>
              </a:pPr>
              <a:t>‹#›</a:t>
            </a:fld>
            <a:endParaRPr lang="en-ZA"/>
          </a:p>
        </p:txBody>
      </p:sp>
    </p:spTree>
    <p:extLst>
      <p:ext uri="{BB962C8B-B14F-4D97-AF65-F5344CB8AC3E}">
        <p14:creationId xmlns:p14="http://schemas.microsoft.com/office/powerpoint/2010/main" val="2338445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Date Placeholder 3"/>
          <p:cNvSpPr>
            <a:spLocks noGrp="1"/>
          </p:cNvSpPr>
          <p:nvPr>
            <p:ph type="dt" sz="half" idx="10"/>
          </p:nvPr>
        </p:nvSpPr>
        <p:spPr/>
        <p:txBody>
          <a:bodyPr/>
          <a:lstStyle>
            <a:lvl1pPr>
              <a:defRPr/>
            </a:lvl1pPr>
          </a:lstStyle>
          <a:p>
            <a:pPr>
              <a:defRPr/>
            </a:pPr>
            <a:fld id="{D2F646EB-090D-4DC9-A18A-9201F3CC4F8E}" type="datetime1">
              <a:rPr lang="en-ZA"/>
              <a:pPr>
                <a:defRPr/>
              </a:pPr>
              <a:t>2014/03/18</a:t>
            </a:fld>
            <a:endParaRPr lang="en-ZA"/>
          </a:p>
        </p:txBody>
      </p:sp>
      <p:sp>
        <p:nvSpPr>
          <p:cNvPr id="8"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8B9C811-B0FE-4ED2-B4A6-94D8AEF0AFF4}" type="slidenum">
              <a:rPr lang="en-ZA"/>
              <a:pPr>
                <a:defRPr/>
              </a:pPr>
              <a:t>‹#›</a:t>
            </a:fld>
            <a:endParaRPr lang="en-ZA"/>
          </a:p>
        </p:txBody>
      </p:sp>
    </p:spTree>
    <p:extLst>
      <p:ext uri="{BB962C8B-B14F-4D97-AF65-F5344CB8AC3E}">
        <p14:creationId xmlns:p14="http://schemas.microsoft.com/office/powerpoint/2010/main" val="2733077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Date Placeholder 3"/>
          <p:cNvSpPr>
            <a:spLocks noGrp="1"/>
          </p:cNvSpPr>
          <p:nvPr>
            <p:ph type="dt" sz="half" idx="10"/>
          </p:nvPr>
        </p:nvSpPr>
        <p:spPr/>
        <p:txBody>
          <a:bodyPr/>
          <a:lstStyle>
            <a:lvl1pPr>
              <a:defRPr/>
            </a:lvl1pPr>
          </a:lstStyle>
          <a:p>
            <a:pPr>
              <a:defRPr/>
            </a:pPr>
            <a:fld id="{F31EACF1-17C0-4101-B896-37FB13694401}" type="datetime1">
              <a:rPr lang="en-ZA"/>
              <a:pPr>
                <a:defRPr/>
              </a:pPr>
              <a:t>2014/03/18</a:t>
            </a:fld>
            <a:endParaRPr lang="en-ZA"/>
          </a:p>
        </p:txBody>
      </p:sp>
      <p:sp>
        <p:nvSpPr>
          <p:cNvPr id="4"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D886B9F-750A-43CA-9C99-2953B0F34C19}" type="slidenum">
              <a:rPr lang="en-ZA"/>
              <a:pPr>
                <a:defRPr/>
              </a:pPr>
              <a:t>‹#›</a:t>
            </a:fld>
            <a:endParaRPr lang="en-ZA"/>
          </a:p>
        </p:txBody>
      </p:sp>
    </p:spTree>
    <p:extLst>
      <p:ext uri="{BB962C8B-B14F-4D97-AF65-F5344CB8AC3E}">
        <p14:creationId xmlns:p14="http://schemas.microsoft.com/office/powerpoint/2010/main" val="3120114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16D1AB1-E33B-4FB7-B2AB-3F458D3526AB}" type="datetime1">
              <a:rPr lang="en-ZA"/>
              <a:pPr>
                <a:defRPr/>
              </a:pPr>
              <a:t>2014/03/18</a:t>
            </a:fld>
            <a:endParaRPr lang="en-ZA"/>
          </a:p>
        </p:txBody>
      </p:sp>
      <p:sp>
        <p:nvSpPr>
          <p:cNvPr id="3"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09F2C29-00D7-46B9-BCF4-EF3A581DB6A6}" type="slidenum">
              <a:rPr lang="en-ZA"/>
              <a:pPr>
                <a:defRPr/>
              </a:pPr>
              <a:t>‹#›</a:t>
            </a:fld>
            <a:endParaRPr lang="en-ZA"/>
          </a:p>
        </p:txBody>
      </p:sp>
    </p:spTree>
    <p:extLst>
      <p:ext uri="{BB962C8B-B14F-4D97-AF65-F5344CB8AC3E}">
        <p14:creationId xmlns:p14="http://schemas.microsoft.com/office/powerpoint/2010/main" val="2586270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1964B17-1228-4535-B089-B2EE0352511D}" type="datetime1">
              <a:rPr lang="en-ZA"/>
              <a:pPr>
                <a:defRPr/>
              </a:pPr>
              <a:t>2014/03/18</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A96DD1C-638E-414F-95A6-08B1E03F86B2}" type="slidenum">
              <a:rPr lang="en-ZA"/>
              <a:pPr>
                <a:defRPr/>
              </a:pPr>
              <a:t>‹#›</a:t>
            </a:fld>
            <a:endParaRPr lang="en-ZA"/>
          </a:p>
        </p:txBody>
      </p:sp>
    </p:spTree>
    <p:extLst>
      <p:ext uri="{BB962C8B-B14F-4D97-AF65-F5344CB8AC3E}">
        <p14:creationId xmlns:p14="http://schemas.microsoft.com/office/powerpoint/2010/main" val="657224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Z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8CCF583-D75D-47EA-B8B4-3F17986D47E1}" type="datetime1">
              <a:rPr lang="en-ZA"/>
              <a:pPr>
                <a:defRPr/>
              </a:pPr>
              <a:t>2014/03/18</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8D1B545-756F-4A9F-9642-5649DB0A8E3F}" type="slidenum">
              <a:rPr lang="en-ZA"/>
              <a:pPr>
                <a:defRPr/>
              </a:pPr>
              <a:t>‹#›</a:t>
            </a:fld>
            <a:endParaRPr lang="en-ZA"/>
          </a:p>
        </p:txBody>
      </p:sp>
    </p:spTree>
    <p:extLst>
      <p:ext uri="{BB962C8B-B14F-4D97-AF65-F5344CB8AC3E}">
        <p14:creationId xmlns:p14="http://schemas.microsoft.com/office/powerpoint/2010/main" val="199111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59657" y="128588"/>
            <a:ext cx="852714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title style</a:t>
            </a:r>
            <a:endParaRPr lang="en-ZA" dirty="0" smtClean="0"/>
          </a:p>
        </p:txBody>
      </p:sp>
      <p:sp>
        <p:nvSpPr>
          <p:cNvPr id="1027" name="Text Placeholder 2"/>
          <p:cNvSpPr>
            <a:spLocks noGrp="1"/>
          </p:cNvSpPr>
          <p:nvPr>
            <p:ph type="body" idx="1"/>
          </p:nvPr>
        </p:nvSpPr>
        <p:spPr bwMode="auto">
          <a:xfrm>
            <a:off x="457200" y="1523999"/>
            <a:ext cx="8229600" cy="460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ZA" dirty="0"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ea typeface="ＭＳ Ｐゴシック" pitchFamily="34" charset="-128"/>
                <a:cs typeface="Arial" pitchFamily="34" charset="0"/>
              </a:defRPr>
            </a:lvl1pPr>
          </a:lstStyle>
          <a:p>
            <a:pPr fontAlgn="base">
              <a:spcBef>
                <a:spcPct val="0"/>
              </a:spcBef>
              <a:spcAft>
                <a:spcPct val="0"/>
              </a:spcAft>
              <a:defRPr/>
            </a:pPr>
            <a:fld id="{581B6531-76B4-4751-937D-CC753073F83C}" type="datetime1">
              <a:rPr lang="en-ZA"/>
              <a:pPr fontAlgn="base">
                <a:spcBef>
                  <a:spcPct val="0"/>
                </a:spcBef>
                <a:spcAft>
                  <a:spcPct val="0"/>
                </a:spcAft>
                <a:defRPr/>
              </a:pPr>
              <a:t>2014/03/18</a:t>
            </a:fld>
            <a:endParaRPr lang="en-Z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4"/>
          </p:nvPr>
        </p:nvSpPr>
        <p:spPr>
          <a:xfrm>
            <a:off x="6930564" y="6548662"/>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pitchFamily="34" charset="-128"/>
                <a:cs typeface="Arial" pitchFamily="34" charset="0"/>
              </a:defRPr>
            </a:lvl1pPr>
          </a:lstStyle>
          <a:p>
            <a:pPr fontAlgn="base">
              <a:spcBef>
                <a:spcPct val="0"/>
              </a:spcBef>
              <a:spcAft>
                <a:spcPct val="0"/>
              </a:spcAft>
              <a:defRPr/>
            </a:pPr>
            <a:fld id="{269AD886-E021-4A0E-AF17-6C8A1A213D20}" type="slidenum">
              <a:rPr lang="en-ZA"/>
              <a:pPr fontAlgn="base">
                <a:spcBef>
                  <a:spcPct val="0"/>
                </a:spcBef>
                <a:spcAft>
                  <a:spcPct val="0"/>
                </a:spcAft>
                <a:defRPr/>
              </a:pPr>
              <a:t>‹#›</a:t>
            </a:fld>
            <a:endParaRPr lang="en-ZA" dirty="0"/>
          </a:p>
        </p:txBody>
      </p:sp>
    </p:spTree>
    <p:extLst>
      <p:ext uri="{BB962C8B-B14F-4D97-AF65-F5344CB8AC3E}">
        <p14:creationId xmlns:p14="http://schemas.microsoft.com/office/powerpoint/2010/main" val="11216089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ftr="0" dt="0"/>
  <p:txStyles>
    <p:titleStyle>
      <a:lvl1pPr marL="0" indent="0" algn="l" rtl="0" eaLnBrk="0" fontAlgn="base" hangingPunct="0">
        <a:spcBef>
          <a:spcPct val="0"/>
        </a:spcBef>
        <a:spcAft>
          <a:spcPct val="0"/>
        </a:spcAft>
        <a:defRPr lang="en-ZA" sz="2800" b="1" kern="1200" dirty="0" smtClean="0">
          <a:solidFill>
            <a:schemeClr val="tx1"/>
          </a:solidFill>
          <a:latin typeface="Century Gothic" panose="020B0502020202020204" pitchFamily="34" charset="0"/>
          <a:ea typeface="MS PGothic" pitchFamily="34" charset="-128"/>
          <a:cs typeface="Arial" pitchFamily="34"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itchFamily="34" charset="0"/>
        <a:buChar char="•"/>
        <a:defRPr sz="2400" kern="1200">
          <a:solidFill>
            <a:schemeClr val="tx1"/>
          </a:solidFill>
          <a:latin typeface="Century Gothic" panose="020B0502020202020204" pitchFamily="34" charset="0"/>
          <a:ea typeface="MS PGothic" pitchFamily="34" charset="-128"/>
          <a:cs typeface="Arial" pitchFamily="34" charset="0"/>
        </a:defRPr>
      </a:lvl1pPr>
      <a:lvl2pPr marL="742950" indent="-285750" algn="l" rtl="0" eaLnBrk="0" fontAlgn="base" hangingPunct="0">
        <a:spcBef>
          <a:spcPct val="20000"/>
        </a:spcBef>
        <a:spcAft>
          <a:spcPct val="0"/>
        </a:spcAft>
        <a:buFont typeface="Arial" pitchFamily="34" charset="0"/>
        <a:buChar char="–"/>
        <a:defRPr sz="2000" kern="1200">
          <a:solidFill>
            <a:schemeClr val="tx1"/>
          </a:solidFill>
          <a:latin typeface="Century Gothic" panose="020B0502020202020204" pitchFamily="34" charset="0"/>
          <a:ea typeface="MS PGothic" pitchFamily="34" charset="-128"/>
          <a:cs typeface="Arial" pitchFamily="34" charset="0"/>
        </a:defRPr>
      </a:lvl2pPr>
      <a:lvl3pPr marL="1143000" indent="-228600" algn="l" rtl="0" eaLnBrk="0" fontAlgn="base" hangingPunct="0">
        <a:spcBef>
          <a:spcPct val="20000"/>
        </a:spcBef>
        <a:spcAft>
          <a:spcPct val="0"/>
        </a:spcAft>
        <a:buFont typeface="Arial" pitchFamily="34" charset="0"/>
        <a:buChar char="•"/>
        <a:defRPr sz="2000" kern="1200">
          <a:solidFill>
            <a:schemeClr val="tx1"/>
          </a:solidFill>
          <a:latin typeface="Century Gothic" panose="020B0502020202020204" pitchFamily="34" charset="0"/>
          <a:ea typeface="MS PGothic" pitchFamily="34" charset="-128"/>
          <a:cs typeface="Arial" pitchFamily="34" charset="0"/>
        </a:defRPr>
      </a:lvl3pPr>
      <a:lvl4pPr marL="1600200" indent="-228600" algn="l" rtl="0" eaLnBrk="0" fontAlgn="base" hangingPunct="0">
        <a:spcBef>
          <a:spcPct val="20000"/>
        </a:spcBef>
        <a:spcAft>
          <a:spcPct val="0"/>
        </a:spcAft>
        <a:buFont typeface="Arial" pitchFamily="34" charset="0"/>
        <a:buChar char="–"/>
        <a:defRPr sz="1800" kern="1200">
          <a:solidFill>
            <a:schemeClr val="tx1"/>
          </a:solidFill>
          <a:latin typeface="Century Gothic" panose="020B0502020202020204" pitchFamily="34" charset="0"/>
          <a:ea typeface="MS PGothic" pitchFamily="34" charset="-128"/>
          <a:cs typeface="Arial" pitchFamily="34" charset="0"/>
        </a:defRPr>
      </a:lvl4pPr>
      <a:lvl5pPr marL="2057400" indent="-228600" algn="l" rtl="0" eaLnBrk="0" fontAlgn="base" hangingPunct="0">
        <a:spcBef>
          <a:spcPct val="20000"/>
        </a:spcBef>
        <a:spcAft>
          <a:spcPct val="0"/>
        </a:spcAft>
        <a:buFont typeface="Arial" pitchFamily="34" charset="0"/>
        <a:buChar char="»"/>
        <a:defRPr sz="1800" kern="1200">
          <a:solidFill>
            <a:schemeClr val="tx1"/>
          </a:solidFill>
          <a:latin typeface="Century Gothic" panose="020B0502020202020204" pitchFamily="34" charset="0"/>
          <a:ea typeface="MS PGothic" pitchFamily="34" charset="-128"/>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59657" y="128588"/>
            <a:ext cx="852714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title style</a:t>
            </a:r>
            <a:endParaRPr lang="en-ZA" dirty="0" smtClean="0"/>
          </a:p>
        </p:txBody>
      </p:sp>
      <p:sp>
        <p:nvSpPr>
          <p:cNvPr id="1027" name="Text Placeholder 2"/>
          <p:cNvSpPr>
            <a:spLocks noGrp="1"/>
          </p:cNvSpPr>
          <p:nvPr>
            <p:ph type="body" idx="1"/>
          </p:nvPr>
        </p:nvSpPr>
        <p:spPr bwMode="auto">
          <a:xfrm>
            <a:off x="457200" y="765175"/>
            <a:ext cx="8229600" cy="536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ZA" dirty="0"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entury Gothic" panose="020B0502020202020204" pitchFamily="34" charset="0"/>
                <a:ea typeface="ＭＳ Ｐゴシック" pitchFamily="34" charset="-128"/>
                <a:cs typeface="Arial" pitchFamily="34" charset="0"/>
              </a:defRPr>
            </a:lvl1pPr>
          </a:lstStyle>
          <a:p>
            <a:pPr fontAlgn="base">
              <a:spcBef>
                <a:spcPct val="0"/>
              </a:spcBef>
              <a:spcAft>
                <a:spcPct val="0"/>
              </a:spcAft>
              <a:defRPr/>
            </a:pPr>
            <a:fld id="{581B6531-76B4-4751-937D-CC753073F83C}" type="datetime1">
              <a:rPr lang="en-ZA" smtClean="0"/>
              <a:pPr fontAlgn="base">
                <a:spcBef>
                  <a:spcPct val="0"/>
                </a:spcBef>
                <a:spcAft>
                  <a:spcPct val="0"/>
                </a:spcAft>
                <a:defRPr/>
              </a:pPr>
              <a:t>2014/03/18</a:t>
            </a:fld>
            <a:endParaRPr lang="en-Z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Century Gothic" panose="020B0502020202020204" pitchFamily="34" charset="0"/>
                <a:ea typeface="+mn-ea"/>
                <a:cs typeface="+mn-cs"/>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4"/>
          </p:nvPr>
        </p:nvSpPr>
        <p:spPr>
          <a:xfrm>
            <a:off x="6930564" y="6548662"/>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entury Gothic" panose="020B0502020202020204" pitchFamily="34" charset="0"/>
                <a:ea typeface="ＭＳ Ｐゴシック" pitchFamily="34" charset="-128"/>
                <a:cs typeface="Arial" pitchFamily="34" charset="0"/>
              </a:defRPr>
            </a:lvl1pPr>
          </a:lstStyle>
          <a:p>
            <a:pPr fontAlgn="base">
              <a:spcBef>
                <a:spcPct val="0"/>
              </a:spcBef>
              <a:spcAft>
                <a:spcPct val="0"/>
              </a:spcAft>
              <a:defRPr/>
            </a:pPr>
            <a:fld id="{269AD886-E021-4A0E-AF17-6C8A1A213D20}" type="slidenum">
              <a:rPr lang="en-ZA" smtClean="0"/>
              <a:pPr fontAlgn="base">
                <a:spcBef>
                  <a:spcPct val="0"/>
                </a:spcBef>
                <a:spcAft>
                  <a:spcPct val="0"/>
                </a:spcAft>
                <a:defRPr/>
              </a:pPr>
              <a:t>‹#›</a:t>
            </a:fld>
            <a:endParaRPr lang="en-ZA" dirty="0"/>
          </a:p>
        </p:txBody>
      </p:sp>
    </p:spTree>
    <p:extLst>
      <p:ext uri="{BB962C8B-B14F-4D97-AF65-F5344CB8AC3E}">
        <p14:creationId xmlns:p14="http://schemas.microsoft.com/office/powerpoint/2010/main" val="413695589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iming>
    <p:tnLst>
      <p:par>
        <p:cTn id="1" dur="indefinite" restart="never" nodeType="tmRoot"/>
      </p:par>
    </p:tnLst>
  </p:timing>
  <p:hf hdr="0" ftr="0" dt="0"/>
  <p:txStyles>
    <p:titleStyle>
      <a:lvl1pPr marL="0" indent="0" algn="l" rtl="0" eaLnBrk="0" fontAlgn="base" hangingPunct="0">
        <a:spcBef>
          <a:spcPct val="0"/>
        </a:spcBef>
        <a:spcAft>
          <a:spcPct val="0"/>
        </a:spcAft>
        <a:defRPr lang="en-ZA" sz="2800" b="1" kern="1200" dirty="0" smtClean="0">
          <a:solidFill>
            <a:schemeClr val="tx1"/>
          </a:solidFill>
          <a:latin typeface="Century Gothic" panose="020B0502020202020204" pitchFamily="34" charset="0"/>
          <a:ea typeface="MS PGothic" pitchFamily="34" charset="-128"/>
          <a:cs typeface="Arial" pitchFamily="34"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itchFamily="34" charset="0"/>
        <a:buChar char="•"/>
        <a:defRPr sz="2800" kern="1200">
          <a:solidFill>
            <a:schemeClr val="tx1"/>
          </a:solidFill>
          <a:latin typeface="Century Gothic" panose="020B0502020202020204" pitchFamily="34" charset="0"/>
          <a:ea typeface="MS PGothic" pitchFamily="34" charset="-128"/>
          <a:cs typeface="Arial" pitchFamily="34" charset="0"/>
        </a:defRPr>
      </a:lvl1pPr>
      <a:lvl2pPr marL="742950" indent="-285750" algn="l" rtl="0" eaLnBrk="0" fontAlgn="base" hangingPunct="0">
        <a:spcBef>
          <a:spcPct val="20000"/>
        </a:spcBef>
        <a:spcAft>
          <a:spcPct val="0"/>
        </a:spcAft>
        <a:buFont typeface="Arial" pitchFamily="34" charset="0"/>
        <a:buChar char="–"/>
        <a:defRPr sz="2400" kern="1200">
          <a:solidFill>
            <a:schemeClr val="tx1"/>
          </a:solidFill>
          <a:latin typeface="Century Gothic" panose="020B0502020202020204" pitchFamily="34" charset="0"/>
          <a:ea typeface="MS PGothic" pitchFamily="34" charset="-128"/>
          <a:cs typeface="Arial" pitchFamily="34"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Century Gothic" panose="020B0502020202020204" pitchFamily="34" charset="0"/>
          <a:ea typeface="MS PGothic" pitchFamily="34" charset="-128"/>
          <a:cs typeface="Arial" pitchFamily="34"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Century Gothic" panose="020B0502020202020204" pitchFamily="34" charset="0"/>
          <a:ea typeface="MS PGothic" pitchFamily="34" charset="-128"/>
          <a:cs typeface="Arial" pitchFamily="34"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Century Gothic" panose="020B0502020202020204" pitchFamily="34" charset="0"/>
          <a:ea typeface="MS PGothic" pitchFamily="34" charset="-128"/>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microsoft.com/office/2007/relationships/hdphoto" Target="../media/hdphoto11.wdp"/><Relationship Id="rId5" Type="http://schemas.openxmlformats.org/officeDocument/2006/relationships/image" Target="../media/image21.png"/><Relationship Id="rId4" Type="http://schemas.microsoft.com/office/2007/relationships/hdphoto" Target="../media/hdphoto10.wdp"/></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microsoft.com/office/2007/relationships/hdphoto" Target="../media/hdphoto11.wdp"/><Relationship Id="rId5" Type="http://schemas.openxmlformats.org/officeDocument/2006/relationships/image" Target="../media/image21.png"/><Relationship Id="rId4" Type="http://schemas.microsoft.com/office/2007/relationships/hdphoto" Target="../media/hdphoto10.wdp"/></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microsoft.com/office/2007/relationships/hdphoto" Target="../media/hdphoto12.wdp"/></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jpe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4.jpeg"/><Relationship Id="rId10" Type="http://schemas.microsoft.com/office/2007/relationships/hdphoto" Target="../media/hdphoto1.wdp"/><Relationship Id="rId4" Type="http://schemas.microsoft.com/office/2007/relationships/hdphoto" Target="../media/hdphoto2.wdp"/><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7.png"/><Relationship Id="rId4" Type="http://schemas.microsoft.com/office/2007/relationships/hdphoto" Target="../media/hdphoto5.wdp"/></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16.png"/><Relationship Id="rId4" Type="http://schemas.openxmlformats.org/officeDocument/2006/relationships/image" Target="../media/image15.jpeg"/></Relationships>
</file>

<file path=ppt/slides/_rels/slide3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microsoft.com/office/2007/relationships/hdphoto" Target="../media/hdphoto14.wdp"/><Relationship Id="rId5" Type="http://schemas.openxmlformats.org/officeDocument/2006/relationships/image" Target="../media/image28.png"/><Relationship Id="rId4" Type="http://schemas.microsoft.com/office/2007/relationships/hdphoto" Target="../media/hdphoto13.wdp"/></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13.emf"/><Relationship Id="rId5" Type="http://schemas.openxmlformats.org/officeDocument/2006/relationships/image" Target="../media/image12.emf"/><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16.png"/><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microsoft.com/office/2007/relationships/hdphoto" Target="../media/hdphoto7.wdp"/><Relationship Id="rId7" Type="http://schemas.openxmlformats.org/officeDocument/2006/relationships/image" Target="../media/image8.emf"/><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jpe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4.jpeg"/><Relationship Id="rId10" Type="http://schemas.microsoft.com/office/2007/relationships/hdphoto" Target="../media/hdphoto1.wdp"/><Relationship Id="rId4" Type="http://schemas.microsoft.com/office/2007/relationships/hdphoto" Target="../media/hdphoto2.wdp"/><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3.emf"/><Relationship Id="rId5" Type="http://schemas.openxmlformats.org/officeDocument/2006/relationships/image" Target="../media/image12.emf"/><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16.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Prayer Ministr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B02FAED8-3281-46D8-B909-C3773E283134}" type="slidenum">
              <a:rPr lang="en-ZA" smtClean="0">
                <a:solidFill>
                  <a:srgbClr val="898989"/>
                </a:solidFill>
                <a:latin typeface="Calibri" pitchFamily="34" charset="0"/>
              </a:rPr>
              <a:pPr eaLnBrk="1" hangingPunct="1"/>
              <a:t>1</a:t>
            </a:fld>
            <a:endParaRPr lang="en-ZA" smtClean="0">
              <a:solidFill>
                <a:srgbClr val="898989"/>
              </a:solidFill>
              <a:latin typeface="Calibri" pitchFamily="34" charset="0"/>
            </a:endParaRPr>
          </a:p>
        </p:txBody>
      </p:sp>
      <p:sp>
        <p:nvSpPr>
          <p:cNvPr id="6" name="TextBox 5"/>
          <p:cNvSpPr txBox="1"/>
          <p:nvPr/>
        </p:nvSpPr>
        <p:spPr>
          <a:xfrm>
            <a:off x="141982" y="5625618"/>
            <a:ext cx="7628799" cy="1077218"/>
          </a:xfrm>
          <a:prstGeom prst="rect">
            <a:avLst/>
          </a:prstGeom>
          <a:noFill/>
        </p:spPr>
        <p:txBody>
          <a:bodyPr wrap="square">
            <a:spAutoFit/>
          </a:bodyPr>
          <a:lstStyle/>
          <a:p>
            <a:pPr algn="r">
              <a:defRPr/>
            </a:pPr>
            <a:r>
              <a:rPr lang="en-ZA" sz="3200" b="1" dirty="0">
                <a:solidFill>
                  <a:srgbClr val="EEECE1">
                    <a:lumMod val="90000"/>
                  </a:srgbClr>
                </a:solidFill>
                <a:latin typeface="Papyrus" pitchFamily="66" charset="0"/>
              </a:rPr>
              <a:t>2 Chron. 7:14</a:t>
            </a:r>
            <a:endParaRPr lang="en-ZA" sz="4400" b="1" dirty="0">
              <a:solidFill>
                <a:srgbClr val="EEECE1">
                  <a:lumMod val="90000"/>
                </a:srgbClr>
              </a:solidFill>
              <a:latin typeface="Papyrus" pitchFamily="66" charset="0"/>
            </a:endParaRPr>
          </a:p>
          <a:p>
            <a:pPr algn="r">
              <a:defRPr/>
            </a:pPr>
            <a:r>
              <a:rPr lang="en-ZA" sz="3200" b="1" dirty="0" smtClean="0">
                <a:solidFill>
                  <a:srgbClr val="EEECE1">
                    <a:lumMod val="90000"/>
                  </a:srgbClr>
                </a:solidFill>
                <a:latin typeface="Papyrus" pitchFamily="66" charset="0"/>
              </a:rPr>
              <a:t>If </a:t>
            </a:r>
            <a:r>
              <a:rPr lang="en-ZA" sz="3200" b="1" dirty="0">
                <a:solidFill>
                  <a:srgbClr val="EEECE1">
                    <a:lumMod val="90000"/>
                  </a:srgbClr>
                </a:solidFill>
                <a:latin typeface="Papyrus" pitchFamily="66" charset="0"/>
              </a:rPr>
              <a:t>My people who are called by My name...	</a:t>
            </a:r>
          </a:p>
        </p:txBody>
      </p:sp>
      <p:sp>
        <p:nvSpPr>
          <p:cNvPr id="5" name="TextBox 5"/>
          <p:cNvSpPr txBox="1">
            <a:spLocks noChangeArrowheads="1"/>
          </p:cNvSpPr>
          <p:nvPr/>
        </p:nvSpPr>
        <p:spPr bwMode="auto">
          <a:xfrm>
            <a:off x="141982" y="263727"/>
            <a:ext cx="8318500"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ZA" sz="4400" b="1" dirty="0">
                <a:solidFill>
                  <a:schemeClr val="bg2">
                    <a:lumMod val="25000"/>
                  </a:schemeClr>
                </a:solidFill>
                <a:latin typeface="Papyrus" pitchFamily="66" charset="0"/>
              </a:rPr>
              <a:t>“Our Father”… </a:t>
            </a:r>
            <a:r>
              <a:rPr lang="en-ZA" sz="4400" b="1" dirty="0" smtClean="0">
                <a:solidFill>
                  <a:schemeClr val="bg2">
                    <a:lumMod val="25000"/>
                  </a:schemeClr>
                </a:solidFill>
                <a:latin typeface="Papyrus" pitchFamily="66" charset="0"/>
              </a:rPr>
              <a:t/>
            </a:r>
            <a:br>
              <a:rPr lang="en-ZA" sz="4400" b="1" dirty="0" smtClean="0">
                <a:solidFill>
                  <a:schemeClr val="bg2">
                    <a:lumMod val="25000"/>
                  </a:schemeClr>
                </a:solidFill>
                <a:latin typeface="Papyrus" pitchFamily="66" charset="0"/>
              </a:rPr>
            </a:br>
            <a:r>
              <a:rPr lang="en-ZA" sz="4400" b="1" dirty="0" smtClean="0">
                <a:solidFill>
                  <a:schemeClr val="bg2">
                    <a:lumMod val="25000"/>
                  </a:schemeClr>
                </a:solidFill>
                <a:latin typeface="Papyrus" pitchFamily="66" charset="0"/>
              </a:rPr>
              <a:t>	</a:t>
            </a:r>
            <a:r>
              <a:rPr lang="en-ZA" sz="3600" b="1" i="1" dirty="0" smtClean="0">
                <a:solidFill>
                  <a:schemeClr val="bg2">
                    <a:lumMod val="25000"/>
                  </a:schemeClr>
                </a:solidFill>
                <a:latin typeface="Papyrus" pitchFamily="66" charset="0"/>
              </a:rPr>
              <a:t>… A </a:t>
            </a:r>
            <a:r>
              <a:rPr lang="en-ZA" sz="3600" b="1" i="1" dirty="0">
                <a:solidFill>
                  <a:schemeClr val="bg2">
                    <a:lumMod val="25000"/>
                  </a:schemeClr>
                </a:solidFill>
                <a:latin typeface="Papyrus" pitchFamily="66" charset="0"/>
              </a:rPr>
              <a:t>Prayer  Journey</a:t>
            </a:r>
            <a:br>
              <a:rPr lang="en-ZA" sz="3600" b="1" i="1" dirty="0">
                <a:solidFill>
                  <a:schemeClr val="bg2">
                    <a:lumMod val="25000"/>
                  </a:schemeClr>
                </a:solidFill>
                <a:latin typeface="Papyrus" pitchFamily="66" charset="0"/>
              </a:rPr>
            </a:br>
            <a:r>
              <a:rPr lang="en-ZA" sz="3600" b="1" dirty="0" smtClean="0">
                <a:solidFill>
                  <a:schemeClr val="bg2">
                    <a:lumMod val="50000"/>
                  </a:schemeClr>
                </a:solidFill>
                <a:latin typeface="Papyrus" pitchFamily="66" charset="0"/>
              </a:rPr>
              <a:t>Jan – Mar2014</a:t>
            </a:r>
            <a:endParaRPr lang="en-ZA" sz="3600" b="1" dirty="0">
              <a:solidFill>
                <a:schemeClr val="bg2">
                  <a:lumMod val="50000"/>
                </a:schemeClr>
              </a:solidFill>
              <a:latin typeface="Papyrus" pitchFamily="66" charset="0"/>
            </a:endParaRPr>
          </a:p>
        </p:txBody>
      </p:sp>
      <p:pic>
        <p:nvPicPr>
          <p:cNvPr id="7"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128" b="100000" l="0" r="100000">
                        <a14:foregroundMark x1="2863" y1="77982" x2="24670" y2="71560"/>
                        <a14:foregroundMark x1="5947" y1="83257" x2="27753" y2="83716"/>
                      </a14:backgroundRemoval>
                    </a14:imgEffect>
                  </a14:imgLayer>
                </a14:imgProps>
              </a:ext>
              <a:ext uri="{28A0092B-C50C-407E-A947-70E740481C1C}">
                <a14:useLocalDpi xmlns:a14="http://schemas.microsoft.com/office/drawing/2010/main" val="0"/>
              </a:ext>
            </a:extLst>
          </a:blip>
          <a:srcRect/>
          <a:stretch>
            <a:fillRect/>
          </a:stretch>
        </p:blipFill>
        <p:spPr bwMode="auto">
          <a:xfrm>
            <a:off x="7770781" y="5630837"/>
            <a:ext cx="1295371" cy="124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9919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578" y="188457"/>
            <a:ext cx="8860969" cy="551769"/>
          </a:xfrm>
        </p:spPr>
        <p:txBody>
          <a:bodyPr/>
          <a:lstStyle/>
          <a:p>
            <a:pPr fontAlgn="ctr"/>
            <a:r>
              <a:rPr lang="en-US" kern="1200" dirty="0" smtClean="0">
                <a:solidFill>
                  <a:schemeClr val="tx1"/>
                </a:solidFill>
                <a:effectLst/>
              </a:rPr>
              <a:t>P1. We have </a:t>
            </a:r>
            <a:r>
              <a:rPr lang="en-US" dirty="0"/>
              <a:t>arrived </a:t>
            </a:r>
            <a:r>
              <a:rPr lang="en-US" dirty="0" smtClean="0"/>
              <a:t>at </a:t>
            </a:r>
            <a:r>
              <a:rPr lang="en-US" dirty="0"/>
              <a:t>the </a:t>
            </a:r>
            <a:r>
              <a:rPr lang="en-US" u="sng" dirty="0" smtClean="0"/>
              <a:t>Altar </a:t>
            </a:r>
            <a:r>
              <a:rPr lang="en-US" u="sng" dirty="0"/>
              <a:t>of </a:t>
            </a:r>
            <a:r>
              <a:rPr lang="en-US" u="sng" dirty="0" smtClean="0"/>
              <a:t>Incense</a:t>
            </a:r>
            <a:r>
              <a:rPr lang="en-US" dirty="0" smtClean="0"/>
              <a:t>, the final station before </a:t>
            </a:r>
            <a:r>
              <a:rPr lang="en-US" kern="1200" dirty="0" smtClean="0">
                <a:solidFill>
                  <a:schemeClr val="tx1"/>
                </a:solidFill>
                <a:effectLst/>
              </a:rPr>
              <a:t>the Ark of God’s Presence. </a:t>
            </a: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 y="1310141"/>
            <a:ext cx="6032500" cy="4523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299200" y="1310141"/>
            <a:ext cx="2454273" cy="452385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sz="2400" b="1" i="1" dirty="0">
                <a:solidFill>
                  <a:schemeClr val="bg1">
                    <a:lumMod val="75000"/>
                  </a:schemeClr>
                </a:solidFill>
                <a:latin typeface="Century Gothic" panose="020B0502020202020204" pitchFamily="34" charset="0"/>
              </a:rPr>
              <a:t>Whatever you ask in my name, this I will </a:t>
            </a:r>
            <a:r>
              <a:rPr lang="en-ZA" sz="2400" b="1" i="1" dirty="0" smtClean="0">
                <a:solidFill>
                  <a:schemeClr val="bg1">
                    <a:lumMod val="75000"/>
                  </a:schemeClr>
                </a:solidFill>
                <a:latin typeface="Century Gothic" panose="020B0502020202020204" pitchFamily="34" charset="0"/>
              </a:rPr>
              <a:t>do</a:t>
            </a:r>
            <a:br>
              <a:rPr lang="en-ZA" sz="2400" b="1" i="1" dirty="0" smtClean="0">
                <a:solidFill>
                  <a:schemeClr val="bg1">
                    <a:lumMod val="75000"/>
                  </a:schemeClr>
                </a:solidFill>
                <a:latin typeface="Century Gothic" panose="020B0502020202020204" pitchFamily="34" charset="0"/>
              </a:rPr>
            </a:br>
            <a:r>
              <a:rPr lang="en-ZA" sz="2400" dirty="0" smtClean="0">
                <a:solidFill>
                  <a:schemeClr val="bg1">
                    <a:lumMod val="75000"/>
                  </a:schemeClr>
                </a:solidFill>
                <a:latin typeface="Century Gothic" panose="020B0502020202020204" pitchFamily="34" charset="0"/>
              </a:rPr>
              <a:t>(</a:t>
            </a:r>
            <a:r>
              <a:rPr lang="en-ZA" sz="2400" dirty="0" err="1">
                <a:solidFill>
                  <a:schemeClr val="bg1">
                    <a:lumMod val="75000"/>
                  </a:schemeClr>
                </a:solidFill>
                <a:latin typeface="Century Gothic" panose="020B0502020202020204" pitchFamily="34" charset="0"/>
              </a:rPr>
              <a:t>Jn</a:t>
            </a:r>
            <a:r>
              <a:rPr lang="en-ZA" sz="2400" dirty="0">
                <a:solidFill>
                  <a:schemeClr val="bg1">
                    <a:lumMod val="75000"/>
                  </a:schemeClr>
                </a:solidFill>
                <a:latin typeface="Century Gothic" panose="020B0502020202020204" pitchFamily="34" charset="0"/>
              </a:rPr>
              <a:t> 14:13-14)</a:t>
            </a:r>
          </a:p>
        </p:txBody>
      </p:sp>
    </p:spTree>
    <p:extLst>
      <p:ext uri="{BB962C8B-B14F-4D97-AF65-F5344CB8AC3E}">
        <p14:creationId xmlns:p14="http://schemas.microsoft.com/office/powerpoint/2010/main" val="245966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8856" y="1037770"/>
            <a:ext cx="7779657" cy="5834743"/>
          </a:xfrm>
          <a:prstGeom prst="rect">
            <a:avLst/>
          </a:prstGeom>
          <a:noFill/>
          <a:ln w="762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364342" y="99560"/>
            <a:ext cx="7322458" cy="504825"/>
          </a:xfrm>
        </p:spPr>
        <p:txBody>
          <a:bodyPr/>
          <a:lstStyle/>
          <a:p>
            <a:r>
              <a:rPr lang="en-US" dirty="0">
                <a:solidFill>
                  <a:schemeClr val="bg1">
                    <a:lumMod val="85000"/>
                  </a:schemeClr>
                </a:solidFill>
              </a:rPr>
              <a:t>Under the OC, a thick veil still separated the  altar from God’s Presence</a:t>
            </a:r>
            <a:br>
              <a:rPr lang="en-US" dirty="0">
                <a:solidFill>
                  <a:schemeClr val="bg1">
                    <a:lumMod val="85000"/>
                  </a:schemeClr>
                </a:solidFill>
              </a:rPr>
            </a:br>
            <a:r>
              <a:rPr lang="en-ZA" dirty="0">
                <a:solidFill>
                  <a:schemeClr val="bg1">
                    <a:lumMod val="85000"/>
                  </a:schemeClr>
                </a:solidFill>
              </a:rPr>
              <a:t/>
            </a:r>
            <a:br>
              <a:rPr lang="en-ZA" dirty="0">
                <a:solidFill>
                  <a:schemeClr val="bg1">
                    <a:lumMod val="85000"/>
                  </a:schemeClr>
                </a:solidFill>
              </a:rPr>
            </a:br>
            <a:endParaRPr lang="en-ZA" dirty="0">
              <a:solidFill>
                <a:schemeClr val="bg1">
                  <a:lumMod val="85000"/>
                </a:schemeClr>
              </a:solidFill>
            </a:endParaRPr>
          </a:p>
        </p:txBody>
      </p:sp>
      <p:sp>
        <p:nvSpPr>
          <p:cNvPr id="4" name="Slide Number Placeholder 3"/>
          <p:cNvSpPr>
            <a:spLocks noGrp="1"/>
          </p:cNvSpPr>
          <p:nvPr>
            <p:ph type="sldNum" sz="quarter" idx="12"/>
          </p:nvPr>
        </p:nvSpPr>
        <p:spPr/>
        <p:txBody>
          <a:bodyPr/>
          <a:lstStyle/>
          <a:p>
            <a:pPr>
              <a:defRPr/>
            </a:pPr>
            <a:fld id="{9B69759B-C1D9-417C-9B4A-0F717375400C}" type="slidenum">
              <a:rPr lang="en-ZA" smtClean="0">
                <a:solidFill>
                  <a:prstClr val="black">
                    <a:lumMod val="65000"/>
                    <a:lumOff val="35000"/>
                  </a:prstClr>
                </a:solidFill>
              </a:rPr>
              <a:pPr>
                <a:defRPr/>
              </a:pPr>
              <a:t>11</a:t>
            </a:fld>
            <a:endParaRPr lang="en-ZA">
              <a:solidFill>
                <a:prstClr val="black">
                  <a:lumMod val="65000"/>
                  <a:lumOff val="35000"/>
                </a:prstClr>
              </a:solidFill>
            </a:endParaRPr>
          </a:p>
        </p:txBody>
      </p:sp>
    </p:spTree>
    <p:extLst>
      <p:ext uri="{BB962C8B-B14F-4D97-AF65-F5344CB8AC3E}">
        <p14:creationId xmlns:p14="http://schemas.microsoft.com/office/powerpoint/2010/main" val="16278409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045200" y="0"/>
            <a:ext cx="3098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0509" y="559505"/>
            <a:ext cx="2952793" cy="2226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a:xfrm>
            <a:off x="159656" y="128588"/>
            <a:ext cx="5717269" cy="504825"/>
          </a:xfrm>
        </p:spPr>
        <p:txBody>
          <a:bodyPr/>
          <a:lstStyle/>
          <a:p>
            <a:pPr fontAlgn="ctr"/>
            <a:r>
              <a:rPr lang="en-US" dirty="0"/>
              <a:t>P2. </a:t>
            </a:r>
            <a:r>
              <a:rPr lang="en-US" dirty="0" smtClean="0"/>
              <a:t>Under the NC, there are 2 differences:</a:t>
            </a:r>
            <a:endParaRPr lang="en-US" dirty="0"/>
          </a:p>
        </p:txBody>
      </p:sp>
      <p:sp>
        <p:nvSpPr>
          <p:cNvPr id="24" name="Rectangle 23"/>
          <p:cNvSpPr/>
          <p:nvPr/>
        </p:nvSpPr>
        <p:spPr>
          <a:xfrm>
            <a:off x="172695" y="1209527"/>
            <a:ext cx="5872505" cy="4524315"/>
          </a:xfrm>
          <a:prstGeom prst="rect">
            <a:avLst/>
          </a:prstGeom>
        </p:spPr>
        <p:txBody>
          <a:bodyPr wrap="square">
            <a:spAutoFit/>
          </a:bodyPr>
          <a:lstStyle/>
          <a:p>
            <a:pPr marL="261938" indent="-261938">
              <a:buFont typeface="+mj-lt"/>
              <a:buAutoNum type="arabicPeriod"/>
            </a:pPr>
            <a:r>
              <a:rPr lang="en-US" sz="2400" i="1" dirty="0" smtClean="0">
                <a:latin typeface="Century Gothic" panose="020B0502020202020204" pitchFamily="34" charset="0"/>
                <a:cs typeface="Arial" pitchFamily="34" charset="0"/>
              </a:rPr>
              <a:t>Having… </a:t>
            </a:r>
            <a:r>
              <a:rPr lang="en-US" sz="2400" b="1" i="1" dirty="0" smtClean="0">
                <a:solidFill>
                  <a:schemeClr val="accent1"/>
                </a:solidFill>
                <a:latin typeface="Century Gothic" panose="020B0502020202020204" pitchFamily="34" charset="0"/>
                <a:cs typeface="Arial" pitchFamily="34" charset="0"/>
              </a:rPr>
              <a:t>boldness</a:t>
            </a:r>
            <a:r>
              <a:rPr lang="en-US" sz="2400" i="1" dirty="0" smtClean="0">
                <a:latin typeface="Century Gothic" panose="020B0502020202020204" pitchFamily="34" charset="0"/>
                <a:cs typeface="Arial" pitchFamily="34" charset="0"/>
              </a:rPr>
              <a:t> </a:t>
            </a:r>
            <a:r>
              <a:rPr lang="en-US" sz="2400" i="1" dirty="0">
                <a:latin typeface="Century Gothic" panose="020B0502020202020204" pitchFamily="34" charset="0"/>
                <a:cs typeface="Arial" pitchFamily="34" charset="0"/>
              </a:rPr>
              <a:t>to </a:t>
            </a:r>
            <a:r>
              <a:rPr lang="en-US" sz="2400" b="1" i="1" dirty="0">
                <a:solidFill>
                  <a:schemeClr val="accent1"/>
                </a:solidFill>
                <a:latin typeface="Century Gothic" panose="020B0502020202020204" pitchFamily="34" charset="0"/>
                <a:cs typeface="Arial" pitchFamily="34" charset="0"/>
              </a:rPr>
              <a:t>enter into the holiest </a:t>
            </a:r>
            <a:r>
              <a:rPr lang="en-US" sz="2400" i="1" dirty="0">
                <a:latin typeface="Century Gothic" panose="020B0502020202020204" pitchFamily="34" charset="0"/>
                <a:cs typeface="Arial" pitchFamily="34" charset="0"/>
              </a:rPr>
              <a:t>by the blood of </a:t>
            </a:r>
            <a:r>
              <a:rPr lang="en-US" sz="2400" i="1" dirty="0" smtClean="0">
                <a:latin typeface="Century Gothic" panose="020B0502020202020204" pitchFamily="34" charset="0"/>
                <a:cs typeface="Arial" pitchFamily="34" charset="0"/>
              </a:rPr>
              <a:t>Jesus, </a:t>
            </a:r>
            <a:r>
              <a:rPr lang="en-US" sz="2400" i="1" dirty="0">
                <a:latin typeface="Century Gothic" panose="020B0502020202020204" pitchFamily="34" charset="0"/>
                <a:cs typeface="Arial" pitchFamily="34" charset="0"/>
              </a:rPr>
              <a:t>by the new and living </a:t>
            </a:r>
            <a:r>
              <a:rPr lang="en-US" sz="2400" b="1" i="1" dirty="0">
                <a:solidFill>
                  <a:schemeClr val="accent1"/>
                </a:solidFill>
                <a:latin typeface="Century Gothic" panose="020B0502020202020204" pitchFamily="34" charset="0"/>
                <a:cs typeface="Arial" pitchFamily="34" charset="0"/>
              </a:rPr>
              <a:t>way that he opened for us through the curtain</a:t>
            </a:r>
            <a:r>
              <a:rPr lang="en-US" sz="2400" i="1" dirty="0">
                <a:latin typeface="Century Gothic" panose="020B0502020202020204" pitchFamily="34" charset="0"/>
                <a:cs typeface="Arial" pitchFamily="34" charset="0"/>
              </a:rPr>
              <a:t>… </a:t>
            </a:r>
            <a:r>
              <a:rPr lang="en-US" sz="2400" i="1" dirty="0" smtClean="0">
                <a:latin typeface="Century Gothic" panose="020B0502020202020204" pitchFamily="34" charset="0"/>
                <a:cs typeface="Arial" pitchFamily="34" charset="0"/>
              </a:rPr>
              <a:t>Let </a:t>
            </a:r>
            <a:r>
              <a:rPr lang="en-US" sz="2400" i="1" dirty="0">
                <a:latin typeface="Century Gothic" panose="020B0502020202020204" pitchFamily="34" charset="0"/>
                <a:cs typeface="Arial" pitchFamily="34" charset="0"/>
              </a:rPr>
              <a:t>us draw near </a:t>
            </a:r>
            <a:r>
              <a:rPr lang="en-US" sz="2400" dirty="0" smtClean="0">
                <a:latin typeface="Century Gothic" panose="020B0502020202020204" pitchFamily="34" charset="0"/>
                <a:cs typeface="Arial" pitchFamily="34" charset="0"/>
              </a:rPr>
              <a:t>(</a:t>
            </a:r>
            <a:r>
              <a:rPr lang="en-US" sz="2400" dirty="0" err="1">
                <a:latin typeface="Century Gothic" panose="020B0502020202020204" pitchFamily="34" charset="0"/>
                <a:cs typeface="Arial" pitchFamily="34" charset="0"/>
              </a:rPr>
              <a:t>Heb</a:t>
            </a:r>
            <a:r>
              <a:rPr lang="en-US" sz="2400" dirty="0">
                <a:latin typeface="Century Gothic" panose="020B0502020202020204" pitchFamily="34" charset="0"/>
                <a:cs typeface="Arial" pitchFamily="34" charset="0"/>
              </a:rPr>
              <a:t> </a:t>
            </a:r>
            <a:r>
              <a:rPr lang="en-US" sz="2400" dirty="0" smtClean="0">
                <a:latin typeface="Century Gothic" panose="020B0502020202020204" pitchFamily="34" charset="0"/>
                <a:cs typeface="Arial" pitchFamily="34" charset="0"/>
              </a:rPr>
              <a:t>10:19-22)</a:t>
            </a:r>
            <a:br>
              <a:rPr lang="en-US" sz="2400" dirty="0" smtClean="0">
                <a:latin typeface="Century Gothic" panose="020B0502020202020204" pitchFamily="34" charset="0"/>
                <a:cs typeface="Arial" pitchFamily="34" charset="0"/>
              </a:rPr>
            </a:br>
            <a:endParaRPr lang="en-US" sz="2400" b="1" i="1" dirty="0">
              <a:solidFill>
                <a:schemeClr val="accent1"/>
              </a:solidFill>
              <a:latin typeface="Century Gothic" panose="020B0502020202020204" pitchFamily="34" charset="0"/>
              <a:cs typeface="Arial" pitchFamily="34" charset="0"/>
            </a:endParaRPr>
          </a:p>
          <a:p>
            <a:pPr marL="261938" indent="-261938">
              <a:buFont typeface="+mj-lt"/>
              <a:buAutoNum type="arabicPeriod"/>
            </a:pPr>
            <a:r>
              <a:rPr lang="en-US" sz="2400" i="1" dirty="0">
                <a:latin typeface="Century Gothic" panose="020B0502020202020204" pitchFamily="34" charset="0"/>
                <a:cs typeface="Arial" pitchFamily="34" charset="0"/>
              </a:rPr>
              <a:t>… the twenty-four elders fell down before the Lamb, each holding a harp, and golden bowls full of incense, </a:t>
            </a:r>
            <a:r>
              <a:rPr lang="en-US" sz="2400" b="1" i="1" dirty="0">
                <a:solidFill>
                  <a:schemeClr val="accent1"/>
                </a:solidFill>
                <a:latin typeface="Century Gothic" panose="020B0502020202020204" pitchFamily="34" charset="0"/>
                <a:cs typeface="Arial" pitchFamily="34" charset="0"/>
              </a:rPr>
              <a:t>which are the prayers of the saints</a:t>
            </a:r>
            <a:r>
              <a:rPr lang="en-US" sz="2400" i="1" dirty="0">
                <a:latin typeface="Century Gothic" panose="020B0502020202020204" pitchFamily="34" charset="0"/>
                <a:cs typeface="Arial" pitchFamily="34" charset="0"/>
              </a:rPr>
              <a:t>. </a:t>
            </a:r>
            <a:r>
              <a:rPr lang="en-US" sz="2400" dirty="0">
                <a:latin typeface="Century Gothic" panose="020B0502020202020204" pitchFamily="34" charset="0"/>
                <a:cs typeface="Arial" pitchFamily="34" charset="0"/>
              </a:rPr>
              <a:t>(</a:t>
            </a:r>
            <a:r>
              <a:rPr lang="en-US" sz="2400" dirty="0" smtClean="0">
                <a:latin typeface="Century Gothic" panose="020B0502020202020204" pitchFamily="34" charset="0"/>
                <a:cs typeface="Arial" pitchFamily="34" charset="0"/>
              </a:rPr>
              <a:t>Rev 5:8)</a:t>
            </a:r>
            <a:br>
              <a:rPr lang="en-US" sz="2400" dirty="0" smtClean="0">
                <a:latin typeface="Century Gothic" panose="020B0502020202020204" pitchFamily="34" charset="0"/>
                <a:cs typeface="Arial" pitchFamily="34" charset="0"/>
              </a:rPr>
            </a:br>
            <a:endParaRPr lang="en-US" sz="2400" dirty="0">
              <a:latin typeface="Century Gothic" panose="020B0502020202020204" pitchFamily="34" charset="0"/>
              <a:cs typeface="Arial" pitchFamily="34" charset="0"/>
            </a:endParaRPr>
          </a:p>
        </p:txBody>
      </p:sp>
      <p:pic>
        <p:nvPicPr>
          <p:cNvPr id="11" name="Picture 10" descr="https://encrypted-tbn2.gstatic.com/images?q=tbn:ANd9GcSyBZKXX5jtZNVhmqMpV2EfOLtV0eYo-rgQ8f5eWKSqHcgxTxL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0509" y="3226233"/>
            <a:ext cx="2952793" cy="22891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Right Arrow 12"/>
          <p:cNvSpPr/>
          <p:nvPr/>
        </p:nvSpPr>
        <p:spPr>
          <a:xfrm rot="5400000" flipV="1">
            <a:off x="7345592" y="2753554"/>
            <a:ext cx="498014" cy="527427"/>
          </a:xfrm>
          <a:prstGeom prst="rightArrow">
            <a:avLst/>
          </a:prstGeom>
          <a:solidFill>
            <a:schemeClr val="bg1">
              <a:lumMod val="5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6" name="Rectangle 15"/>
          <p:cNvSpPr/>
          <p:nvPr/>
        </p:nvSpPr>
        <p:spPr>
          <a:xfrm>
            <a:off x="129841" y="5566899"/>
            <a:ext cx="5832810" cy="1200329"/>
          </a:xfrm>
          <a:prstGeom prst="rect">
            <a:avLst/>
          </a:prstGeom>
          <a:solidFill>
            <a:schemeClr val="tx2"/>
          </a:solidFill>
        </p:spPr>
        <p:txBody>
          <a:bodyPr wrap="square">
            <a:spAutoFit/>
          </a:bodyPr>
          <a:lstStyle/>
          <a:p>
            <a:pPr marL="457200" lvl="2" indent="-457200">
              <a:buAutoNum type="arabicParenR"/>
            </a:pPr>
            <a:r>
              <a:rPr lang="en-US" sz="2400" b="1" dirty="0" smtClean="0">
                <a:solidFill>
                  <a:schemeClr val="bg1"/>
                </a:solidFill>
                <a:latin typeface="Arial" pitchFamily="34" charset="0"/>
                <a:cs typeface="Arial" pitchFamily="34" charset="0"/>
              </a:rPr>
              <a:t>The </a:t>
            </a:r>
            <a:r>
              <a:rPr lang="en-US" sz="2400" b="1" dirty="0">
                <a:solidFill>
                  <a:schemeClr val="bg1"/>
                </a:solidFill>
                <a:latin typeface="Arial" pitchFamily="34" charset="0"/>
                <a:cs typeface="Arial" pitchFamily="34" charset="0"/>
              </a:rPr>
              <a:t>veil is torn, so we come right into God’s </a:t>
            </a:r>
            <a:r>
              <a:rPr lang="en-US" sz="2400" b="1" dirty="0" smtClean="0">
                <a:solidFill>
                  <a:schemeClr val="bg1"/>
                </a:solidFill>
                <a:latin typeface="Arial" pitchFamily="34" charset="0"/>
                <a:cs typeface="Arial" pitchFamily="34" charset="0"/>
              </a:rPr>
              <a:t>throne room; </a:t>
            </a:r>
            <a:endParaRPr lang="en-US" sz="2400" b="1" dirty="0">
              <a:solidFill>
                <a:schemeClr val="bg1"/>
              </a:solidFill>
              <a:latin typeface="Arial" pitchFamily="34" charset="0"/>
              <a:cs typeface="Arial" pitchFamily="34" charset="0"/>
            </a:endParaRPr>
          </a:p>
          <a:p>
            <a:pPr marL="457200" lvl="2" indent="-457200">
              <a:buAutoNum type="arabicParenR"/>
            </a:pPr>
            <a:r>
              <a:rPr lang="en-US" sz="2400" b="1" dirty="0" smtClean="0">
                <a:solidFill>
                  <a:schemeClr val="bg1"/>
                </a:solidFill>
                <a:latin typeface="Arial" pitchFamily="34" charset="0"/>
                <a:cs typeface="Arial" pitchFamily="34" charset="0"/>
              </a:rPr>
              <a:t>We </a:t>
            </a:r>
            <a:r>
              <a:rPr lang="en-US" sz="2400" b="1" dirty="0">
                <a:solidFill>
                  <a:schemeClr val="bg1"/>
                </a:solidFill>
                <a:latin typeface="Arial" pitchFamily="34" charset="0"/>
                <a:cs typeface="Arial" pitchFamily="34" charset="0"/>
              </a:rPr>
              <a:t>offer prayers, not incense</a:t>
            </a:r>
          </a:p>
        </p:txBody>
      </p:sp>
      <p:sp>
        <p:nvSpPr>
          <p:cNvPr id="18" name="Down Arrow 17"/>
          <p:cNvSpPr/>
          <p:nvPr/>
        </p:nvSpPr>
        <p:spPr>
          <a:xfrm>
            <a:off x="2608150" y="5268715"/>
            <a:ext cx="847165" cy="403412"/>
          </a:xfrm>
          <a:prstGeom prst="downArrow">
            <a:avLst/>
          </a:prstGeom>
          <a:solidFill>
            <a:schemeClr val="tx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60715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500"/>
                                        <p:tgtEl>
                                          <p:spTgt spid="2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xEl>
                                              <p:pRg st="0" end="0"/>
                                            </p:txEl>
                                          </p:spTgt>
                                        </p:tgtEl>
                                        <p:attrNameLst>
                                          <p:attrName>style.visibility</p:attrName>
                                        </p:attrNameLst>
                                      </p:cBhvr>
                                      <p:to>
                                        <p:strVal val="visible"/>
                                      </p:to>
                                    </p:set>
                                    <p:animEffect transition="in" filter="fade">
                                      <p:cBhvr>
                                        <p:cTn id="16" dur="500"/>
                                        <p:tgtEl>
                                          <p:spTgt spid="16">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xEl>
                                              <p:pRg st="1" end="1"/>
                                            </p:txEl>
                                          </p:spTgt>
                                        </p:tgtEl>
                                        <p:attrNameLst>
                                          <p:attrName>style.visibility</p:attrName>
                                        </p:attrNameLst>
                                      </p:cBhvr>
                                      <p:to>
                                        <p:strVal val="visible"/>
                                      </p:to>
                                    </p:set>
                                    <p:animEffect transition="in" filter="fade">
                                      <p:cBhvr>
                                        <p:cTn id="27" dur="500"/>
                                        <p:tgtEl>
                                          <p:spTgt spid="24">
                                            <p:txEl>
                                              <p:pRg st="1" end="1"/>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6">
                                            <p:txEl>
                                              <p:pRg st="1" end="1"/>
                                            </p:txEl>
                                          </p:spTgt>
                                        </p:tgtEl>
                                        <p:attrNameLst>
                                          <p:attrName>style.visibility</p:attrName>
                                        </p:attrNameLst>
                                      </p:cBhvr>
                                      <p:to>
                                        <p:strVal val="visible"/>
                                      </p:to>
                                    </p:set>
                                    <p:animEffect transition="in" filter="fade">
                                      <p:cBhvr>
                                        <p:cTn id="30"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uiExpand="1" build="p"/>
      <p:bldP spid="13" grpId="0" uiExpand="1" animBg="1"/>
      <p:bldP spid="16" grpId="0" uiExpand="1" animBg="1"/>
      <p:bldP spid="18" grpId="0" uiExpan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045200" y="0"/>
            <a:ext cx="3098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a:xfrm>
            <a:off x="159657" y="128588"/>
            <a:ext cx="5885543" cy="504825"/>
          </a:xfrm>
        </p:spPr>
        <p:txBody>
          <a:bodyPr/>
          <a:lstStyle/>
          <a:p>
            <a:pPr fontAlgn="ctr"/>
            <a:r>
              <a:rPr lang="en-US" dirty="0"/>
              <a:t>P3. The King's chambers are where we </a:t>
            </a:r>
            <a:r>
              <a:rPr lang="en-US" dirty="0" smtClean="0"/>
              <a:t>petition Him for </a:t>
            </a:r>
            <a:r>
              <a:rPr lang="en-US" dirty="0"/>
              <a:t>grace </a:t>
            </a:r>
            <a:r>
              <a:rPr lang="en-US" dirty="0" smtClean="0"/>
              <a:t>for ours &amp; others</a:t>
            </a:r>
            <a:r>
              <a:rPr lang="en-US" dirty="0"/>
              <a:t>’ </a:t>
            </a:r>
            <a:r>
              <a:rPr lang="en-US" dirty="0" smtClean="0"/>
              <a:t>needs</a:t>
            </a:r>
            <a:endParaRPr lang="en-ZA" dirty="0"/>
          </a:p>
        </p:txBody>
      </p:sp>
      <p:sp>
        <p:nvSpPr>
          <p:cNvPr id="3" name="Content Placeholder 2"/>
          <p:cNvSpPr>
            <a:spLocks noGrp="1"/>
          </p:cNvSpPr>
          <p:nvPr>
            <p:ph idx="1"/>
          </p:nvPr>
        </p:nvSpPr>
        <p:spPr>
          <a:xfrm>
            <a:off x="142420" y="2240646"/>
            <a:ext cx="5827487" cy="1219199"/>
          </a:xfrm>
        </p:spPr>
        <p:txBody>
          <a:bodyPr/>
          <a:lstStyle/>
          <a:p>
            <a:pPr marL="174625" indent="-174625">
              <a:spcAft>
                <a:spcPts val="600"/>
              </a:spcAft>
            </a:pPr>
            <a:r>
              <a:rPr lang="en-US" sz="2400" dirty="0"/>
              <a:t>Let us then with confidence </a:t>
            </a:r>
            <a:r>
              <a:rPr lang="en-US" sz="2400" b="1" i="1" u="sng" dirty="0">
                <a:solidFill>
                  <a:schemeClr val="accent1"/>
                </a:solidFill>
              </a:rPr>
              <a:t>draw near </a:t>
            </a:r>
            <a:r>
              <a:rPr lang="en-US" sz="2400" dirty="0"/>
              <a:t>to the </a:t>
            </a:r>
            <a:r>
              <a:rPr lang="en-US" sz="2400" b="1" i="1" dirty="0">
                <a:solidFill>
                  <a:schemeClr val="accent1"/>
                </a:solidFill>
              </a:rPr>
              <a:t>throne of grace, that we may receive mercy and find grace to help in time of need.  (</a:t>
            </a:r>
            <a:r>
              <a:rPr lang="en-US" sz="2400" b="1" i="1" dirty="0" err="1">
                <a:solidFill>
                  <a:schemeClr val="accent1"/>
                </a:solidFill>
              </a:rPr>
              <a:t>Heb</a:t>
            </a:r>
            <a:r>
              <a:rPr lang="en-US" sz="2400" b="1" i="1" dirty="0">
                <a:solidFill>
                  <a:schemeClr val="accent1"/>
                </a:solidFill>
              </a:rPr>
              <a:t> 4:16</a:t>
            </a:r>
            <a:r>
              <a:rPr lang="en-US" sz="2400" b="1" i="1" dirty="0" smtClean="0">
                <a:solidFill>
                  <a:schemeClr val="accent1"/>
                </a:solidFill>
              </a:rPr>
              <a:t>)</a:t>
            </a:r>
          </a:p>
        </p:txBody>
      </p:sp>
      <p:sp>
        <p:nvSpPr>
          <p:cNvPr id="4" name="Slide Number Placeholder 3"/>
          <p:cNvSpPr>
            <a:spLocks noGrp="1"/>
          </p:cNvSpPr>
          <p:nvPr>
            <p:ph type="sldNum" sz="quarter" idx="12"/>
          </p:nvPr>
        </p:nvSpPr>
        <p:spPr/>
        <p:txBody>
          <a:bodyPr/>
          <a:lstStyle/>
          <a:p>
            <a:pPr>
              <a:defRPr/>
            </a:pPr>
            <a:fld id="{9B69759B-C1D9-417C-9B4A-0F717375400C}" type="slidenum">
              <a:rPr lang="en-ZA" smtClean="0"/>
              <a:pPr>
                <a:defRPr/>
              </a:pPr>
              <a:t>13</a:t>
            </a:fld>
            <a:endParaRPr lang="en-ZA"/>
          </a:p>
        </p:txBody>
      </p:sp>
      <p:pic>
        <p:nvPicPr>
          <p:cNvPr id="1028" name="Picture 4" descr="https://encrypted-tbn2.gstatic.com/images?q=tbn:ANd9GcRNQR4qlJR0KYEx4rkdHJB4neRGRz8Wtgd-NtZFlIlNi2ZXYQM7iQ"/>
          <p:cNvPicPr>
            <a:picLocks noChangeAspect="1" noChangeArrowheads="1"/>
          </p:cNvPicPr>
          <p:nvPr/>
        </p:nvPicPr>
        <p:blipFill rotWithShape="1">
          <a:blip r:embed="rId3">
            <a:graysc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22625"/>
          <a:stretch/>
        </p:blipFill>
        <p:spPr bwMode="auto">
          <a:xfrm>
            <a:off x="6169252" y="265439"/>
            <a:ext cx="2869972" cy="211328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9" name="Picture 2" descr="http://4.bp.blogspot.com/-wvtvS3C0eeI/UI_xs0WLNlI/AAAAAAAAFFU/hmf7A8o4x6E/s1600/Intercessor.png"/>
          <p:cNvPicPr>
            <a:picLocks noChangeAspect="1" noChangeArrowheads="1"/>
          </p:cNvPicPr>
          <p:nvPr/>
        </p:nvPicPr>
        <p:blipFill>
          <a:blip r:embed="rId5">
            <a:grayscl/>
            <a:extLst>
              <a:ext uri="{BEBA8EAE-BF5A-486C-A8C5-ECC9F3942E4B}">
                <a14:imgProps xmlns:a14="http://schemas.microsoft.com/office/drawing/2010/main">
                  <a14:imgLayer r:embed="rId6">
                    <a14:imgEffect>
                      <a14:artisticBlur/>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153496" y="2850246"/>
            <a:ext cx="2882207" cy="2082160"/>
          </a:xfrm>
          <a:prstGeom prst="rect">
            <a:avLst/>
          </a:prstGeom>
          <a:noFill/>
          <a:effectLst/>
          <a:extLst>
            <a:ext uri="{909E8E84-426E-40DD-AFC4-6F175D3DCCD1}">
              <a14:hiddenFill xmlns:a14="http://schemas.microsoft.com/office/drawing/2010/main">
                <a:solidFill>
                  <a:srgbClr val="FFFFFF"/>
                </a:solidFill>
              </a14:hiddenFill>
            </a:ext>
          </a:extLst>
        </p:spPr>
      </p:pic>
      <p:sp>
        <p:nvSpPr>
          <p:cNvPr id="10" name="Right Arrow 9"/>
          <p:cNvSpPr/>
          <p:nvPr/>
        </p:nvSpPr>
        <p:spPr>
          <a:xfrm rot="5400000" flipV="1">
            <a:off x="7411018" y="2330461"/>
            <a:ext cx="335644" cy="527427"/>
          </a:xfrm>
          <a:prstGeom prst="rightArrow">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551468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045200" y="0"/>
            <a:ext cx="3098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a:xfrm>
            <a:off x="159657" y="128588"/>
            <a:ext cx="5885543" cy="504825"/>
          </a:xfrm>
        </p:spPr>
        <p:txBody>
          <a:bodyPr/>
          <a:lstStyle/>
          <a:p>
            <a:pPr fontAlgn="ctr"/>
            <a:r>
              <a:rPr lang="en-US" dirty="0" smtClean="0"/>
              <a:t>P4. </a:t>
            </a:r>
            <a:r>
              <a:rPr lang="en-US" dirty="0"/>
              <a:t>The </a:t>
            </a:r>
            <a:r>
              <a:rPr lang="en-US" dirty="0" smtClean="0"/>
              <a:t>heart of our King is abounding in kindness, deeply desiring to release grace</a:t>
            </a:r>
            <a:endParaRPr lang="en-ZA" dirty="0"/>
          </a:p>
        </p:txBody>
      </p:sp>
      <p:sp>
        <p:nvSpPr>
          <p:cNvPr id="3" name="Content Placeholder 2"/>
          <p:cNvSpPr>
            <a:spLocks noGrp="1"/>
          </p:cNvSpPr>
          <p:nvPr>
            <p:ph idx="1"/>
          </p:nvPr>
        </p:nvSpPr>
        <p:spPr>
          <a:xfrm>
            <a:off x="123370" y="1479550"/>
            <a:ext cx="5921830" cy="1219199"/>
          </a:xfrm>
        </p:spPr>
        <p:txBody>
          <a:bodyPr/>
          <a:lstStyle/>
          <a:p>
            <a:pPr marL="174625" indent="-174625">
              <a:spcAft>
                <a:spcPts val="1200"/>
              </a:spcAft>
            </a:pPr>
            <a:r>
              <a:rPr lang="en-ZA" sz="2400" i="1" dirty="0"/>
              <a:t>Do not be anxious [about </a:t>
            </a:r>
            <a:r>
              <a:rPr lang="en-ZA" sz="2400" i="1" dirty="0" err="1"/>
              <a:t>provison</a:t>
            </a:r>
            <a:r>
              <a:rPr lang="en-ZA" sz="2400" i="1" dirty="0"/>
              <a:t>]. But seek first the kingdom of God &amp; his righteousness, &amp; </a:t>
            </a:r>
            <a:r>
              <a:rPr lang="en-ZA" sz="2400" b="1" i="1" u="sng" dirty="0">
                <a:solidFill>
                  <a:schemeClr val="accent1"/>
                </a:solidFill>
              </a:rPr>
              <a:t>all these things will be added to you. (Mt 6:31–33) </a:t>
            </a:r>
          </a:p>
          <a:p>
            <a:pPr marL="174625" indent="-174625">
              <a:spcAft>
                <a:spcPts val="1200"/>
              </a:spcAft>
            </a:pPr>
            <a:r>
              <a:rPr lang="en-US" sz="2400" i="1" dirty="0" smtClean="0"/>
              <a:t>Ask, and </a:t>
            </a:r>
            <a:r>
              <a:rPr lang="en-US" sz="2400" b="1" i="1" u="sng" dirty="0" smtClean="0">
                <a:solidFill>
                  <a:schemeClr val="accent1"/>
                </a:solidFill>
              </a:rPr>
              <a:t>it will be given </a:t>
            </a:r>
            <a:r>
              <a:rPr lang="en-US" sz="2400" i="1" dirty="0" smtClean="0"/>
              <a:t>to you; seek, and </a:t>
            </a:r>
            <a:r>
              <a:rPr lang="en-US" sz="2400" b="1" i="1" u="sng" dirty="0" smtClean="0">
                <a:solidFill>
                  <a:schemeClr val="accent1"/>
                </a:solidFill>
              </a:rPr>
              <a:t>you will find</a:t>
            </a:r>
            <a:r>
              <a:rPr lang="en-US" sz="2400" i="1" dirty="0" smtClean="0"/>
              <a:t>; knock, and </a:t>
            </a:r>
            <a:r>
              <a:rPr lang="en-US" sz="2400" b="1" i="1" u="sng" dirty="0" smtClean="0">
                <a:solidFill>
                  <a:schemeClr val="accent1"/>
                </a:solidFill>
              </a:rPr>
              <a:t>it will be opened to you</a:t>
            </a:r>
            <a:r>
              <a:rPr lang="en-US" sz="2400" i="1" dirty="0" smtClean="0"/>
              <a:t>. (Mt 7:7-11)</a:t>
            </a:r>
          </a:p>
          <a:p>
            <a:pPr marL="174625" indent="-174625">
              <a:spcAft>
                <a:spcPts val="1200"/>
              </a:spcAft>
            </a:pPr>
            <a:r>
              <a:rPr lang="en-US" sz="2400" b="1" i="1" dirty="0" smtClean="0">
                <a:solidFill>
                  <a:schemeClr val="accent1"/>
                </a:solidFill>
              </a:rPr>
              <a:t>Whatever </a:t>
            </a:r>
            <a:r>
              <a:rPr lang="en-US" sz="2400" b="1" i="1" dirty="0">
                <a:solidFill>
                  <a:schemeClr val="accent1"/>
                </a:solidFill>
              </a:rPr>
              <a:t>you </a:t>
            </a:r>
            <a:r>
              <a:rPr lang="en-US" sz="2400" b="1" i="1" u="sng" dirty="0">
                <a:solidFill>
                  <a:schemeClr val="accent1"/>
                </a:solidFill>
              </a:rPr>
              <a:t>ask</a:t>
            </a:r>
            <a:r>
              <a:rPr lang="en-US" sz="2400" b="1" i="1" dirty="0">
                <a:solidFill>
                  <a:schemeClr val="accent1"/>
                </a:solidFill>
              </a:rPr>
              <a:t> </a:t>
            </a:r>
            <a:r>
              <a:rPr lang="en-US" sz="2400" i="1" dirty="0"/>
              <a:t>in my name, </a:t>
            </a:r>
            <a:r>
              <a:rPr lang="en-US" sz="2400" b="1" i="1" dirty="0">
                <a:solidFill>
                  <a:schemeClr val="accent1"/>
                </a:solidFill>
              </a:rPr>
              <a:t>this </a:t>
            </a:r>
            <a:br>
              <a:rPr lang="en-US" sz="2400" b="1" i="1" dirty="0">
                <a:solidFill>
                  <a:schemeClr val="accent1"/>
                </a:solidFill>
              </a:rPr>
            </a:br>
            <a:r>
              <a:rPr lang="en-US" sz="2400" b="1" i="1" dirty="0">
                <a:solidFill>
                  <a:schemeClr val="accent1"/>
                </a:solidFill>
              </a:rPr>
              <a:t>I will do</a:t>
            </a:r>
            <a:r>
              <a:rPr lang="en-US" sz="2400" i="1" dirty="0"/>
              <a:t> (</a:t>
            </a:r>
            <a:r>
              <a:rPr lang="en-US" sz="2400" i="1" dirty="0" err="1"/>
              <a:t>Jn</a:t>
            </a:r>
            <a:r>
              <a:rPr lang="en-US" sz="2400" i="1" dirty="0"/>
              <a:t> 14:13-14</a:t>
            </a:r>
            <a:r>
              <a:rPr lang="en-US" sz="2400" i="1" dirty="0" smtClean="0"/>
              <a:t>)</a:t>
            </a:r>
            <a:endParaRPr lang="en-US" sz="2400" b="1" i="1" dirty="0">
              <a:solidFill>
                <a:schemeClr val="accent1"/>
              </a:solidFill>
            </a:endParaRPr>
          </a:p>
        </p:txBody>
      </p:sp>
      <p:sp>
        <p:nvSpPr>
          <p:cNvPr id="4" name="Slide Number Placeholder 3"/>
          <p:cNvSpPr>
            <a:spLocks noGrp="1"/>
          </p:cNvSpPr>
          <p:nvPr>
            <p:ph type="sldNum" sz="quarter" idx="12"/>
          </p:nvPr>
        </p:nvSpPr>
        <p:spPr/>
        <p:txBody>
          <a:bodyPr/>
          <a:lstStyle/>
          <a:p>
            <a:pPr>
              <a:defRPr/>
            </a:pPr>
            <a:fld id="{9B69759B-C1D9-417C-9B4A-0F717375400C}" type="slidenum">
              <a:rPr lang="en-ZA" smtClean="0"/>
              <a:pPr>
                <a:defRPr/>
              </a:pPr>
              <a:t>14</a:t>
            </a:fld>
            <a:endParaRPr lang="en-ZA"/>
          </a:p>
        </p:txBody>
      </p:sp>
      <p:sp>
        <p:nvSpPr>
          <p:cNvPr id="5" name="Rectangle 4"/>
          <p:cNvSpPr/>
          <p:nvPr/>
        </p:nvSpPr>
        <p:spPr>
          <a:xfrm>
            <a:off x="150250" y="5580954"/>
            <a:ext cx="5755250" cy="1200329"/>
          </a:xfrm>
          <a:prstGeom prst="rect">
            <a:avLst/>
          </a:prstGeom>
          <a:solidFill>
            <a:schemeClr val="tx2"/>
          </a:solidFill>
        </p:spPr>
        <p:txBody>
          <a:bodyPr wrap="square">
            <a:spAutoFit/>
          </a:bodyPr>
          <a:lstStyle/>
          <a:p>
            <a:pPr marL="0" lvl="2" algn="ctr"/>
            <a:r>
              <a:rPr lang="en-US" sz="2400" b="1" i="1" u="sng" dirty="0">
                <a:solidFill>
                  <a:schemeClr val="bg1"/>
                </a:solidFill>
                <a:latin typeface="Arial" pitchFamily="34" charset="0"/>
                <a:cs typeface="Arial" pitchFamily="34" charset="0"/>
              </a:rPr>
              <a:t>He</a:t>
            </a:r>
            <a:r>
              <a:rPr lang="en-US" sz="2400" b="1" dirty="0">
                <a:solidFill>
                  <a:schemeClr val="bg1"/>
                </a:solidFill>
                <a:latin typeface="Arial" pitchFamily="34" charset="0"/>
                <a:cs typeface="Arial" pitchFamily="34" charset="0"/>
              </a:rPr>
              <a:t> tells us to come. </a:t>
            </a:r>
            <a:r>
              <a:rPr lang="en-US" sz="2400" b="1" i="1" u="sng" dirty="0">
                <a:solidFill>
                  <a:schemeClr val="bg1"/>
                </a:solidFill>
                <a:latin typeface="Arial" pitchFamily="34" charset="0"/>
                <a:cs typeface="Arial" pitchFamily="34" charset="0"/>
              </a:rPr>
              <a:t>He</a:t>
            </a:r>
            <a:r>
              <a:rPr lang="en-US" sz="2400" b="1" dirty="0">
                <a:solidFill>
                  <a:schemeClr val="bg1"/>
                </a:solidFill>
                <a:latin typeface="Arial" pitchFamily="34" charset="0"/>
                <a:cs typeface="Arial" pitchFamily="34" charset="0"/>
              </a:rPr>
              <a:t> tells us to ask. </a:t>
            </a:r>
            <a:r>
              <a:rPr lang="en-US" sz="2400" b="1" i="1" u="sng" dirty="0">
                <a:solidFill>
                  <a:schemeClr val="bg1"/>
                </a:solidFill>
                <a:latin typeface="Arial" pitchFamily="34" charset="0"/>
                <a:cs typeface="Arial" pitchFamily="34" charset="0"/>
              </a:rPr>
              <a:t>He</a:t>
            </a:r>
            <a:r>
              <a:rPr lang="en-US" sz="2400" b="1" dirty="0">
                <a:solidFill>
                  <a:schemeClr val="bg1"/>
                </a:solidFill>
                <a:latin typeface="Arial" pitchFamily="34" charset="0"/>
                <a:cs typeface="Arial" pitchFamily="34" charset="0"/>
              </a:rPr>
              <a:t> says He will give. </a:t>
            </a:r>
            <a:r>
              <a:rPr lang="en-US" sz="2400" b="1" dirty="0" smtClean="0">
                <a:solidFill>
                  <a:schemeClr val="bg1"/>
                </a:solidFill>
                <a:latin typeface="Arial" pitchFamily="34" charset="0"/>
                <a:cs typeface="Arial" pitchFamily="34" charset="0"/>
              </a:rPr>
              <a:t>Father’s desire </a:t>
            </a:r>
            <a:r>
              <a:rPr lang="en-US" sz="2400" b="1" dirty="0">
                <a:solidFill>
                  <a:schemeClr val="bg1"/>
                </a:solidFill>
                <a:latin typeface="Arial" pitchFamily="34" charset="0"/>
                <a:cs typeface="Arial" pitchFamily="34" charset="0"/>
              </a:rPr>
              <a:t>is to give us </a:t>
            </a:r>
            <a:r>
              <a:rPr lang="en-US" sz="2400" b="1" dirty="0" smtClean="0">
                <a:solidFill>
                  <a:schemeClr val="bg1"/>
                </a:solidFill>
                <a:latin typeface="Arial" pitchFamily="34" charset="0"/>
                <a:cs typeface="Arial" pitchFamily="34" charset="0"/>
              </a:rPr>
              <a:t>grace and mercy </a:t>
            </a:r>
          </a:p>
        </p:txBody>
      </p:sp>
      <p:sp>
        <p:nvSpPr>
          <p:cNvPr id="6" name="Down Arrow 5"/>
          <p:cNvSpPr/>
          <p:nvPr/>
        </p:nvSpPr>
        <p:spPr>
          <a:xfrm>
            <a:off x="2698864" y="5285316"/>
            <a:ext cx="658021" cy="370118"/>
          </a:xfrm>
          <a:prstGeom prst="downArrow">
            <a:avLst>
              <a:gd name="adj1" fmla="val 51266"/>
              <a:gd name="adj2" fmla="val 50000"/>
            </a:avLst>
          </a:prstGeom>
          <a:solidFill>
            <a:schemeClr val="tx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028" name="Picture 4" descr="https://encrypted-tbn2.gstatic.com/images?q=tbn:ANd9GcRNQR4qlJR0KYEx4rkdHJB4neRGRz8Wtgd-NtZFlIlNi2ZXYQM7iQ"/>
          <p:cNvPicPr>
            <a:picLocks noChangeAspect="1" noChangeArrowheads="1"/>
          </p:cNvPicPr>
          <p:nvPr/>
        </p:nvPicPr>
        <p:blipFill rotWithShape="1">
          <a:blip r:embed="rId3">
            <a:graysc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22625"/>
          <a:stretch/>
        </p:blipFill>
        <p:spPr bwMode="auto">
          <a:xfrm>
            <a:off x="6169252" y="265439"/>
            <a:ext cx="2869972" cy="211328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9" name="Picture 2" descr="http://4.bp.blogspot.com/-wvtvS3C0eeI/UI_xs0WLNlI/AAAAAAAAFFU/hmf7A8o4x6E/s1600/Intercessor.png"/>
          <p:cNvPicPr>
            <a:picLocks noChangeAspect="1" noChangeArrowheads="1"/>
          </p:cNvPicPr>
          <p:nvPr/>
        </p:nvPicPr>
        <p:blipFill>
          <a:blip r:embed="rId5">
            <a:grayscl/>
            <a:extLst>
              <a:ext uri="{BEBA8EAE-BF5A-486C-A8C5-ECC9F3942E4B}">
                <a14:imgProps xmlns:a14="http://schemas.microsoft.com/office/drawing/2010/main">
                  <a14:imgLayer r:embed="rId6">
                    <a14:imgEffect>
                      <a14:artisticBlur/>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153496" y="2850246"/>
            <a:ext cx="2882207" cy="2082160"/>
          </a:xfrm>
          <a:prstGeom prst="rect">
            <a:avLst/>
          </a:prstGeom>
          <a:noFill/>
          <a:effectLst/>
          <a:extLst>
            <a:ext uri="{909E8E84-426E-40DD-AFC4-6F175D3DCCD1}">
              <a14:hiddenFill xmlns:a14="http://schemas.microsoft.com/office/drawing/2010/main">
                <a:solidFill>
                  <a:srgbClr val="FFFFFF"/>
                </a:solidFill>
              </a14:hiddenFill>
            </a:ext>
          </a:extLst>
        </p:spPr>
      </p:pic>
      <p:sp>
        <p:nvSpPr>
          <p:cNvPr id="10" name="Right Arrow 9"/>
          <p:cNvSpPr/>
          <p:nvPr/>
        </p:nvSpPr>
        <p:spPr>
          <a:xfrm rot="5400000" flipV="1">
            <a:off x="7411018" y="2330461"/>
            <a:ext cx="335644" cy="527427"/>
          </a:xfrm>
          <a:prstGeom prst="rightArrow">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43554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SOME QUESTIONS:</a:t>
            </a:r>
            <a:endParaRPr lang="en-ZA" dirty="0"/>
          </a:p>
        </p:txBody>
      </p:sp>
      <p:pic>
        <p:nvPicPr>
          <p:cNvPr id="5" name="Picture 2" descr="https://encrypted-tbn0.gstatic.com/images?q=tbn:ANd9GcSzgWV0IN8RG_9FpGWFT1zJUc4JxEFuoWZLggLs9rnTV1aNPfXZx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078" y="2308840"/>
            <a:ext cx="2531262" cy="3803809"/>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6" name="Slide Number Placeholder 1"/>
          <p:cNvSpPr txBox="1">
            <a:spLocks/>
          </p:cNvSpPr>
          <p:nvPr/>
        </p:nvSpPr>
        <p:spPr bwMode="auto">
          <a:xfrm>
            <a:off x="7010400" y="6492875"/>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rtl="0" eaLnBrk="0" fontAlgn="base" hangingPunct="0">
              <a:spcBef>
                <a:spcPct val="0"/>
              </a:spcBef>
              <a:spcAft>
                <a:spcPct val="0"/>
              </a:spcAft>
              <a:defRPr sz="1200" kern="1200">
                <a:solidFill>
                  <a:schemeClr val="tx1"/>
                </a:solidFill>
                <a:latin typeface="Arial" pitchFamily="34" charset="0"/>
                <a:ea typeface="MS PGothic" pitchFamily="34" charset="-128"/>
                <a:cs typeface="Arial" pitchFamily="34" charset="0"/>
              </a:defRPr>
            </a:lvl1pPr>
            <a:lvl2pPr marL="742950" indent="-28575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2pPr>
            <a:lvl3pPr marL="1143000" indent="-2286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3pPr>
            <a:lvl4pPr marL="1600200" indent="-2286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4pPr>
            <a:lvl5pPr marL="2057400" indent="-2286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itchFamily="34" charset="0"/>
                <a:ea typeface="MS PGothic" pitchFamily="34" charset="-128"/>
                <a:cs typeface="+mn-cs"/>
              </a:defRPr>
            </a:lvl9pPr>
          </a:lstStyle>
          <a:p>
            <a:pPr eaLnBrk="1" hangingPunct="1"/>
            <a:fld id="{131A8475-E7A4-4A0B-9B83-E7587B1012C6}" type="slidenum">
              <a:rPr lang="en-ZA" smtClean="0">
                <a:solidFill>
                  <a:srgbClr val="898989"/>
                </a:solidFill>
                <a:latin typeface="Calibri" pitchFamily="34" charset="0"/>
              </a:rPr>
              <a:pPr eaLnBrk="1" hangingPunct="1"/>
              <a:t>15</a:t>
            </a:fld>
            <a:endParaRPr lang="en-ZA" smtClean="0">
              <a:solidFill>
                <a:srgbClr val="898989"/>
              </a:solidFill>
              <a:latin typeface="Calibri" pitchFamily="34" charset="0"/>
            </a:endParaRPr>
          </a:p>
        </p:txBody>
      </p:sp>
      <p:pic>
        <p:nvPicPr>
          <p:cNvPr id="7" name="Picture 2" descr="https://encrypted-tbn0.gstatic.com/images?q=tbn:ANd9GcSzgWV0IN8RG_9FpGWFT1zJUc4JxEFuoWZLggLs9rnTV1aNPfXZx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678" y="733883"/>
            <a:ext cx="2531262" cy="3803809"/>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8" name="Picture 2" descr="https://encrypted-tbn0.gstatic.com/images?q=tbn:ANd9GcSzgWV0IN8RG_9FpGWFT1zJUc4JxEFuoWZLggLs9rnTV1aNPfXZx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3348" y="845085"/>
            <a:ext cx="2531262" cy="3803809"/>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0" name="Picture 2" descr="https://encrypted-tbn0.gstatic.com/images?q=tbn:ANd9GcSzgWV0IN8RG_9FpGWFT1zJUc4JxEFuoWZLggLs9rnTV1aNPfXZx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514" y="2197637"/>
            <a:ext cx="2531262" cy="3803809"/>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1" name="Picture 2" descr="https://encrypted-tbn0.gstatic.com/images?q=tbn:ANd9GcSzgWV0IN8RG_9FpGWFT1zJUc4JxEFuoWZLggLs9rnTV1aNPfXZx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4806" y="845084"/>
            <a:ext cx="2531262" cy="3803809"/>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2" name="Picture 2" descr="https://encrypted-tbn0.gstatic.com/images?q=tbn:ANd9GcSzgWV0IN8RG_9FpGWFT1zJUc4JxEFuoWZLggLs9rnTV1aNPfXZx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4642" y="2115244"/>
            <a:ext cx="2531262" cy="3803809"/>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3" name="Picture 2" descr="https://encrypted-tbn0.gstatic.com/images?q=tbn:ANd9GcSzgWV0IN8RG_9FpGWFT1zJUc4JxEFuoWZLggLs9rnTV1aNPfXZx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5169" y="2409506"/>
            <a:ext cx="2531262" cy="3803809"/>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4" name="Picture 2" descr="https://encrypted-tbn0.gstatic.com/images?q=tbn:ANd9GcSzgWV0IN8RG_9FpGWFT1zJUc4JxEFuoWZLggLs9rnTV1aNPfXZx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4610" y="945752"/>
            <a:ext cx="2531262" cy="3803809"/>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767848"/>
      </p:ext>
    </p:extLst>
  </p:cSld>
  <p:clrMapOvr>
    <a:masterClrMapping/>
  </p:clrMapOvr>
  <mc:AlternateContent xmlns:mc="http://schemas.openxmlformats.org/markup-compatibility/2006" xmlns:p14="http://schemas.microsoft.com/office/powerpoint/2010/main">
    <mc:Choice Requires="p14">
      <p:transition spd="slow" p14:dur="2000" advTm="67164"/>
    </mc:Choice>
    <mc:Fallback xmlns="">
      <p:transition spd="slow" advTm="67164"/>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a:xfrm>
            <a:off x="4641742" y="1684938"/>
            <a:ext cx="4310742" cy="2484451"/>
          </a:xfrm>
          <a:prstGeom prst="roundRect">
            <a:avLst>
              <a:gd name="adj" fmla="val 231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ZA" sz="2400" b="1" dirty="0" smtClean="0">
              <a:latin typeface="Arial" pitchFamily="34" charset="0"/>
              <a:cs typeface="Arial" pitchFamily="34" charset="0"/>
            </a:endParaRPr>
          </a:p>
        </p:txBody>
      </p:sp>
      <p:sp>
        <p:nvSpPr>
          <p:cNvPr id="22" name="Rounded Rectangle 21"/>
          <p:cNvSpPr/>
          <p:nvPr/>
        </p:nvSpPr>
        <p:spPr>
          <a:xfrm>
            <a:off x="155154" y="1684938"/>
            <a:ext cx="4310742" cy="2484451"/>
          </a:xfrm>
          <a:prstGeom prst="roundRect">
            <a:avLst>
              <a:gd name="adj" fmla="val 236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ZA" sz="2400" b="1" dirty="0" smtClean="0">
              <a:latin typeface="Arial" pitchFamily="34" charset="0"/>
              <a:cs typeface="Arial" pitchFamily="34" charset="0"/>
            </a:endParaRPr>
          </a:p>
        </p:txBody>
      </p:sp>
      <p:sp>
        <p:nvSpPr>
          <p:cNvPr id="2" name="Title 1"/>
          <p:cNvSpPr>
            <a:spLocks noGrp="1"/>
          </p:cNvSpPr>
          <p:nvPr>
            <p:ph type="title"/>
          </p:nvPr>
        </p:nvSpPr>
        <p:spPr>
          <a:xfrm>
            <a:off x="166669" y="876241"/>
            <a:ext cx="8527143" cy="504825"/>
          </a:xfrm>
        </p:spPr>
        <p:txBody>
          <a:bodyPr/>
          <a:lstStyle/>
          <a:p>
            <a:r>
              <a:rPr lang="en-ZA" dirty="0" smtClean="0"/>
              <a:t> </a:t>
            </a:r>
            <a:endParaRPr lang="en-ZA" dirty="0"/>
          </a:p>
        </p:txBody>
      </p:sp>
      <p:sp>
        <p:nvSpPr>
          <p:cNvPr id="4" name="Slide Number Placeholder 3"/>
          <p:cNvSpPr>
            <a:spLocks noGrp="1"/>
          </p:cNvSpPr>
          <p:nvPr>
            <p:ph type="sldNum" sz="quarter" idx="12"/>
          </p:nvPr>
        </p:nvSpPr>
        <p:spPr/>
        <p:txBody>
          <a:bodyPr/>
          <a:lstStyle/>
          <a:p>
            <a:pPr>
              <a:defRPr/>
            </a:pPr>
            <a:fld id="{9B69759B-C1D9-417C-9B4A-0F717375400C}" type="slidenum">
              <a:rPr lang="en-ZA" smtClean="0">
                <a:solidFill>
                  <a:prstClr val="black">
                    <a:lumMod val="65000"/>
                    <a:lumOff val="35000"/>
                  </a:prstClr>
                </a:solidFill>
              </a:rPr>
              <a:pPr>
                <a:defRPr/>
              </a:pPr>
              <a:t>16</a:t>
            </a:fld>
            <a:endParaRPr lang="en-ZA">
              <a:solidFill>
                <a:prstClr val="black">
                  <a:lumMod val="65000"/>
                  <a:lumOff val="35000"/>
                </a:prstClr>
              </a:solidFill>
            </a:endParaRPr>
          </a:p>
        </p:txBody>
      </p:sp>
      <p:sp>
        <p:nvSpPr>
          <p:cNvPr id="5" name="Rectangle 4"/>
          <p:cNvSpPr/>
          <p:nvPr/>
        </p:nvSpPr>
        <p:spPr>
          <a:xfrm>
            <a:off x="217679" y="1705988"/>
            <a:ext cx="4310742" cy="2169825"/>
          </a:xfrm>
          <a:prstGeom prst="rect">
            <a:avLst/>
          </a:prstGeom>
        </p:spPr>
        <p:txBody>
          <a:bodyPr wrap="square">
            <a:spAutoFit/>
          </a:bodyPr>
          <a:lstStyle/>
          <a:p>
            <a:pPr>
              <a:spcAft>
                <a:spcPts val="1800"/>
              </a:spcAft>
            </a:pPr>
            <a:r>
              <a:rPr lang="en-US" sz="2000" b="1" i="1" u="sng" dirty="0">
                <a:solidFill>
                  <a:schemeClr val="accent1"/>
                </a:solidFill>
                <a:latin typeface="Century Gothic" panose="020B0502020202020204" pitchFamily="34" charset="0"/>
              </a:rPr>
              <a:t>Whatever</a:t>
            </a:r>
            <a:r>
              <a:rPr lang="en-US" sz="2000" b="1" i="1" dirty="0">
                <a:solidFill>
                  <a:schemeClr val="accent1"/>
                </a:solidFill>
                <a:latin typeface="Century Gothic" panose="020B0502020202020204" pitchFamily="34" charset="0"/>
              </a:rPr>
              <a:t> you ask </a:t>
            </a:r>
            <a:r>
              <a:rPr lang="en-US" sz="2000" i="1" dirty="0">
                <a:latin typeface="Century Gothic" panose="020B0502020202020204" pitchFamily="34" charset="0"/>
              </a:rPr>
              <a:t>in my name, </a:t>
            </a:r>
            <a:r>
              <a:rPr lang="en-US" sz="2000" b="1" i="1" dirty="0">
                <a:solidFill>
                  <a:schemeClr val="accent1"/>
                </a:solidFill>
                <a:latin typeface="Century Gothic" panose="020B0502020202020204" pitchFamily="34" charset="0"/>
              </a:rPr>
              <a:t>this </a:t>
            </a:r>
            <a:r>
              <a:rPr lang="en-US" sz="2000" b="1" i="1" u="sng" dirty="0" smtClean="0">
                <a:solidFill>
                  <a:schemeClr val="accent1"/>
                </a:solidFill>
                <a:latin typeface="Century Gothic" panose="020B0502020202020204" pitchFamily="34" charset="0"/>
              </a:rPr>
              <a:t>I </a:t>
            </a:r>
            <a:r>
              <a:rPr lang="en-US" sz="2000" b="1" i="1" u="sng" dirty="0">
                <a:solidFill>
                  <a:schemeClr val="accent1"/>
                </a:solidFill>
                <a:latin typeface="Century Gothic" panose="020B0502020202020204" pitchFamily="34" charset="0"/>
              </a:rPr>
              <a:t>will</a:t>
            </a:r>
            <a:r>
              <a:rPr lang="en-US" sz="2000" b="1" i="1" dirty="0">
                <a:solidFill>
                  <a:schemeClr val="accent1"/>
                </a:solidFill>
                <a:latin typeface="Century Gothic" panose="020B0502020202020204" pitchFamily="34" charset="0"/>
              </a:rPr>
              <a:t> do</a:t>
            </a:r>
            <a:r>
              <a:rPr lang="en-US" sz="2000" i="1" dirty="0">
                <a:latin typeface="Century Gothic" panose="020B0502020202020204" pitchFamily="34" charset="0"/>
              </a:rPr>
              <a:t> (</a:t>
            </a:r>
            <a:r>
              <a:rPr lang="en-US" sz="2000" i="1" dirty="0" err="1">
                <a:latin typeface="Century Gothic" panose="020B0502020202020204" pitchFamily="34" charset="0"/>
              </a:rPr>
              <a:t>Jn</a:t>
            </a:r>
            <a:r>
              <a:rPr lang="en-US" sz="2000" i="1" dirty="0">
                <a:latin typeface="Century Gothic" panose="020B0502020202020204" pitchFamily="34" charset="0"/>
              </a:rPr>
              <a:t> 14:13-14</a:t>
            </a:r>
            <a:r>
              <a:rPr lang="en-US" sz="2000" i="1" dirty="0" smtClean="0">
                <a:latin typeface="Century Gothic" panose="020B0502020202020204" pitchFamily="34" charset="0"/>
              </a:rPr>
              <a:t>)</a:t>
            </a:r>
          </a:p>
          <a:p>
            <a:pPr>
              <a:spcAft>
                <a:spcPts val="1800"/>
              </a:spcAft>
            </a:pPr>
            <a:r>
              <a:rPr lang="en-US" sz="2000" i="1" dirty="0" smtClean="0">
                <a:latin typeface="Century Gothic" panose="020B0502020202020204" pitchFamily="34" charset="0"/>
              </a:rPr>
              <a:t>Ask</a:t>
            </a:r>
            <a:r>
              <a:rPr lang="en-US" sz="2000" i="1" dirty="0">
                <a:latin typeface="Century Gothic" panose="020B0502020202020204" pitchFamily="34" charset="0"/>
              </a:rPr>
              <a:t>, and </a:t>
            </a:r>
            <a:r>
              <a:rPr lang="en-US" sz="2000" b="1" i="1" u="sng" dirty="0">
                <a:solidFill>
                  <a:schemeClr val="accent1"/>
                </a:solidFill>
                <a:latin typeface="Century Gothic" panose="020B0502020202020204" pitchFamily="34" charset="0"/>
              </a:rPr>
              <a:t>it will be given </a:t>
            </a:r>
            <a:r>
              <a:rPr lang="en-US" sz="2000" i="1" dirty="0">
                <a:latin typeface="Century Gothic" panose="020B0502020202020204" pitchFamily="34" charset="0"/>
              </a:rPr>
              <a:t>to you; seek, and </a:t>
            </a:r>
            <a:r>
              <a:rPr lang="en-US" sz="2000" b="1" i="1" u="sng" dirty="0">
                <a:solidFill>
                  <a:schemeClr val="accent1"/>
                </a:solidFill>
                <a:latin typeface="Century Gothic" panose="020B0502020202020204" pitchFamily="34" charset="0"/>
              </a:rPr>
              <a:t>you will find</a:t>
            </a:r>
            <a:r>
              <a:rPr lang="en-US" sz="2000" i="1" dirty="0">
                <a:latin typeface="Century Gothic" panose="020B0502020202020204" pitchFamily="34" charset="0"/>
              </a:rPr>
              <a:t>; knock, and </a:t>
            </a:r>
            <a:r>
              <a:rPr lang="en-US" sz="2000" b="1" i="1" u="sng" dirty="0">
                <a:solidFill>
                  <a:schemeClr val="accent1"/>
                </a:solidFill>
                <a:latin typeface="Century Gothic" panose="020B0502020202020204" pitchFamily="34" charset="0"/>
              </a:rPr>
              <a:t>it will be opened to you</a:t>
            </a:r>
            <a:r>
              <a:rPr lang="en-US" sz="2000" i="1" dirty="0">
                <a:latin typeface="Century Gothic" panose="020B0502020202020204" pitchFamily="34" charset="0"/>
              </a:rPr>
              <a:t>. (Mt 7:7-11</a:t>
            </a:r>
            <a:r>
              <a:rPr lang="en-US" sz="2000" i="1" dirty="0" smtClean="0">
                <a:latin typeface="Century Gothic" panose="020B0502020202020204" pitchFamily="34" charset="0"/>
              </a:rPr>
              <a:t>)</a:t>
            </a:r>
          </a:p>
        </p:txBody>
      </p:sp>
      <p:sp>
        <p:nvSpPr>
          <p:cNvPr id="18" name="TextBox 17"/>
          <p:cNvSpPr txBox="1"/>
          <p:nvPr/>
        </p:nvSpPr>
        <p:spPr>
          <a:xfrm>
            <a:off x="155154" y="1224094"/>
            <a:ext cx="4310742" cy="461665"/>
          </a:xfrm>
          <a:prstGeom prst="rect">
            <a:avLst/>
          </a:prstGeom>
          <a:noFill/>
        </p:spPr>
        <p:txBody>
          <a:bodyPr wrap="square" rtlCol="0">
            <a:spAutoFit/>
          </a:bodyPr>
          <a:lstStyle/>
          <a:p>
            <a:pPr algn="ctr"/>
            <a:r>
              <a:rPr lang="en-ZA" sz="2400" b="1" dirty="0" smtClean="0">
                <a:solidFill>
                  <a:schemeClr val="tx2"/>
                </a:solidFill>
                <a:latin typeface="Century Gothic" panose="020B0502020202020204" pitchFamily="34" charset="0"/>
              </a:rPr>
              <a:t>Scripture</a:t>
            </a:r>
            <a:endParaRPr lang="en-ZA" sz="2400" b="1" dirty="0">
              <a:solidFill>
                <a:schemeClr val="tx2"/>
              </a:solidFill>
              <a:latin typeface="Century Gothic" panose="020B0502020202020204" pitchFamily="34" charset="0"/>
            </a:endParaRPr>
          </a:p>
        </p:txBody>
      </p:sp>
      <p:sp>
        <p:nvSpPr>
          <p:cNvPr id="6" name="Rectangle 5"/>
          <p:cNvSpPr/>
          <p:nvPr/>
        </p:nvSpPr>
        <p:spPr>
          <a:xfrm>
            <a:off x="4910535" y="1705988"/>
            <a:ext cx="4094635" cy="2323713"/>
          </a:xfrm>
          <a:prstGeom prst="rect">
            <a:avLst/>
          </a:prstGeom>
        </p:spPr>
        <p:txBody>
          <a:bodyPr wrap="square">
            <a:spAutoFit/>
          </a:bodyPr>
          <a:lstStyle/>
          <a:p>
            <a:pPr marL="174625" indent="-174625">
              <a:spcAft>
                <a:spcPts val="600"/>
              </a:spcAft>
            </a:pPr>
            <a:r>
              <a:rPr lang="en-US" sz="2000" b="1" i="1" dirty="0" smtClean="0">
                <a:solidFill>
                  <a:srgbClr val="FF0000"/>
                </a:solidFill>
                <a:latin typeface="Century Gothic" panose="020B0502020202020204" pitchFamily="34" charset="0"/>
              </a:rPr>
              <a:t>Some</a:t>
            </a:r>
            <a:r>
              <a:rPr lang="en-US" sz="2000" dirty="0" smtClean="0">
                <a:latin typeface="Century Gothic" panose="020B0502020202020204" pitchFamily="34" charset="0"/>
              </a:rPr>
              <a:t> things you ask in my name, I </a:t>
            </a:r>
            <a:r>
              <a:rPr lang="en-US" sz="2000" b="1" i="1" dirty="0" smtClean="0">
                <a:solidFill>
                  <a:srgbClr val="FF0000"/>
                </a:solidFill>
                <a:latin typeface="Century Gothic" panose="020B0502020202020204" pitchFamily="34" charset="0"/>
              </a:rPr>
              <a:t>might </a:t>
            </a:r>
            <a:r>
              <a:rPr lang="en-US" sz="2000" dirty="0" smtClean="0">
                <a:latin typeface="Century Gothic" panose="020B0502020202020204" pitchFamily="34" charset="0"/>
              </a:rPr>
              <a:t>do</a:t>
            </a:r>
            <a:r>
              <a:rPr lang="en-US" sz="2000" dirty="0" smtClean="0">
                <a:latin typeface="Century Gothic" panose="020B0502020202020204" pitchFamily="34" charset="0"/>
              </a:rPr>
              <a:t/>
            </a:r>
            <a:br>
              <a:rPr lang="en-US" sz="2000" dirty="0" smtClean="0">
                <a:latin typeface="Century Gothic" panose="020B0502020202020204" pitchFamily="34" charset="0"/>
              </a:rPr>
            </a:br>
            <a:r>
              <a:rPr lang="en-US" sz="2000" dirty="0" smtClean="0">
                <a:latin typeface="Century Gothic" panose="020B0502020202020204" pitchFamily="34" charset="0"/>
              </a:rPr>
              <a:t/>
            </a:r>
            <a:br>
              <a:rPr lang="en-US" sz="2000" dirty="0" smtClean="0">
                <a:latin typeface="Century Gothic" panose="020B0502020202020204" pitchFamily="34" charset="0"/>
              </a:rPr>
            </a:br>
            <a:endParaRPr lang="en-US" sz="2000" dirty="0" smtClean="0">
              <a:latin typeface="Century Gothic" panose="020B0502020202020204" pitchFamily="34" charset="0"/>
            </a:endParaRPr>
          </a:p>
          <a:p>
            <a:pPr marL="174625" indent="-174625">
              <a:spcAft>
                <a:spcPts val="600"/>
              </a:spcAft>
            </a:pPr>
            <a:r>
              <a:rPr lang="en-US" sz="2000" dirty="0" smtClean="0">
                <a:latin typeface="Century Gothic" panose="020B0502020202020204" pitchFamily="34" charset="0"/>
              </a:rPr>
              <a:t>Ask and it </a:t>
            </a:r>
            <a:r>
              <a:rPr lang="en-US" sz="2000" b="1" i="1" dirty="0">
                <a:solidFill>
                  <a:srgbClr val="FF0000"/>
                </a:solidFill>
                <a:latin typeface="Century Gothic" panose="020B0502020202020204" pitchFamily="34" charset="0"/>
              </a:rPr>
              <a:t>might</a:t>
            </a:r>
            <a:r>
              <a:rPr lang="en-US" sz="2000" dirty="0" smtClean="0">
                <a:latin typeface="Century Gothic" panose="020B0502020202020204" pitchFamily="34" charset="0"/>
              </a:rPr>
              <a:t> be given; seek and we </a:t>
            </a:r>
            <a:r>
              <a:rPr lang="en-US" sz="2000" b="1" i="1" dirty="0">
                <a:solidFill>
                  <a:srgbClr val="FF0000"/>
                </a:solidFill>
                <a:latin typeface="Century Gothic" panose="020B0502020202020204" pitchFamily="34" charset="0"/>
              </a:rPr>
              <a:t>might</a:t>
            </a:r>
            <a:r>
              <a:rPr lang="en-US" sz="2000" dirty="0" smtClean="0">
                <a:latin typeface="Century Gothic" panose="020B0502020202020204" pitchFamily="34" charset="0"/>
              </a:rPr>
              <a:t> find; knock and it </a:t>
            </a:r>
            <a:r>
              <a:rPr lang="en-US" sz="2000" b="1" i="1" dirty="0">
                <a:solidFill>
                  <a:srgbClr val="FF0000"/>
                </a:solidFill>
                <a:latin typeface="Century Gothic" panose="020B0502020202020204" pitchFamily="34" charset="0"/>
              </a:rPr>
              <a:t>might</a:t>
            </a:r>
            <a:r>
              <a:rPr lang="en-US" sz="2000" dirty="0" smtClean="0">
                <a:latin typeface="Century Gothic" panose="020B0502020202020204" pitchFamily="34" charset="0"/>
              </a:rPr>
              <a:t> be opened</a:t>
            </a:r>
            <a:endParaRPr lang="en-US" sz="2000" dirty="0">
              <a:latin typeface="Century Gothic" panose="020B0502020202020204" pitchFamily="34" charset="0"/>
            </a:endParaRPr>
          </a:p>
        </p:txBody>
      </p:sp>
      <p:sp>
        <p:nvSpPr>
          <p:cNvPr id="19" name="TextBox 18"/>
          <p:cNvSpPr txBox="1"/>
          <p:nvPr/>
        </p:nvSpPr>
        <p:spPr>
          <a:xfrm>
            <a:off x="4553818" y="1224094"/>
            <a:ext cx="4396153" cy="461665"/>
          </a:xfrm>
          <a:prstGeom prst="rect">
            <a:avLst/>
          </a:prstGeom>
          <a:noFill/>
        </p:spPr>
        <p:txBody>
          <a:bodyPr wrap="square" rtlCol="0">
            <a:spAutoFit/>
          </a:bodyPr>
          <a:lstStyle/>
          <a:p>
            <a:pPr algn="ctr"/>
            <a:r>
              <a:rPr lang="en-ZA" sz="2400" b="1" dirty="0" smtClean="0">
                <a:solidFill>
                  <a:schemeClr val="tx2"/>
                </a:solidFill>
                <a:latin typeface="Century Gothic" panose="020B0502020202020204" pitchFamily="34" charset="0"/>
              </a:rPr>
              <a:t>Explanation</a:t>
            </a:r>
            <a:endParaRPr lang="en-ZA" sz="2400" b="1" dirty="0">
              <a:solidFill>
                <a:schemeClr val="tx2"/>
              </a:solidFill>
              <a:latin typeface="Century Gothic" panose="020B0502020202020204" pitchFamily="34" charset="0"/>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570" t="25200" r="34243" b="37470"/>
          <a:stretch/>
        </p:blipFill>
        <p:spPr bwMode="auto">
          <a:xfrm>
            <a:off x="3924199" y="2518316"/>
            <a:ext cx="1228533" cy="1651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a:xfrm>
            <a:off x="322775" y="6344068"/>
            <a:ext cx="8498450" cy="461665"/>
          </a:xfrm>
          <a:prstGeom prst="rect">
            <a:avLst/>
          </a:prstGeom>
          <a:solidFill>
            <a:schemeClr val="tx2"/>
          </a:solidFill>
        </p:spPr>
        <p:txBody>
          <a:bodyPr wrap="square">
            <a:spAutoFit/>
          </a:bodyPr>
          <a:lstStyle/>
          <a:p>
            <a:pPr marL="0" lvl="2" algn="ctr"/>
            <a:r>
              <a:rPr lang="en-US" sz="2400" b="1" dirty="0" smtClean="0">
                <a:solidFill>
                  <a:schemeClr val="bg1"/>
                </a:solidFill>
                <a:latin typeface="Arial" pitchFamily="34" charset="0"/>
                <a:cs typeface="Arial" pitchFamily="34" charset="0"/>
              </a:rPr>
              <a:t>How do we reconcile this disconnect? </a:t>
            </a:r>
          </a:p>
        </p:txBody>
      </p:sp>
      <p:sp>
        <p:nvSpPr>
          <p:cNvPr id="28" name="Down Arrow 27"/>
          <p:cNvSpPr/>
          <p:nvPr/>
        </p:nvSpPr>
        <p:spPr>
          <a:xfrm>
            <a:off x="4252514" y="5893244"/>
            <a:ext cx="658021" cy="370118"/>
          </a:xfrm>
          <a:prstGeom prst="downArrow">
            <a:avLst>
              <a:gd name="adj1" fmla="val 51266"/>
              <a:gd name="adj2" fmla="val 50000"/>
            </a:avLst>
          </a:prstGeom>
          <a:solidFill>
            <a:schemeClr val="tx2"/>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0" name="TextBox 29"/>
          <p:cNvSpPr txBox="1"/>
          <p:nvPr/>
        </p:nvSpPr>
        <p:spPr>
          <a:xfrm>
            <a:off x="7012" y="738128"/>
            <a:ext cx="762000" cy="707886"/>
          </a:xfrm>
          <a:prstGeom prst="rect">
            <a:avLst/>
          </a:prstGeom>
          <a:noFill/>
        </p:spPr>
        <p:txBody>
          <a:bodyPr wrap="square" rtlCol="0">
            <a:spAutoFit/>
          </a:bodyPr>
          <a:lstStyle/>
          <a:p>
            <a:r>
              <a:rPr lang="en-ZA" sz="4000" b="1" i="1" dirty="0" smtClean="0">
                <a:ln>
                  <a:solidFill>
                    <a:schemeClr val="tx2"/>
                  </a:solidFill>
                </a:ln>
                <a:solidFill>
                  <a:schemeClr val="tx2"/>
                </a:solidFill>
                <a:latin typeface="Century Gothic" panose="020B0502020202020204" pitchFamily="34" charset="0"/>
              </a:rPr>
              <a:t>1</a:t>
            </a:r>
            <a:endParaRPr lang="en-ZA" sz="4000" b="1" i="1" dirty="0">
              <a:ln>
                <a:solidFill>
                  <a:schemeClr val="tx2"/>
                </a:solidFill>
              </a:ln>
              <a:solidFill>
                <a:schemeClr val="tx2"/>
              </a:solidFill>
              <a:latin typeface="Century Gothic" panose="020B0502020202020204" pitchFamily="34" charset="0"/>
            </a:endParaRPr>
          </a:p>
        </p:txBody>
      </p:sp>
      <p:sp>
        <p:nvSpPr>
          <p:cNvPr id="29" name="TextBox 28"/>
          <p:cNvSpPr txBox="1"/>
          <p:nvPr/>
        </p:nvSpPr>
        <p:spPr>
          <a:xfrm>
            <a:off x="540412" y="852428"/>
            <a:ext cx="5143500" cy="461665"/>
          </a:xfrm>
          <a:prstGeom prst="rect">
            <a:avLst/>
          </a:prstGeom>
          <a:noFill/>
        </p:spPr>
        <p:txBody>
          <a:bodyPr wrap="square" rtlCol="0">
            <a:spAutoFit/>
          </a:bodyPr>
          <a:lstStyle/>
          <a:p>
            <a:r>
              <a:rPr lang="en-ZA" sz="2400" b="1" dirty="0" smtClean="0">
                <a:latin typeface="Century Gothic" panose="020B0502020202020204" pitchFamily="34" charset="0"/>
              </a:rPr>
              <a:t>That’s not what scripture says</a:t>
            </a:r>
            <a:endParaRPr lang="en-ZA" sz="2400" b="1" dirty="0">
              <a:latin typeface="Century Gothic" panose="020B0502020202020204" pitchFamily="34" charset="0"/>
            </a:endParaRPr>
          </a:p>
        </p:txBody>
      </p:sp>
      <p:sp>
        <p:nvSpPr>
          <p:cNvPr id="33" name="TextBox 32"/>
          <p:cNvSpPr txBox="1"/>
          <p:nvPr/>
        </p:nvSpPr>
        <p:spPr>
          <a:xfrm>
            <a:off x="7012" y="4479280"/>
            <a:ext cx="762000" cy="707886"/>
          </a:xfrm>
          <a:prstGeom prst="rect">
            <a:avLst/>
          </a:prstGeom>
          <a:noFill/>
        </p:spPr>
        <p:txBody>
          <a:bodyPr wrap="square" rtlCol="0">
            <a:spAutoFit/>
          </a:bodyPr>
          <a:lstStyle/>
          <a:p>
            <a:r>
              <a:rPr lang="en-ZA" sz="4000" b="1" i="1" dirty="0" smtClean="0">
                <a:ln>
                  <a:solidFill>
                    <a:schemeClr val="tx2"/>
                  </a:solidFill>
                </a:ln>
                <a:solidFill>
                  <a:schemeClr val="tx2"/>
                </a:solidFill>
                <a:latin typeface="Century Gothic" panose="020B0502020202020204" pitchFamily="34" charset="0"/>
              </a:rPr>
              <a:t>2</a:t>
            </a:r>
            <a:endParaRPr lang="en-ZA" sz="4000" b="1" i="1" dirty="0">
              <a:ln>
                <a:solidFill>
                  <a:schemeClr val="tx2"/>
                </a:solidFill>
              </a:ln>
              <a:solidFill>
                <a:schemeClr val="tx2"/>
              </a:solidFill>
              <a:latin typeface="Century Gothic" panose="020B0502020202020204" pitchFamily="34" charset="0"/>
            </a:endParaRPr>
          </a:p>
        </p:txBody>
      </p:sp>
      <p:sp>
        <p:nvSpPr>
          <p:cNvPr id="34" name="TextBox 33"/>
          <p:cNvSpPr txBox="1"/>
          <p:nvPr/>
        </p:nvSpPr>
        <p:spPr>
          <a:xfrm>
            <a:off x="540412" y="4565005"/>
            <a:ext cx="8363158" cy="830997"/>
          </a:xfrm>
          <a:prstGeom prst="rect">
            <a:avLst/>
          </a:prstGeom>
          <a:noFill/>
        </p:spPr>
        <p:txBody>
          <a:bodyPr wrap="square" rtlCol="0">
            <a:spAutoFit/>
          </a:bodyPr>
          <a:lstStyle/>
          <a:p>
            <a:r>
              <a:rPr lang="en-ZA" sz="2400" b="1" dirty="0" smtClean="0">
                <a:latin typeface="Century Gothic" panose="020B0502020202020204" pitchFamily="34" charset="0"/>
              </a:rPr>
              <a:t>Whatever </a:t>
            </a:r>
            <a:r>
              <a:rPr lang="en-ZA" sz="2400" b="1" dirty="0">
                <a:latin typeface="Century Gothic" panose="020B0502020202020204" pitchFamily="34" charset="0"/>
              </a:rPr>
              <a:t>you ask in prayer, believe that you have received it, and it will be yours</a:t>
            </a:r>
            <a:r>
              <a:rPr lang="en-ZA" sz="2400" dirty="0">
                <a:latin typeface="Century Gothic" panose="020B0502020202020204" pitchFamily="34" charset="0"/>
              </a:rPr>
              <a:t>. </a:t>
            </a:r>
            <a:r>
              <a:rPr lang="en-ZA" sz="2400" dirty="0" smtClean="0">
                <a:latin typeface="Century Gothic" panose="020B0502020202020204" pitchFamily="34" charset="0"/>
              </a:rPr>
              <a:t>(</a:t>
            </a:r>
            <a:r>
              <a:rPr lang="en-ZA" sz="2400" dirty="0">
                <a:latin typeface="Century Gothic" panose="020B0502020202020204" pitchFamily="34" charset="0"/>
              </a:rPr>
              <a:t>Mk 11:24–25) </a:t>
            </a:r>
          </a:p>
        </p:txBody>
      </p:sp>
      <p:sp>
        <p:nvSpPr>
          <p:cNvPr id="35" name="Title 1"/>
          <p:cNvSpPr txBox="1">
            <a:spLocks/>
          </p:cNvSpPr>
          <p:nvPr/>
        </p:nvSpPr>
        <p:spPr bwMode="auto">
          <a:xfrm>
            <a:off x="159657" y="128588"/>
            <a:ext cx="852714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0"/>
              </a:spcBef>
              <a:spcAft>
                <a:spcPct val="0"/>
              </a:spcAft>
              <a:defRPr lang="en-ZA" sz="2800" b="1" kern="1200" dirty="0" smtClean="0">
                <a:solidFill>
                  <a:schemeClr val="tx1"/>
                </a:solidFill>
                <a:latin typeface="Century Gothic" panose="020B0502020202020204" pitchFamily="34" charset="0"/>
                <a:ea typeface="MS PGothic" pitchFamily="34" charset="-128"/>
                <a:cs typeface="Arial" pitchFamily="34"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r>
              <a:rPr lang="en-ZA" dirty="0" smtClean="0"/>
              <a:t>Problems with the popular explanation</a:t>
            </a:r>
            <a:endParaRPr lang="en-ZA" dirty="0"/>
          </a:p>
        </p:txBody>
      </p:sp>
    </p:spTree>
    <p:extLst>
      <p:ext uri="{BB962C8B-B14F-4D97-AF65-F5344CB8AC3E}">
        <p14:creationId xmlns:p14="http://schemas.microsoft.com/office/powerpoint/2010/main" val="388134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026"/>
                                        </p:tgtEl>
                                        <p:attrNameLst>
                                          <p:attrName>style.visibility</p:attrName>
                                        </p:attrNameLst>
                                      </p:cBhvr>
                                      <p:to>
                                        <p:strVal val="visible"/>
                                      </p:to>
                                    </p:set>
                                    <p:animEffect transition="in" filter="fade">
                                      <p:cBhvr>
                                        <p:cTn id="43" dur="500"/>
                                        <p:tgtEl>
                                          <p:spTgt spid="102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2" grpId="0" animBg="1"/>
      <p:bldP spid="5" grpId="0"/>
      <p:bldP spid="18" grpId="0"/>
      <p:bldP spid="6" grpId="0"/>
      <p:bldP spid="19" grpId="0"/>
      <p:bldP spid="27" grpId="0" animBg="1"/>
      <p:bldP spid="28" grpId="0" animBg="1"/>
      <p:bldP spid="30" grpId="0"/>
      <p:bldP spid="29" grpId="0"/>
      <p:bldP spid="33" grpId="0"/>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5" name="Freeform 4"/>
          <p:cNvSpPr/>
          <p:nvPr/>
        </p:nvSpPr>
        <p:spPr>
          <a:xfrm>
            <a:off x="130833" y="815974"/>
            <a:ext cx="4183992" cy="2270125"/>
          </a:xfrm>
          <a:custGeom>
            <a:avLst/>
            <a:gdLst>
              <a:gd name="connsiteX0" fmla="*/ 0 w 6362700"/>
              <a:gd name="connsiteY0" fmla="*/ 165127 h 990740"/>
              <a:gd name="connsiteX1" fmla="*/ 165127 w 6362700"/>
              <a:gd name="connsiteY1" fmla="*/ 0 h 990740"/>
              <a:gd name="connsiteX2" fmla="*/ 6197573 w 6362700"/>
              <a:gd name="connsiteY2" fmla="*/ 0 h 990740"/>
              <a:gd name="connsiteX3" fmla="*/ 6362700 w 6362700"/>
              <a:gd name="connsiteY3" fmla="*/ 165127 h 990740"/>
              <a:gd name="connsiteX4" fmla="*/ 6362700 w 6362700"/>
              <a:gd name="connsiteY4" fmla="*/ 825613 h 990740"/>
              <a:gd name="connsiteX5" fmla="*/ 6197573 w 6362700"/>
              <a:gd name="connsiteY5" fmla="*/ 990740 h 990740"/>
              <a:gd name="connsiteX6" fmla="*/ 165127 w 6362700"/>
              <a:gd name="connsiteY6" fmla="*/ 990740 h 990740"/>
              <a:gd name="connsiteX7" fmla="*/ 0 w 6362700"/>
              <a:gd name="connsiteY7" fmla="*/ 825613 h 990740"/>
              <a:gd name="connsiteX8" fmla="*/ 0 w 6362700"/>
              <a:gd name="connsiteY8" fmla="*/ 165127 h 99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2700" h="990740">
                <a:moveTo>
                  <a:pt x="0" y="165127"/>
                </a:moveTo>
                <a:cubicBezTo>
                  <a:pt x="0" y="73930"/>
                  <a:pt x="73930" y="0"/>
                  <a:pt x="165127" y="0"/>
                </a:cubicBezTo>
                <a:lnTo>
                  <a:pt x="6197573" y="0"/>
                </a:lnTo>
                <a:cubicBezTo>
                  <a:pt x="6288770" y="0"/>
                  <a:pt x="6362700" y="73930"/>
                  <a:pt x="6362700" y="165127"/>
                </a:cubicBezTo>
                <a:lnTo>
                  <a:pt x="6362700" y="825613"/>
                </a:lnTo>
                <a:cubicBezTo>
                  <a:pt x="6362700" y="916810"/>
                  <a:pt x="6288770" y="990740"/>
                  <a:pt x="6197573" y="990740"/>
                </a:cubicBezTo>
                <a:lnTo>
                  <a:pt x="165127" y="990740"/>
                </a:lnTo>
                <a:cubicBezTo>
                  <a:pt x="73930" y="990740"/>
                  <a:pt x="0" y="916810"/>
                  <a:pt x="0" y="825613"/>
                </a:cubicBezTo>
                <a:lnTo>
                  <a:pt x="0" y="165127"/>
                </a:lnTo>
                <a:close/>
              </a:path>
            </a:pathLst>
          </a:custGeom>
          <a:solidFill>
            <a:schemeClr val="bg1">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804" tIns="139804" rIns="139804" bIns="139804" numCol="1" spcCol="1270" anchor="ctr" anchorCtr="0">
            <a:noAutofit/>
          </a:bodyPr>
          <a:lstStyle/>
          <a:p>
            <a:pPr fontAlgn="ctr">
              <a:tabLst>
                <a:tab pos="182563" algn="l"/>
              </a:tabLst>
            </a:pPr>
            <a:r>
              <a:rPr lang="en-ZA" sz="2200" b="1" dirty="0" smtClean="0">
                <a:solidFill>
                  <a:schemeClr val="tx2"/>
                </a:solidFill>
                <a:latin typeface="Century Gothic" panose="020B0502020202020204" pitchFamily="34" charset="0"/>
              </a:rPr>
              <a:t>1. THE </a:t>
            </a:r>
            <a:r>
              <a:rPr lang="en-ZA" sz="2200" b="1" dirty="0">
                <a:solidFill>
                  <a:schemeClr val="tx2"/>
                </a:solidFill>
                <a:latin typeface="Century Gothic" panose="020B0502020202020204" pitchFamily="34" charset="0"/>
              </a:rPr>
              <a:t>HEART OF </a:t>
            </a:r>
            <a:r>
              <a:rPr lang="en-ZA" sz="2200" b="1" dirty="0" smtClean="0">
                <a:solidFill>
                  <a:schemeClr val="tx2"/>
                </a:solidFill>
                <a:latin typeface="Century Gothic" panose="020B0502020202020204" pitchFamily="34" charset="0"/>
              </a:rPr>
              <a:t>PRAYER </a:t>
            </a:r>
            <a:r>
              <a:rPr lang="en-ZA" sz="2200" b="1" dirty="0">
                <a:solidFill>
                  <a:schemeClr val="tx2"/>
                </a:solidFill>
                <a:latin typeface="Century Gothic" panose="020B0502020202020204" pitchFamily="34" charset="0"/>
              </a:rPr>
              <a:t/>
            </a:r>
            <a:br>
              <a:rPr lang="en-ZA" sz="2200" b="1" dirty="0">
                <a:solidFill>
                  <a:schemeClr val="tx2"/>
                </a:solidFill>
                <a:latin typeface="Century Gothic" panose="020B0502020202020204" pitchFamily="34" charset="0"/>
              </a:rPr>
            </a:br>
            <a:r>
              <a:rPr lang="en-ZA" sz="2200" b="1" dirty="0" smtClean="0">
                <a:solidFill>
                  <a:schemeClr val="tx2"/>
                </a:solidFill>
                <a:latin typeface="Century Gothic" panose="020B0502020202020204" pitchFamily="34" charset="0"/>
              </a:rPr>
              <a:t>(6:5-8)</a:t>
            </a:r>
            <a:endParaRPr lang="en-ZA" sz="2200" dirty="0">
              <a:solidFill>
                <a:schemeClr val="tx2"/>
              </a:solidFill>
              <a:latin typeface="Century Gothic" panose="020B0502020202020204" pitchFamily="34" charset="0"/>
            </a:endParaRPr>
          </a:p>
          <a:p>
            <a:pPr marL="266700" lvl="1" indent="-180975" fontAlgn="ctr">
              <a:buFont typeface="Arial" panose="020B0604020202020204" pitchFamily="34" charset="0"/>
              <a:buChar char="•"/>
            </a:pPr>
            <a:r>
              <a:rPr lang="en-ZA" sz="2200" dirty="0">
                <a:solidFill>
                  <a:schemeClr val="tx2"/>
                </a:solidFill>
                <a:latin typeface="Century Gothic" panose="020B0502020202020204" pitchFamily="34" charset="0"/>
              </a:rPr>
              <a:t>Motive - </a:t>
            </a:r>
            <a:r>
              <a:rPr lang="en-ZA" sz="2200" dirty="0" smtClean="0">
                <a:solidFill>
                  <a:schemeClr val="tx2"/>
                </a:solidFill>
                <a:latin typeface="Century Gothic" panose="020B0502020202020204" pitchFamily="34" charset="0"/>
              </a:rPr>
              <a:t>seek </a:t>
            </a:r>
            <a:r>
              <a:rPr lang="en-ZA" sz="2200" dirty="0">
                <a:solidFill>
                  <a:schemeClr val="tx2"/>
                </a:solidFill>
                <a:latin typeface="Century Gothic" panose="020B0502020202020204" pitchFamily="34" charset="0"/>
              </a:rPr>
              <a:t>God, not </a:t>
            </a:r>
            <a:r>
              <a:rPr lang="en-ZA" sz="2200" dirty="0" smtClean="0">
                <a:solidFill>
                  <a:schemeClr val="tx2"/>
                </a:solidFill>
                <a:latin typeface="Century Gothic" panose="020B0502020202020204" pitchFamily="34" charset="0"/>
              </a:rPr>
              <a:t>the praise of men</a:t>
            </a:r>
            <a:endParaRPr lang="en-ZA" sz="2200" dirty="0">
              <a:solidFill>
                <a:schemeClr val="tx2"/>
              </a:solidFill>
              <a:latin typeface="Century Gothic" panose="020B0502020202020204" pitchFamily="34" charset="0"/>
            </a:endParaRPr>
          </a:p>
          <a:p>
            <a:pPr marL="266700" lvl="1" indent="-180975" fontAlgn="ctr">
              <a:buFont typeface="Arial" panose="020B0604020202020204" pitchFamily="34" charset="0"/>
              <a:buChar char="•"/>
            </a:pPr>
            <a:r>
              <a:rPr lang="en-ZA" sz="2200" dirty="0">
                <a:solidFill>
                  <a:schemeClr val="tx2"/>
                </a:solidFill>
                <a:latin typeface="Century Gothic" panose="020B0502020202020204" pitchFamily="34" charset="0"/>
              </a:rPr>
              <a:t>Manner - don't chant as the pagans do, speak as a son to Father God</a:t>
            </a:r>
          </a:p>
        </p:txBody>
      </p:sp>
      <p:sp>
        <p:nvSpPr>
          <p:cNvPr id="2" name="Title 1"/>
          <p:cNvSpPr>
            <a:spLocks noGrp="1"/>
          </p:cNvSpPr>
          <p:nvPr>
            <p:ph type="title"/>
          </p:nvPr>
        </p:nvSpPr>
        <p:spPr/>
        <p:txBody>
          <a:bodyPr/>
          <a:lstStyle/>
          <a:p>
            <a:r>
              <a:rPr lang="en-ZA" dirty="0" smtClean="0">
                <a:solidFill>
                  <a:schemeClr val="bg1">
                    <a:lumMod val="85000"/>
                  </a:schemeClr>
                </a:solidFill>
              </a:rPr>
              <a:t>Exercise 1: Summarise Mt </a:t>
            </a:r>
            <a:r>
              <a:rPr lang="en-ZA" dirty="0" err="1" smtClean="0">
                <a:solidFill>
                  <a:schemeClr val="bg1">
                    <a:lumMod val="85000"/>
                  </a:schemeClr>
                </a:solidFill>
              </a:rPr>
              <a:t>Ch</a:t>
            </a:r>
            <a:r>
              <a:rPr lang="en-ZA" dirty="0" smtClean="0">
                <a:solidFill>
                  <a:schemeClr val="bg1">
                    <a:lumMod val="85000"/>
                  </a:schemeClr>
                </a:solidFill>
              </a:rPr>
              <a:t> 6:5 – 7:11</a:t>
            </a:r>
            <a:endParaRPr lang="en-ZA" dirty="0">
              <a:solidFill>
                <a:schemeClr val="bg1">
                  <a:lumMod val="85000"/>
                </a:schemeClr>
              </a:solidFill>
            </a:endParaRPr>
          </a:p>
        </p:txBody>
      </p:sp>
      <p:sp>
        <p:nvSpPr>
          <p:cNvPr id="4" name="Slide Number Placeholder 3"/>
          <p:cNvSpPr>
            <a:spLocks noGrp="1"/>
          </p:cNvSpPr>
          <p:nvPr>
            <p:ph type="sldNum" sz="quarter" idx="12"/>
          </p:nvPr>
        </p:nvSpPr>
        <p:spPr/>
        <p:txBody>
          <a:bodyPr/>
          <a:lstStyle/>
          <a:p>
            <a:pPr>
              <a:defRPr/>
            </a:pPr>
            <a:fld id="{9B69759B-C1D9-417C-9B4A-0F717375400C}" type="slidenum">
              <a:rPr lang="en-ZA" smtClean="0">
                <a:solidFill>
                  <a:prstClr val="black">
                    <a:lumMod val="65000"/>
                    <a:lumOff val="35000"/>
                  </a:prstClr>
                </a:solidFill>
              </a:rPr>
              <a:pPr>
                <a:defRPr/>
              </a:pPr>
              <a:t>17</a:t>
            </a:fld>
            <a:endParaRPr lang="en-ZA">
              <a:solidFill>
                <a:prstClr val="black">
                  <a:lumMod val="65000"/>
                  <a:lumOff val="35000"/>
                </a:prstClr>
              </a:solidFill>
            </a:endParaRPr>
          </a:p>
        </p:txBody>
      </p:sp>
      <p:sp>
        <p:nvSpPr>
          <p:cNvPr id="6" name="Freeform 5"/>
          <p:cNvSpPr/>
          <p:nvPr/>
        </p:nvSpPr>
        <p:spPr>
          <a:xfrm>
            <a:off x="130833" y="3228975"/>
            <a:ext cx="4183992" cy="3524250"/>
          </a:xfrm>
          <a:custGeom>
            <a:avLst/>
            <a:gdLst>
              <a:gd name="connsiteX0" fmla="*/ 0 w 6362700"/>
              <a:gd name="connsiteY0" fmla="*/ 165127 h 990740"/>
              <a:gd name="connsiteX1" fmla="*/ 165127 w 6362700"/>
              <a:gd name="connsiteY1" fmla="*/ 0 h 990740"/>
              <a:gd name="connsiteX2" fmla="*/ 6197573 w 6362700"/>
              <a:gd name="connsiteY2" fmla="*/ 0 h 990740"/>
              <a:gd name="connsiteX3" fmla="*/ 6362700 w 6362700"/>
              <a:gd name="connsiteY3" fmla="*/ 165127 h 990740"/>
              <a:gd name="connsiteX4" fmla="*/ 6362700 w 6362700"/>
              <a:gd name="connsiteY4" fmla="*/ 825613 h 990740"/>
              <a:gd name="connsiteX5" fmla="*/ 6197573 w 6362700"/>
              <a:gd name="connsiteY5" fmla="*/ 990740 h 990740"/>
              <a:gd name="connsiteX6" fmla="*/ 165127 w 6362700"/>
              <a:gd name="connsiteY6" fmla="*/ 990740 h 990740"/>
              <a:gd name="connsiteX7" fmla="*/ 0 w 6362700"/>
              <a:gd name="connsiteY7" fmla="*/ 825613 h 990740"/>
              <a:gd name="connsiteX8" fmla="*/ 0 w 6362700"/>
              <a:gd name="connsiteY8" fmla="*/ 165127 h 99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2700" h="990740">
                <a:moveTo>
                  <a:pt x="0" y="165127"/>
                </a:moveTo>
                <a:cubicBezTo>
                  <a:pt x="0" y="73930"/>
                  <a:pt x="73930" y="0"/>
                  <a:pt x="165127" y="0"/>
                </a:cubicBezTo>
                <a:lnTo>
                  <a:pt x="6197573" y="0"/>
                </a:lnTo>
                <a:cubicBezTo>
                  <a:pt x="6288770" y="0"/>
                  <a:pt x="6362700" y="73930"/>
                  <a:pt x="6362700" y="165127"/>
                </a:cubicBezTo>
                <a:lnTo>
                  <a:pt x="6362700" y="825613"/>
                </a:lnTo>
                <a:cubicBezTo>
                  <a:pt x="6362700" y="916810"/>
                  <a:pt x="6288770" y="990740"/>
                  <a:pt x="6197573" y="990740"/>
                </a:cubicBezTo>
                <a:lnTo>
                  <a:pt x="165127" y="990740"/>
                </a:lnTo>
                <a:cubicBezTo>
                  <a:pt x="73930" y="990740"/>
                  <a:pt x="0" y="916810"/>
                  <a:pt x="0" y="825613"/>
                </a:cubicBezTo>
                <a:lnTo>
                  <a:pt x="0" y="165127"/>
                </a:lnTo>
                <a:close/>
              </a:path>
            </a:pathLst>
          </a:custGeom>
          <a:solidFill>
            <a:schemeClr val="bg1">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804" tIns="139804" rIns="139804" bIns="139804" numCol="1" spcCol="1270" anchor="t" anchorCtr="0">
            <a:noAutofit/>
          </a:bodyPr>
          <a:lstStyle/>
          <a:p>
            <a:pPr fontAlgn="ctr">
              <a:tabLst>
                <a:tab pos="182563" algn="l"/>
              </a:tabLst>
            </a:pPr>
            <a:r>
              <a:rPr lang="en-ZA" sz="2200" b="1" dirty="0">
                <a:solidFill>
                  <a:schemeClr val="tx2"/>
                </a:solidFill>
                <a:latin typeface="Century Gothic" panose="020B0502020202020204" pitchFamily="34" charset="0"/>
              </a:rPr>
              <a:t>2. PRAYER PRIORITIES (</a:t>
            </a:r>
            <a:r>
              <a:rPr lang="en-ZA" sz="2200" b="1" dirty="0" smtClean="0">
                <a:solidFill>
                  <a:schemeClr val="tx2"/>
                </a:solidFill>
                <a:latin typeface="Century Gothic" panose="020B0502020202020204" pitchFamily="34" charset="0"/>
              </a:rPr>
              <a:t>6:9-13)</a:t>
            </a:r>
            <a:r>
              <a:rPr lang="en-ZA" sz="2200" b="1" dirty="0">
                <a:solidFill>
                  <a:schemeClr val="tx2"/>
                </a:solidFill>
                <a:latin typeface="Century Gothic" panose="020B0502020202020204" pitchFamily="34" charset="0"/>
              </a:rPr>
              <a:t/>
            </a:r>
            <a:br>
              <a:rPr lang="en-ZA" sz="2200" b="1" dirty="0">
                <a:solidFill>
                  <a:schemeClr val="tx2"/>
                </a:solidFill>
                <a:latin typeface="Century Gothic" panose="020B0502020202020204" pitchFamily="34" charset="0"/>
              </a:rPr>
            </a:br>
            <a:r>
              <a:rPr lang="en-ZA" sz="2200" b="1" dirty="0">
                <a:solidFill>
                  <a:schemeClr val="tx2"/>
                </a:solidFill>
                <a:latin typeface="Century Gothic" panose="020B0502020202020204" pitchFamily="34" charset="0"/>
              </a:rPr>
              <a:t>(The Lord's Prayer)</a:t>
            </a:r>
          </a:p>
          <a:p>
            <a:pPr marL="542925" lvl="1" indent="-457200" fontAlgn="ctr">
              <a:buFont typeface="+mj-lt"/>
              <a:buAutoNum type="arabicPeriod"/>
            </a:pPr>
            <a:r>
              <a:rPr lang="en-ZA" sz="2200" dirty="0">
                <a:solidFill>
                  <a:schemeClr val="tx2"/>
                </a:solidFill>
                <a:latin typeface="Century Gothic" panose="020B0502020202020204" pitchFamily="34" charset="0"/>
              </a:rPr>
              <a:t>God's glory</a:t>
            </a:r>
          </a:p>
          <a:p>
            <a:pPr marL="542925" lvl="1" indent="-457200" fontAlgn="ctr">
              <a:buFont typeface="+mj-lt"/>
              <a:buAutoNum type="arabicPeriod"/>
            </a:pPr>
            <a:r>
              <a:rPr lang="en-ZA" sz="2200" dirty="0">
                <a:solidFill>
                  <a:schemeClr val="tx2"/>
                </a:solidFill>
                <a:latin typeface="Century Gothic" panose="020B0502020202020204" pitchFamily="34" charset="0"/>
              </a:rPr>
              <a:t>God's purposes &amp; plans</a:t>
            </a:r>
          </a:p>
          <a:p>
            <a:pPr marL="542925" lvl="1" indent="-457200" fontAlgn="ctr">
              <a:buFont typeface="+mj-lt"/>
              <a:buAutoNum type="arabicPeriod"/>
            </a:pPr>
            <a:r>
              <a:rPr lang="en-ZA" sz="2200" dirty="0">
                <a:solidFill>
                  <a:schemeClr val="tx2"/>
                </a:solidFill>
                <a:latin typeface="Century Gothic" panose="020B0502020202020204" pitchFamily="34" charset="0"/>
              </a:rPr>
              <a:t>Daily bread</a:t>
            </a:r>
          </a:p>
          <a:p>
            <a:pPr marL="542925" lvl="1" indent="-457200" fontAlgn="ctr">
              <a:buFont typeface="+mj-lt"/>
              <a:buAutoNum type="arabicPeriod"/>
            </a:pPr>
            <a:r>
              <a:rPr lang="en-ZA" sz="2200" dirty="0">
                <a:solidFill>
                  <a:schemeClr val="tx2"/>
                </a:solidFill>
                <a:latin typeface="Century Gothic" panose="020B0502020202020204" pitchFamily="34" charset="0"/>
              </a:rPr>
              <a:t>Forgiveness for sin</a:t>
            </a:r>
          </a:p>
          <a:p>
            <a:pPr marL="542925" lvl="1" indent="-457200" fontAlgn="ctr">
              <a:buFont typeface="+mj-lt"/>
              <a:buAutoNum type="arabicPeriod"/>
            </a:pPr>
            <a:r>
              <a:rPr lang="en-ZA" sz="2200" dirty="0">
                <a:solidFill>
                  <a:schemeClr val="tx2"/>
                </a:solidFill>
                <a:latin typeface="Century Gothic" panose="020B0502020202020204" pitchFamily="34" charset="0"/>
              </a:rPr>
              <a:t>Deliverance from sin</a:t>
            </a:r>
          </a:p>
          <a:p>
            <a:pPr marL="542925" lvl="1" indent="-457200" fontAlgn="ctr">
              <a:buFont typeface="+mj-lt"/>
              <a:buAutoNum type="arabicPeriod"/>
            </a:pPr>
            <a:r>
              <a:rPr lang="en-ZA" sz="2200" dirty="0">
                <a:solidFill>
                  <a:schemeClr val="tx2"/>
                </a:solidFill>
                <a:latin typeface="Century Gothic" panose="020B0502020202020204" pitchFamily="34" charset="0"/>
              </a:rPr>
              <a:t>Deliverance from evil / harm</a:t>
            </a:r>
          </a:p>
          <a:p>
            <a:pPr marL="542925" lvl="1" indent="-457200" fontAlgn="ctr">
              <a:buFont typeface="+mj-lt"/>
              <a:buAutoNum type="arabicPeriod"/>
            </a:pPr>
            <a:r>
              <a:rPr lang="en-ZA" sz="2200" dirty="0">
                <a:solidFill>
                  <a:schemeClr val="tx2"/>
                </a:solidFill>
                <a:latin typeface="Century Gothic" panose="020B0502020202020204" pitchFamily="34" charset="0"/>
              </a:rPr>
              <a:t>Praise</a:t>
            </a:r>
            <a:r>
              <a:rPr lang="en-ZA" sz="2200" dirty="0">
                <a:solidFill>
                  <a:schemeClr val="tx2"/>
                </a:solidFill>
              </a:rPr>
              <a:t/>
            </a:r>
            <a:br>
              <a:rPr lang="en-ZA" sz="2200" dirty="0">
                <a:solidFill>
                  <a:schemeClr val="tx2"/>
                </a:solidFill>
              </a:rPr>
            </a:br>
            <a:endParaRPr lang="en-ZA" sz="2200" dirty="0">
              <a:solidFill>
                <a:schemeClr val="tx2"/>
              </a:solidFill>
              <a:latin typeface="Century Gothic" panose="020B0502020202020204" pitchFamily="34" charset="0"/>
            </a:endParaRPr>
          </a:p>
        </p:txBody>
      </p:sp>
      <p:sp>
        <p:nvSpPr>
          <p:cNvPr id="7" name="Freeform 6"/>
          <p:cNvSpPr/>
          <p:nvPr/>
        </p:nvSpPr>
        <p:spPr>
          <a:xfrm>
            <a:off x="4448176" y="815975"/>
            <a:ext cx="4600574" cy="4384675"/>
          </a:xfrm>
          <a:custGeom>
            <a:avLst/>
            <a:gdLst>
              <a:gd name="connsiteX0" fmla="*/ 0 w 6362700"/>
              <a:gd name="connsiteY0" fmla="*/ 165127 h 990740"/>
              <a:gd name="connsiteX1" fmla="*/ 165127 w 6362700"/>
              <a:gd name="connsiteY1" fmla="*/ 0 h 990740"/>
              <a:gd name="connsiteX2" fmla="*/ 6197573 w 6362700"/>
              <a:gd name="connsiteY2" fmla="*/ 0 h 990740"/>
              <a:gd name="connsiteX3" fmla="*/ 6362700 w 6362700"/>
              <a:gd name="connsiteY3" fmla="*/ 165127 h 990740"/>
              <a:gd name="connsiteX4" fmla="*/ 6362700 w 6362700"/>
              <a:gd name="connsiteY4" fmla="*/ 825613 h 990740"/>
              <a:gd name="connsiteX5" fmla="*/ 6197573 w 6362700"/>
              <a:gd name="connsiteY5" fmla="*/ 990740 h 990740"/>
              <a:gd name="connsiteX6" fmla="*/ 165127 w 6362700"/>
              <a:gd name="connsiteY6" fmla="*/ 990740 h 990740"/>
              <a:gd name="connsiteX7" fmla="*/ 0 w 6362700"/>
              <a:gd name="connsiteY7" fmla="*/ 825613 h 990740"/>
              <a:gd name="connsiteX8" fmla="*/ 0 w 6362700"/>
              <a:gd name="connsiteY8" fmla="*/ 165127 h 99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2700" h="990740">
                <a:moveTo>
                  <a:pt x="0" y="165127"/>
                </a:moveTo>
                <a:cubicBezTo>
                  <a:pt x="0" y="73930"/>
                  <a:pt x="73930" y="0"/>
                  <a:pt x="165127" y="0"/>
                </a:cubicBezTo>
                <a:lnTo>
                  <a:pt x="6197573" y="0"/>
                </a:lnTo>
                <a:cubicBezTo>
                  <a:pt x="6288770" y="0"/>
                  <a:pt x="6362700" y="73930"/>
                  <a:pt x="6362700" y="165127"/>
                </a:cubicBezTo>
                <a:lnTo>
                  <a:pt x="6362700" y="825613"/>
                </a:lnTo>
                <a:cubicBezTo>
                  <a:pt x="6362700" y="916810"/>
                  <a:pt x="6288770" y="990740"/>
                  <a:pt x="6197573" y="990740"/>
                </a:cubicBezTo>
                <a:lnTo>
                  <a:pt x="165127" y="990740"/>
                </a:lnTo>
                <a:cubicBezTo>
                  <a:pt x="73930" y="990740"/>
                  <a:pt x="0" y="916810"/>
                  <a:pt x="0" y="825613"/>
                </a:cubicBezTo>
                <a:lnTo>
                  <a:pt x="0" y="165127"/>
                </a:lnTo>
                <a:close/>
              </a:path>
            </a:pathLst>
          </a:custGeom>
          <a:solidFill>
            <a:schemeClr val="bg1">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804" tIns="139804" rIns="139804" bIns="139804" numCol="1" spcCol="1270" anchor="ctr" anchorCtr="0">
            <a:noAutofit/>
          </a:bodyPr>
          <a:lstStyle/>
          <a:p>
            <a:pPr marL="266700" lvl="1" indent="-180975" fontAlgn="ctr">
              <a:buFont typeface="Arial" panose="020B0604020202020204" pitchFamily="34" charset="0"/>
              <a:buChar char="•"/>
            </a:pPr>
            <a:endParaRPr lang="en-ZA" sz="2200" dirty="0" smtClean="0">
              <a:solidFill>
                <a:schemeClr val="tx2"/>
              </a:solidFill>
              <a:latin typeface="Century Gothic" panose="020B0502020202020204" pitchFamily="34" charset="0"/>
            </a:endParaRPr>
          </a:p>
          <a:p>
            <a:pPr marL="266700" lvl="1" indent="-180975" fontAlgn="ctr">
              <a:buFont typeface="Arial" panose="020B0604020202020204" pitchFamily="34" charset="0"/>
              <a:buChar char="•"/>
            </a:pPr>
            <a:endParaRPr lang="en-ZA" sz="2200" dirty="0">
              <a:solidFill>
                <a:schemeClr val="tx2"/>
              </a:solidFill>
              <a:latin typeface="Century Gothic" panose="020B0502020202020204" pitchFamily="34" charset="0"/>
            </a:endParaRPr>
          </a:p>
          <a:p>
            <a:pPr marL="266700" lvl="1" indent="-266700" fontAlgn="ctr">
              <a:buFont typeface="+mj-lt"/>
              <a:buAutoNum type="arabicPeriod"/>
            </a:pPr>
            <a:r>
              <a:rPr lang="en-ZA" sz="2200" b="1" dirty="0" smtClean="0">
                <a:solidFill>
                  <a:schemeClr val="tx2"/>
                </a:solidFill>
                <a:latin typeface="Century Gothic" panose="020B0502020202020204" pitchFamily="34" charset="0"/>
              </a:rPr>
              <a:t>Forgive</a:t>
            </a:r>
            <a:r>
              <a:rPr lang="en-ZA" sz="2200" dirty="0" smtClean="0">
                <a:solidFill>
                  <a:schemeClr val="tx2"/>
                </a:solidFill>
                <a:latin typeface="Century Gothic" panose="020B0502020202020204" pitchFamily="34" charset="0"/>
              </a:rPr>
              <a:t> </a:t>
            </a:r>
            <a:r>
              <a:rPr lang="en-ZA" sz="2200" dirty="0">
                <a:solidFill>
                  <a:schemeClr val="tx2"/>
                </a:solidFill>
                <a:latin typeface="Century Gothic" panose="020B0502020202020204" pitchFamily="34" charset="0"/>
              </a:rPr>
              <a:t>others </a:t>
            </a:r>
          </a:p>
          <a:p>
            <a:pPr marL="266700" lvl="1" indent="-266700" fontAlgn="ctr">
              <a:buFont typeface="+mj-lt"/>
              <a:buAutoNum type="arabicPeriod"/>
            </a:pPr>
            <a:r>
              <a:rPr lang="en-ZA" sz="2200" b="1" dirty="0">
                <a:solidFill>
                  <a:schemeClr val="tx2"/>
                </a:solidFill>
                <a:latin typeface="Century Gothic" panose="020B0502020202020204" pitchFamily="34" charset="0"/>
              </a:rPr>
              <a:t>Fast</a:t>
            </a:r>
            <a:r>
              <a:rPr lang="en-ZA" sz="2200" dirty="0">
                <a:solidFill>
                  <a:schemeClr val="tx2"/>
                </a:solidFill>
                <a:latin typeface="Century Gothic" panose="020B0502020202020204" pitchFamily="34" charset="0"/>
              </a:rPr>
              <a:t> </a:t>
            </a:r>
            <a:r>
              <a:rPr lang="en-ZA" sz="2200" dirty="0" smtClean="0">
                <a:solidFill>
                  <a:schemeClr val="tx2"/>
                </a:solidFill>
                <a:latin typeface="Century Gothic" panose="020B0502020202020204" pitchFamily="34" charset="0"/>
              </a:rPr>
              <a:t>sincerely</a:t>
            </a:r>
            <a:endParaRPr lang="en-ZA" sz="2200" dirty="0">
              <a:solidFill>
                <a:schemeClr val="tx2"/>
              </a:solidFill>
              <a:latin typeface="Century Gothic" panose="020B0502020202020204" pitchFamily="34" charset="0"/>
            </a:endParaRPr>
          </a:p>
          <a:p>
            <a:pPr marL="266700" lvl="1" indent="-266700" fontAlgn="ctr">
              <a:buFont typeface="+mj-lt"/>
              <a:buAutoNum type="arabicPeriod"/>
            </a:pPr>
            <a:r>
              <a:rPr lang="en-ZA" sz="2200" b="1" dirty="0" smtClean="0">
                <a:solidFill>
                  <a:schemeClr val="tx2"/>
                </a:solidFill>
                <a:latin typeface="Century Gothic" panose="020B0502020202020204" pitchFamily="34" charset="0"/>
              </a:rPr>
              <a:t>Values </a:t>
            </a:r>
            <a:r>
              <a:rPr lang="en-ZA" sz="2200" dirty="0" smtClean="0">
                <a:solidFill>
                  <a:schemeClr val="tx2"/>
                </a:solidFill>
                <a:latin typeface="Century Gothic" panose="020B0502020202020204" pitchFamily="34" charset="0"/>
              </a:rPr>
              <a:t>- </a:t>
            </a:r>
            <a:r>
              <a:rPr lang="en-ZA" sz="2200" dirty="0">
                <a:solidFill>
                  <a:schemeClr val="tx2"/>
                </a:solidFill>
                <a:latin typeface="Century Gothic" panose="020B0502020202020204" pitchFamily="34" charset="0"/>
              </a:rPr>
              <a:t>Don't accumulate earthly possessions, accumulate heavenly </a:t>
            </a:r>
            <a:r>
              <a:rPr lang="en-ZA" sz="2200" dirty="0" smtClean="0">
                <a:solidFill>
                  <a:schemeClr val="tx2"/>
                </a:solidFill>
                <a:latin typeface="Century Gothic" panose="020B0502020202020204" pitchFamily="34" charset="0"/>
              </a:rPr>
              <a:t>ones</a:t>
            </a:r>
            <a:endParaRPr lang="en-ZA" sz="2200" dirty="0">
              <a:solidFill>
                <a:schemeClr val="tx2"/>
              </a:solidFill>
              <a:latin typeface="Century Gothic" panose="020B0502020202020204" pitchFamily="34" charset="0"/>
            </a:endParaRPr>
          </a:p>
          <a:p>
            <a:pPr marL="266700" lvl="1" indent="-266700" fontAlgn="ctr">
              <a:buFont typeface="+mj-lt"/>
              <a:buAutoNum type="arabicPeriod"/>
            </a:pPr>
            <a:r>
              <a:rPr lang="en-ZA" sz="2200" b="1" dirty="0" smtClean="0">
                <a:solidFill>
                  <a:schemeClr val="tx2"/>
                </a:solidFill>
                <a:latin typeface="Century Gothic" panose="020B0502020202020204" pitchFamily="34" charset="0"/>
              </a:rPr>
              <a:t>Trust </a:t>
            </a:r>
            <a:r>
              <a:rPr lang="en-ZA" sz="2200" dirty="0" smtClean="0">
                <a:solidFill>
                  <a:schemeClr val="tx2"/>
                </a:solidFill>
                <a:latin typeface="Century Gothic" panose="020B0502020202020204" pitchFamily="34" charset="0"/>
              </a:rPr>
              <a:t>- </a:t>
            </a:r>
            <a:r>
              <a:rPr lang="en-ZA" sz="2200" dirty="0">
                <a:solidFill>
                  <a:schemeClr val="tx2"/>
                </a:solidFill>
                <a:latin typeface="Century Gothic" panose="020B0502020202020204" pitchFamily="34" charset="0"/>
              </a:rPr>
              <a:t>Don't pursue security; trust God to provide &amp; pursue the Great Commission</a:t>
            </a:r>
          </a:p>
          <a:p>
            <a:pPr marL="266700" lvl="1" indent="-266700" fontAlgn="ctr">
              <a:buFont typeface="+mj-lt"/>
              <a:buAutoNum type="arabicPeriod"/>
            </a:pPr>
            <a:r>
              <a:rPr lang="en-ZA" sz="2200" dirty="0" smtClean="0">
                <a:solidFill>
                  <a:schemeClr val="tx2"/>
                </a:solidFill>
                <a:latin typeface="Century Gothic" panose="020B0502020202020204" pitchFamily="34" charset="0"/>
              </a:rPr>
              <a:t>Don’t </a:t>
            </a:r>
            <a:r>
              <a:rPr lang="en-ZA" sz="2200" dirty="0">
                <a:solidFill>
                  <a:schemeClr val="tx2"/>
                </a:solidFill>
                <a:latin typeface="Century Gothic" panose="020B0502020202020204" pitchFamily="34" charset="0"/>
              </a:rPr>
              <a:t>judge</a:t>
            </a:r>
          </a:p>
          <a:p>
            <a:pPr marL="266700" lvl="1" indent="-266700" fontAlgn="ctr">
              <a:buFont typeface="+mj-lt"/>
              <a:buAutoNum type="arabicPeriod"/>
            </a:pPr>
            <a:r>
              <a:rPr lang="en-ZA" sz="2200" b="1" dirty="0" smtClean="0">
                <a:solidFill>
                  <a:schemeClr val="tx2"/>
                </a:solidFill>
                <a:latin typeface="Century Gothic" panose="020B0502020202020204" pitchFamily="34" charset="0"/>
              </a:rPr>
              <a:t>Discern-</a:t>
            </a:r>
            <a:r>
              <a:rPr lang="en-ZA" sz="2200" dirty="0" smtClean="0">
                <a:solidFill>
                  <a:schemeClr val="tx2"/>
                </a:solidFill>
                <a:latin typeface="Century Gothic" panose="020B0502020202020204" pitchFamily="34" charset="0"/>
              </a:rPr>
              <a:t> Don’t </a:t>
            </a:r>
            <a:r>
              <a:rPr lang="en-ZA" sz="2200" dirty="0">
                <a:solidFill>
                  <a:schemeClr val="tx2"/>
                </a:solidFill>
                <a:latin typeface="Century Gothic" panose="020B0502020202020204" pitchFamily="34" charset="0"/>
              </a:rPr>
              <a:t>share Kingdom matters with </a:t>
            </a:r>
            <a:r>
              <a:rPr lang="en-ZA" sz="2200" dirty="0" smtClean="0">
                <a:solidFill>
                  <a:schemeClr val="tx2"/>
                </a:solidFill>
                <a:latin typeface="Century Gothic" panose="020B0502020202020204" pitchFamily="34" charset="0"/>
              </a:rPr>
              <a:t>Kingdom haters</a:t>
            </a:r>
            <a:endParaRPr lang="en-ZA" sz="2200" dirty="0">
              <a:solidFill>
                <a:schemeClr val="tx2"/>
              </a:solidFill>
              <a:latin typeface="Century Gothic" panose="020B0502020202020204" pitchFamily="34" charset="0"/>
            </a:endParaRPr>
          </a:p>
        </p:txBody>
      </p:sp>
      <p:sp>
        <p:nvSpPr>
          <p:cNvPr id="8" name="Freeform 7"/>
          <p:cNvSpPr/>
          <p:nvPr/>
        </p:nvSpPr>
        <p:spPr>
          <a:xfrm>
            <a:off x="4448176" y="5353050"/>
            <a:ext cx="4600574" cy="1400175"/>
          </a:xfrm>
          <a:custGeom>
            <a:avLst/>
            <a:gdLst>
              <a:gd name="connsiteX0" fmla="*/ 0 w 6362700"/>
              <a:gd name="connsiteY0" fmla="*/ 165127 h 990740"/>
              <a:gd name="connsiteX1" fmla="*/ 165127 w 6362700"/>
              <a:gd name="connsiteY1" fmla="*/ 0 h 990740"/>
              <a:gd name="connsiteX2" fmla="*/ 6197573 w 6362700"/>
              <a:gd name="connsiteY2" fmla="*/ 0 h 990740"/>
              <a:gd name="connsiteX3" fmla="*/ 6362700 w 6362700"/>
              <a:gd name="connsiteY3" fmla="*/ 165127 h 990740"/>
              <a:gd name="connsiteX4" fmla="*/ 6362700 w 6362700"/>
              <a:gd name="connsiteY4" fmla="*/ 825613 h 990740"/>
              <a:gd name="connsiteX5" fmla="*/ 6197573 w 6362700"/>
              <a:gd name="connsiteY5" fmla="*/ 990740 h 990740"/>
              <a:gd name="connsiteX6" fmla="*/ 165127 w 6362700"/>
              <a:gd name="connsiteY6" fmla="*/ 990740 h 990740"/>
              <a:gd name="connsiteX7" fmla="*/ 0 w 6362700"/>
              <a:gd name="connsiteY7" fmla="*/ 825613 h 990740"/>
              <a:gd name="connsiteX8" fmla="*/ 0 w 6362700"/>
              <a:gd name="connsiteY8" fmla="*/ 165127 h 99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2700" h="990740">
                <a:moveTo>
                  <a:pt x="0" y="165127"/>
                </a:moveTo>
                <a:cubicBezTo>
                  <a:pt x="0" y="73930"/>
                  <a:pt x="73930" y="0"/>
                  <a:pt x="165127" y="0"/>
                </a:cubicBezTo>
                <a:lnTo>
                  <a:pt x="6197573" y="0"/>
                </a:lnTo>
                <a:cubicBezTo>
                  <a:pt x="6288770" y="0"/>
                  <a:pt x="6362700" y="73930"/>
                  <a:pt x="6362700" y="165127"/>
                </a:cubicBezTo>
                <a:lnTo>
                  <a:pt x="6362700" y="825613"/>
                </a:lnTo>
                <a:cubicBezTo>
                  <a:pt x="6362700" y="916810"/>
                  <a:pt x="6288770" y="990740"/>
                  <a:pt x="6197573" y="990740"/>
                </a:cubicBezTo>
                <a:lnTo>
                  <a:pt x="165127" y="990740"/>
                </a:lnTo>
                <a:cubicBezTo>
                  <a:pt x="73930" y="990740"/>
                  <a:pt x="0" y="916810"/>
                  <a:pt x="0" y="825613"/>
                </a:cubicBezTo>
                <a:lnTo>
                  <a:pt x="0" y="165127"/>
                </a:lnTo>
                <a:close/>
              </a:path>
            </a:pathLst>
          </a:custGeom>
          <a:solidFill>
            <a:schemeClr val="bg1">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804" tIns="139804" rIns="139804" bIns="139804" numCol="1" spcCol="1270" anchor="ctr" anchorCtr="0">
            <a:noAutofit/>
          </a:bodyPr>
          <a:lstStyle/>
          <a:p>
            <a:pPr fontAlgn="ctr">
              <a:tabLst>
                <a:tab pos="182563" algn="l"/>
              </a:tabLst>
            </a:pPr>
            <a:r>
              <a:rPr lang="en-ZA" sz="2200" b="1" dirty="0" smtClean="0">
                <a:solidFill>
                  <a:schemeClr val="tx2"/>
                </a:solidFill>
              </a:rPr>
              <a:t>4. CONCLUSION</a:t>
            </a:r>
            <a:r>
              <a:rPr lang="en-ZA" sz="2200" b="1" dirty="0">
                <a:solidFill>
                  <a:schemeClr val="tx2"/>
                </a:solidFill>
              </a:rPr>
              <a:t>: THE PROMISE OF </a:t>
            </a:r>
            <a:r>
              <a:rPr lang="en-ZA" sz="2200" b="1" dirty="0" smtClean="0">
                <a:solidFill>
                  <a:schemeClr val="tx2"/>
                </a:solidFill>
              </a:rPr>
              <a:t>PRAYER (7:7-11)</a:t>
            </a:r>
            <a:endParaRPr lang="en-ZA" sz="2200" b="1" dirty="0">
              <a:solidFill>
                <a:schemeClr val="tx2"/>
              </a:solidFill>
            </a:endParaRPr>
          </a:p>
          <a:p>
            <a:pPr marL="266700" lvl="1" indent="-180975" fontAlgn="ctr">
              <a:buFont typeface="Arial" panose="020B0604020202020204" pitchFamily="34" charset="0"/>
              <a:buChar char="•"/>
            </a:pPr>
            <a:r>
              <a:rPr lang="en-ZA" sz="2200" dirty="0">
                <a:solidFill>
                  <a:schemeClr val="tx2"/>
                </a:solidFill>
                <a:latin typeface="Century Gothic" panose="020B0502020202020204" pitchFamily="34" charset="0"/>
              </a:rPr>
              <a:t>Ask, seek, knock – God will answer</a:t>
            </a:r>
          </a:p>
        </p:txBody>
      </p:sp>
      <p:sp>
        <p:nvSpPr>
          <p:cNvPr id="10" name="Rectangle 9"/>
          <p:cNvSpPr/>
          <p:nvPr/>
        </p:nvSpPr>
        <p:spPr>
          <a:xfrm>
            <a:off x="4543425" y="796925"/>
            <a:ext cx="4572000" cy="769441"/>
          </a:xfrm>
          <a:prstGeom prst="rect">
            <a:avLst/>
          </a:prstGeom>
        </p:spPr>
        <p:txBody>
          <a:bodyPr>
            <a:spAutoFit/>
          </a:bodyPr>
          <a:lstStyle/>
          <a:p>
            <a:pPr lvl="0" fontAlgn="ctr">
              <a:tabLst>
                <a:tab pos="182563" algn="l"/>
              </a:tabLst>
            </a:pPr>
            <a:r>
              <a:rPr lang="en-ZA" sz="2200" b="1" dirty="0" smtClean="0">
                <a:solidFill>
                  <a:schemeClr val="tx2"/>
                </a:solidFill>
                <a:latin typeface="Century Gothic" panose="020B0502020202020204" pitchFamily="34" charset="0"/>
              </a:rPr>
              <a:t>3. LIFESTYLE FOR EFFECTIVE </a:t>
            </a:r>
            <a:br>
              <a:rPr lang="en-ZA" sz="2200" b="1" dirty="0" smtClean="0">
                <a:solidFill>
                  <a:schemeClr val="tx2"/>
                </a:solidFill>
                <a:latin typeface="Century Gothic" panose="020B0502020202020204" pitchFamily="34" charset="0"/>
              </a:rPr>
            </a:br>
            <a:r>
              <a:rPr lang="en-ZA" sz="2200" b="1" dirty="0" smtClean="0">
                <a:solidFill>
                  <a:schemeClr val="tx2"/>
                </a:solidFill>
                <a:latin typeface="Century Gothic" panose="020B0502020202020204" pitchFamily="34" charset="0"/>
              </a:rPr>
              <a:t>PRAYER (6:14-7:6)</a:t>
            </a:r>
            <a:endParaRPr lang="en-ZA" sz="2200" b="1" dirty="0">
              <a:solidFill>
                <a:schemeClr val="tx2"/>
              </a:solidFill>
              <a:latin typeface="Century Gothic" panose="020B0502020202020204" pitchFamily="34" charset="0"/>
            </a:endParaRPr>
          </a:p>
        </p:txBody>
      </p:sp>
      <p:cxnSp>
        <p:nvCxnSpPr>
          <p:cNvPr id="11" name="Straight Connector 10"/>
          <p:cNvCxnSpPr/>
          <p:nvPr/>
        </p:nvCxnSpPr>
        <p:spPr>
          <a:xfrm>
            <a:off x="226219" y="1481138"/>
            <a:ext cx="4006147"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9755" y="4052888"/>
            <a:ext cx="4006147"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543425" y="1481138"/>
            <a:ext cx="4359275"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543424" y="6040437"/>
            <a:ext cx="4359275"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9726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997239" y="6548662"/>
            <a:ext cx="2133600" cy="365125"/>
          </a:xfrm>
        </p:spPr>
        <p:txBody>
          <a:bodyPr/>
          <a:lstStyle/>
          <a:p>
            <a:pPr>
              <a:defRPr/>
            </a:pPr>
            <a:fld id="{9B69759B-C1D9-417C-9B4A-0F717375400C}" type="slidenum">
              <a:rPr lang="en-ZA" sz="1600" smtClean="0">
                <a:solidFill>
                  <a:prstClr val="black">
                    <a:lumMod val="65000"/>
                    <a:lumOff val="35000"/>
                  </a:prstClr>
                </a:solidFill>
              </a:rPr>
              <a:pPr>
                <a:defRPr/>
              </a:pPr>
              <a:t>18</a:t>
            </a:fld>
            <a:endParaRPr lang="en-ZA" sz="1600" dirty="0">
              <a:solidFill>
                <a:prstClr val="black">
                  <a:lumMod val="65000"/>
                  <a:lumOff val="35000"/>
                </a:prstClr>
              </a:solidFill>
            </a:endParaRPr>
          </a:p>
        </p:txBody>
      </p:sp>
      <p:sp>
        <p:nvSpPr>
          <p:cNvPr id="20" name="Freeform 19"/>
          <p:cNvSpPr/>
          <p:nvPr/>
        </p:nvSpPr>
        <p:spPr>
          <a:xfrm>
            <a:off x="6672603" y="815975"/>
            <a:ext cx="2178027" cy="910078"/>
          </a:xfrm>
          <a:custGeom>
            <a:avLst/>
            <a:gdLst>
              <a:gd name="connsiteX0" fmla="*/ 0 w 6362700"/>
              <a:gd name="connsiteY0" fmla="*/ 165127 h 990740"/>
              <a:gd name="connsiteX1" fmla="*/ 165127 w 6362700"/>
              <a:gd name="connsiteY1" fmla="*/ 0 h 990740"/>
              <a:gd name="connsiteX2" fmla="*/ 6197573 w 6362700"/>
              <a:gd name="connsiteY2" fmla="*/ 0 h 990740"/>
              <a:gd name="connsiteX3" fmla="*/ 6362700 w 6362700"/>
              <a:gd name="connsiteY3" fmla="*/ 165127 h 990740"/>
              <a:gd name="connsiteX4" fmla="*/ 6362700 w 6362700"/>
              <a:gd name="connsiteY4" fmla="*/ 825613 h 990740"/>
              <a:gd name="connsiteX5" fmla="*/ 6197573 w 6362700"/>
              <a:gd name="connsiteY5" fmla="*/ 990740 h 990740"/>
              <a:gd name="connsiteX6" fmla="*/ 165127 w 6362700"/>
              <a:gd name="connsiteY6" fmla="*/ 990740 h 990740"/>
              <a:gd name="connsiteX7" fmla="*/ 0 w 6362700"/>
              <a:gd name="connsiteY7" fmla="*/ 825613 h 990740"/>
              <a:gd name="connsiteX8" fmla="*/ 0 w 6362700"/>
              <a:gd name="connsiteY8" fmla="*/ 165127 h 99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2700" h="990740">
                <a:moveTo>
                  <a:pt x="0" y="165127"/>
                </a:moveTo>
                <a:cubicBezTo>
                  <a:pt x="0" y="73930"/>
                  <a:pt x="73930" y="0"/>
                  <a:pt x="165127" y="0"/>
                </a:cubicBezTo>
                <a:lnTo>
                  <a:pt x="6197573" y="0"/>
                </a:lnTo>
                <a:cubicBezTo>
                  <a:pt x="6288770" y="0"/>
                  <a:pt x="6362700" y="73930"/>
                  <a:pt x="6362700" y="165127"/>
                </a:cubicBezTo>
                <a:lnTo>
                  <a:pt x="6362700" y="825613"/>
                </a:lnTo>
                <a:cubicBezTo>
                  <a:pt x="6362700" y="916810"/>
                  <a:pt x="6288770" y="990740"/>
                  <a:pt x="6197573" y="990740"/>
                </a:cubicBezTo>
                <a:lnTo>
                  <a:pt x="165127" y="990740"/>
                </a:lnTo>
                <a:cubicBezTo>
                  <a:pt x="73930" y="990740"/>
                  <a:pt x="0" y="916810"/>
                  <a:pt x="0" y="825613"/>
                </a:cubicBezTo>
                <a:lnTo>
                  <a:pt x="0" y="165127"/>
                </a:lnTo>
                <a:close/>
              </a:path>
            </a:pathLst>
          </a:custGeom>
          <a:solidFill>
            <a:schemeClr val="bg1">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139804" rIns="0" bIns="139804" numCol="1" spcCol="1270" anchor="ctr" anchorCtr="0">
            <a:noAutofit/>
          </a:bodyPr>
          <a:lstStyle/>
          <a:p>
            <a:pPr defTabSz="1066800">
              <a:lnSpc>
                <a:spcPct val="90000"/>
              </a:lnSpc>
              <a:spcBef>
                <a:spcPct val="0"/>
              </a:spcBef>
              <a:spcAft>
                <a:spcPct val="35000"/>
              </a:spcAft>
            </a:pPr>
            <a:r>
              <a:rPr lang="en-ZA" sz="2400" dirty="0">
                <a:solidFill>
                  <a:schemeClr val="tx2"/>
                </a:solidFill>
                <a:latin typeface="Century Gothic" panose="020B0502020202020204" pitchFamily="34" charset="0"/>
              </a:rPr>
              <a:t> Confession</a:t>
            </a:r>
          </a:p>
        </p:txBody>
      </p:sp>
      <p:sp>
        <p:nvSpPr>
          <p:cNvPr id="21" name="Freeform 20"/>
          <p:cNvSpPr/>
          <p:nvPr/>
        </p:nvSpPr>
        <p:spPr>
          <a:xfrm>
            <a:off x="6672603" y="1820904"/>
            <a:ext cx="2178027" cy="910078"/>
          </a:xfrm>
          <a:custGeom>
            <a:avLst/>
            <a:gdLst>
              <a:gd name="connsiteX0" fmla="*/ 0 w 6362700"/>
              <a:gd name="connsiteY0" fmla="*/ 165127 h 990740"/>
              <a:gd name="connsiteX1" fmla="*/ 165127 w 6362700"/>
              <a:gd name="connsiteY1" fmla="*/ 0 h 990740"/>
              <a:gd name="connsiteX2" fmla="*/ 6197573 w 6362700"/>
              <a:gd name="connsiteY2" fmla="*/ 0 h 990740"/>
              <a:gd name="connsiteX3" fmla="*/ 6362700 w 6362700"/>
              <a:gd name="connsiteY3" fmla="*/ 165127 h 990740"/>
              <a:gd name="connsiteX4" fmla="*/ 6362700 w 6362700"/>
              <a:gd name="connsiteY4" fmla="*/ 825613 h 990740"/>
              <a:gd name="connsiteX5" fmla="*/ 6197573 w 6362700"/>
              <a:gd name="connsiteY5" fmla="*/ 990740 h 990740"/>
              <a:gd name="connsiteX6" fmla="*/ 165127 w 6362700"/>
              <a:gd name="connsiteY6" fmla="*/ 990740 h 990740"/>
              <a:gd name="connsiteX7" fmla="*/ 0 w 6362700"/>
              <a:gd name="connsiteY7" fmla="*/ 825613 h 990740"/>
              <a:gd name="connsiteX8" fmla="*/ 0 w 6362700"/>
              <a:gd name="connsiteY8" fmla="*/ 165127 h 99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2700" h="990740">
                <a:moveTo>
                  <a:pt x="0" y="165127"/>
                </a:moveTo>
                <a:cubicBezTo>
                  <a:pt x="0" y="73930"/>
                  <a:pt x="73930" y="0"/>
                  <a:pt x="165127" y="0"/>
                </a:cubicBezTo>
                <a:lnTo>
                  <a:pt x="6197573" y="0"/>
                </a:lnTo>
                <a:cubicBezTo>
                  <a:pt x="6288770" y="0"/>
                  <a:pt x="6362700" y="73930"/>
                  <a:pt x="6362700" y="165127"/>
                </a:cubicBezTo>
                <a:lnTo>
                  <a:pt x="6362700" y="825613"/>
                </a:lnTo>
                <a:cubicBezTo>
                  <a:pt x="6362700" y="916810"/>
                  <a:pt x="6288770" y="990740"/>
                  <a:pt x="6197573" y="990740"/>
                </a:cubicBezTo>
                <a:lnTo>
                  <a:pt x="165127" y="990740"/>
                </a:lnTo>
                <a:cubicBezTo>
                  <a:pt x="73930" y="990740"/>
                  <a:pt x="0" y="916810"/>
                  <a:pt x="0" y="825613"/>
                </a:cubicBezTo>
                <a:lnTo>
                  <a:pt x="0" y="165127"/>
                </a:lnTo>
                <a:close/>
              </a:path>
            </a:pathLst>
          </a:custGeom>
          <a:solidFill>
            <a:schemeClr val="bg1">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139804" rIns="0" bIns="139804" numCol="1" spcCol="1270" anchor="ctr" anchorCtr="0">
            <a:noAutofit/>
          </a:bodyPr>
          <a:lstStyle/>
          <a:p>
            <a:pPr defTabSz="1066800">
              <a:lnSpc>
                <a:spcPct val="90000"/>
              </a:lnSpc>
              <a:spcBef>
                <a:spcPct val="0"/>
              </a:spcBef>
              <a:spcAft>
                <a:spcPct val="35000"/>
              </a:spcAft>
            </a:pPr>
            <a:r>
              <a:rPr lang="en-ZA" sz="2400" dirty="0">
                <a:solidFill>
                  <a:schemeClr val="tx2"/>
                </a:solidFill>
                <a:latin typeface="Century Gothic" panose="020B0502020202020204" pitchFamily="34" charset="0"/>
              </a:rPr>
              <a:t> Edification</a:t>
            </a:r>
          </a:p>
        </p:txBody>
      </p:sp>
      <p:sp>
        <p:nvSpPr>
          <p:cNvPr id="22" name="Freeform 21"/>
          <p:cNvSpPr/>
          <p:nvPr/>
        </p:nvSpPr>
        <p:spPr>
          <a:xfrm>
            <a:off x="6672603" y="2825833"/>
            <a:ext cx="2178027" cy="910078"/>
          </a:xfrm>
          <a:custGeom>
            <a:avLst/>
            <a:gdLst>
              <a:gd name="connsiteX0" fmla="*/ 0 w 6362700"/>
              <a:gd name="connsiteY0" fmla="*/ 165127 h 990740"/>
              <a:gd name="connsiteX1" fmla="*/ 165127 w 6362700"/>
              <a:gd name="connsiteY1" fmla="*/ 0 h 990740"/>
              <a:gd name="connsiteX2" fmla="*/ 6197573 w 6362700"/>
              <a:gd name="connsiteY2" fmla="*/ 0 h 990740"/>
              <a:gd name="connsiteX3" fmla="*/ 6362700 w 6362700"/>
              <a:gd name="connsiteY3" fmla="*/ 165127 h 990740"/>
              <a:gd name="connsiteX4" fmla="*/ 6362700 w 6362700"/>
              <a:gd name="connsiteY4" fmla="*/ 825613 h 990740"/>
              <a:gd name="connsiteX5" fmla="*/ 6197573 w 6362700"/>
              <a:gd name="connsiteY5" fmla="*/ 990740 h 990740"/>
              <a:gd name="connsiteX6" fmla="*/ 165127 w 6362700"/>
              <a:gd name="connsiteY6" fmla="*/ 990740 h 990740"/>
              <a:gd name="connsiteX7" fmla="*/ 0 w 6362700"/>
              <a:gd name="connsiteY7" fmla="*/ 825613 h 990740"/>
              <a:gd name="connsiteX8" fmla="*/ 0 w 6362700"/>
              <a:gd name="connsiteY8" fmla="*/ 165127 h 99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2700" h="990740">
                <a:moveTo>
                  <a:pt x="0" y="165127"/>
                </a:moveTo>
                <a:cubicBezTo>
                  <a:pt x="0" y="73930"/>
                  <a:pt x="73930" y="0"/>
                  <a:pt x="165127" y="0"/>
                </a:cubicBezTo>
                <a:lnTo>
                  <a:pt x="6197573" y="0"/>
                </a:lnTo>
                <a:cubicBezTo>
                  <a:pt x="6288770" y="0"/>
                  <a:pt x="6362700" y="73930"/>
                  <a:pt x="6362700" y="165127"/>
                </a:cubicBezTo>
                <a:lnTo>
                  <a:pt x="6362700" y="825613"/>
                </a:lnTo>
                <a:cubicBezTo>
                  <a:pt x="6362700" y="916810"/>
                  <a:pt x="6288770" y="990740"/>
                  <a:pt x="6197573" y="990740"/>
                </a:cubicBezTo>
                <a:lnTo>
                  <a:pt x="165127" y="990740"/>
                </a:lnTo>
                <a:cubicBezTo>
                  <a:pt x="73930" y="990740"/>
                  <a:pt x="0" y="916810"/>
                  <a:pt x="0" y="825613"/>
                </a:cubicBezTo>
                <a:lnTo>
                  <a:pt x="0" y="165127"/>
                </a:lnTo>
                <a:close/>
              </a:path>
            </a:pathLst>
          </a:custGeom>
          <a:solidFill>
            <a:schemeClr val="bg1">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139804" rIns="0" bIns="139804" numCol="1" spcCol="1270" anchor="ctr" anchorCtr="0">
            <a:noAutofit/>
          </a:bodyPr>
          <a:lstStyle/>
          <a:p>
            <a:pPr lvl="0" algn="l" defTabSz="1066800" rtl="0">
              <a:lnSpc>
                <a:spcPct val="90000"/>
              </a:lnSpc>
              <a:spcBef>
                <a:spcPct val="0"/>
              </a:spcBef>
              <a:spcAft>
                <a:spcPct val="35000"/>
              </a:spcAft>
            </a:pPr>
            <a:r>
              <a:rPr lang="en-ZA" sz="2400" kern="1200" dirty="0" smtClean="0">
                <a:solidFill>
                  <a:schemeClr val="tx2"/>
                </a:solidFill>
                <a:latin typeface="Century Gothic" panose="020B0502020202020204" pitchFamily="34" charset="0"/>
              </a:rPr>
              <a:t>Sanctification</a:t>
            </a:r>
            <a:endParaRPr lang="en-ZA" sz="2400" kern="1200" dirty="0">
              <a:solidFill>
                <a:schemeClr val="tx2"/>
              </a:solidFill>
              <a:latin typeface="Century Gothic" panose="020B0502020202020204" pitchFamily="34" charset="0"/>
            </a:endParaRPr>
          </a:p>
        </p:txBody>
      </p:sp>
      <p:sp>
        <p:nvSpPr>
          <p:cNvPr id="23" name="Freeform 22"/>
          <p:cNvSpPr/>
          <p:nvPr/>
        </p:nvSpPr>
        <p:spPr>
          <a:xfrm>
            <a:off x="6672603" y="3830763"/>
            <a:ext cx="2178027" cy="910078"/>
          </a:xfrm>
          <a:custGeom>
            <a:avLst/>
            <a:gdLst>
              <a:gd name="connsiteX0" fmla="*/ 0 w 6362700"/>
              <a:gd name="connsiteY0" fmla="*/ 165127 h 990740"/>
              <a:gd name="connsiteX1" fmla="*/ 165127 w 6362700"/>
              <a:gd name="connsiteY1" fmla="*/ 0 h 990740"/>
              <a:gd name="connsiteX2" fmla="*/ 6197573 w 6362700"/>
              <a:gd name="connsiteY2" fmla="*/ 0 h 990740"/>
              <a:gd name="connsiteX3" fmla="*/ 6362700 w 6362700"/>
              <a:gd name="connsiteY3" fmla="*/ 165127 h 990740"/>
              <a:gd name="connsiteX4" fmla="*/ 6362700 w 6362700"/>
              <a:gd name="connsiteY4" fmla="*/ 825613 h 990740"/>
              <a:gd name="connsiteX5" fmla="*/ 6197573 w 6362700"/>
              <a:gd name="connsiteY5" fmla="*/ 990740 h 990740"/>
              <a:gd name="connsiteX6" fmla="*/ 165127 w 6362700"/>
              <a:gd name="connsiteY6" fmla="*/ 990740 h 990740"/>
              <a:gd name="connsiteX7" fmla="*/ 0 w 6362700"/>
              <a:gd name="connsiteY7" fmla="*/ 825613 h 990740"/>
              <a:gd name="connsiteX8" fmla="*/ 0 w 6362700"/>
              <a:gd name="connsiteY8" fmla="*/ 165127 h 99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2700" h="990740">
                <a:moveTo>
                  <a:pt x="0" y="165127"/>
                </a:moveTo>
                <a:cubicBezTo>
                  <a:pt x="0" y="73930"/>
                  <a:pt x="73930" y="0"/>
                  <a:pt x="165127" y="0"/>
                </a:cubicBezTo>
                <a:lnTo>
                  <a:pt x="6197573" y="0"/>
                </a:lnTo>
                <a:cubicBezTo>
                  <a:pt x="6288770" y="0"/>
                  <a:pt x="6362700" y="73930"/>
                  <a:pt x="6362700" y="165127"/>
                </a:cubicBezTo>
                <a:lnTo>
                  <a:pt x="6362700" y="825613"/>
                </a:lnTo>
                <a:cubicBezTo>
                  <a:pt x="6362700" y="916810"/>
                  <a:pt x="6288770" y="990740"/>
                  <a:pt x="6197573" y="990740"/>
                </a:cubicBezTo>
                <a:lnTo>
                  <a:pt x="165127" y="990740"/>
                </a:lnTo>
                <a:cubicBezTo>
                  <a:pt x="73930" y="990740"/>
                  <a:pt x="0" y="916810"/>
                  <a:pt x="0" y="825613"/>
                </a:cubicBezTo>
                <a:lnTo>
                  <a:pt x="0" y="165127"/>
                </a:lnTo>
                <a:close/>
              </a:path>
            </a:pathLst>
          </a:custGeom>
          <a:solidFill>
            <a:schemeClr val="bg1">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139804" rIns="0" bIns="139804" numCol="1" spcCol="1270" anchor="ctr" anchorCtr="0">
            <a:noAutofit/>
          </a:bodyPr>
          <a:lstStyle/>
          <a:p>
            <a:pPr defTabSz="1066800">
              <a:lnSpc>
                <a:spcPct val="90000"/>
              </a:lnSpc>
              <a:spcBef>
                <a:spcPct val="0"/>
              </a:spcBef>
              <a:spcAft>
                <a:spcPct val="35000"/>
              </a:spcAft>
            </a:pPr>
            <a:r>
              <a:rPr lang="en-ZA" sz="2300" dirty="0">
                <a:solidFill>
                  <a:schemeClr val="tx2"/>
                </a:solidFill>
                <a:latin typeface="Century Gothic" panose="020B0502020202020204" pitchFamily="34" charset="0"/>
              </a:rPr>
              <a:t>Edification, sanctification, meditation</a:t>
            </a:r>
          </a:p>
        </p:txBody>
      </p:sp>
      <p:sp>
        <p:nvSpPr>
          <p:cNvPr id="24" name="Freeform 23"/>
          <p:cNvSpPr/>
          <p:nvPr/>
        </p:nvSpPr>
        <p:spPr>
          <a:xfrm>
            <a:off x="6672603" y="4835692"/>
            <a:ext cx="2178027" cy="910078"/>
          </a:xfrm>
          <a:custGeom>
            <a:avLst/>
            <a:gdLst>
              <a:gd name="connsiteX0" fmla="*/ 0 w 6362700"/>
              <a:gd name="connsiteY0" fmla="*/ 165127 h 990740"/>
              <a:gd name="connsiteX1" fmla="*/ 165127 w 6362700"/>
              <a:gd name="connsiteY1" fmla="*/ 0 h 990740"/>
              <a:gd name="connsiteX2" fmla="*/ 6197573 w 6362700"/>
              <a:gd name="connsiteY2" fmla="*/ 0 h 990740"/>
              <a:gd name="connsiteX3" fmla="*/ 6362700 w 6362700"/>
              <a:gd name="connsiteY3" fmla="*/ 165127 h 990740"/>
              <a:gd name="connsiteX4" fmla="*/ 6362700 w 6362700"/>
              <a:gd name="connsiteY4" fmla="*/ 825613 h 990740"/>
              <a:gd name="connsiteX5" fmla="*/ 6197573 w 6362700"/>
              <a:gd name="connsiteY5" fmla="*/ 990740 h 990740"/>
              <a:gd name="connsiteX6" fmla="*/ 165127 w 6362700"/>
              <a:gd name="connsiteY6" fmla="*/ 990740 h 990740"/>
              <a:gd name="connsiteX7" fmla="*/ 0 w 6362700"/>
              <a:gd name="connsiteY7" fmla="*/ 825613 h 990740"/>
              <a:gd name="connsiteX8" fmla="*/ 0 w 6362700"/>
              <a:gd name="connsiteY8" fmla="*/ 165127 h 99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2700" h="990740">
                <a:moveTo>
                  <a:pt x="0" y="165127"/>
                </a:moveTo>
                <a:cubicBezTo>
                  <a:pt x="0" y="73930"/>
                  <a:pt x="73930" y="0"/>
                  <a:pt x="165127" y="0"/>
                </a:cubicBezTo>
                <a:lnTo>
                  <a:pt x="6197573" y="0"/>
                </a:lnTo>
                <a:cubicBezTo>
                  <a:pt x="6288770" y="0"/>
                  <a:pt x="6362700" y="73930"/>
                  <a:pt x="6362700" y="165127"/>
                </a:cubicBezTo>
                <a:lnTo>
                  <a:pt x="6362700" y="825613"/>
                </a:lnTo>
                <a:cubicBezTo>
                  <a:pt x="6362700" y="916810"/>
                  <a:pt x="6288770" y="990740"/>
                  <a:pt x="6197573" y="990740"/>
                </a:cubicBezTo>
                <a:lnTo>
                  <a:pt x="165127" y="990740"/>
                </a:lnTo>
                <a:cubicBezTo>
                  <a:pt x="73930" y="990740"/>
                  <a:pt x="0" y="916810"/>
                  <a:pt x="0" y="825613"/>
                </a:cubicBezTo>
                <a:lnTo>
                  <a:pt x="0" y="165127"/>
                </a:lnTo>
                <a:close/>
              </a:path>
            </a:pathLst>
          </a:custGeom>
          <a:solidFill>
            <a:schemeClr val="bg1">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139804" rIns="0" bIns="139804" numCol="1" spcCol="1270" anchor="ctr" anchorCtr="0">
            <a:noAutofit/>
          </a:bodyPr>
          <a:lstStyle/>
          <a:p>
            <a:pPr defTabSz="1066800">
              <a:lnSpc>
                <a:spcPct val="90000"/>
              </a:lnSpc>
              <a:spcBef>
                <a:spcPct val="0"/>
              </a:spcBef>
              <a:spcAft>
                <a:spcPct val="35000"/>
              </a:spcAft>
            </a:pPr>
            <a:r>
              <a:rPr lang="en-ZA" sz="2400" dirty="0">
                <a:solidFill>
                  <a:schemeClr val="tx2"/>
                </a:solidFill>
                <a:latin typeface="Century Gothic" panose="020B0502020202020204" pitchFamily="34" charset="0"/>
              </a:rPr>
              <a:t> Confession</a:t>
            </a:r>
          </a:p>
        </p:txBody>
      </p:sp>
      <p:sp>
        <p:nvSpPr>
          <p:cNvPr id="25" name="Freeform 24"/>
          <p:cNvSpPr/>
          <p:nvPr/>
        </p:nvSpPr>
        <p:spPr>
          <a:xfrm>
            <a:off x="6672603" y="5840621"/>
            <a:ext cx="2178027" cy="910078"/>
          </a:xfrm>
          <a:custGeom>
            <a:avLst/>
            <a:gdLst>
              <a:gd name="connsiteX0" fmla="*/ 0 w 6362700"/>
              <a:gd name="connsiteY0" fmla="*/ 165127 h 990740"/>
              <a:gd name="connsiteX1" fmla="*/ 165127 w 6362700"/>
              <a:gd name="connsiteY1" fmla="*/ 0 h 990740"/>
              <a:gd name="connsiteX2" fmla="*/ 6197573 w 6362700"/>
              <a:gd name="connsiteY2" fmla="*/ 0 h 990740"/>
              <a:gd name="connsiteX3" fmla="*/ 6362700 w 6362700"/>
              <a:gd name="connsiteY3" fmla="*/ 165127 h 990740"/>
              <a:gd name="connsiteX4" fmla="*/ 6362700 w 6362700"/>
              <a:gd name="connsiteY4" fmla="*/ 825613 h 990740"/>
              <a:gd name="connsiteX5" fmla="*/ 6197573 w 6362700"/>
              <a:gd name="connsiteY5" fmla="*/ 990740 h 990740"/>
              <a:gd name="connsiteX6" fmla="*/ 165127 w 6362700"/>
              <a:gd name="connsiteY6" fmla="*/ 990740 h 990740"/>
              <a:gd name="connsiteX7" fmla="*/ 0 w 6362700"/>
              <a:gd name="connsiteY7" fmla="*/ 825613 h 990740"/>
              <a:gd name="connsiteX8" fmla="*/ 0 w 6362700"/>
              <a:gd name="connsiteY8" fmla="*/ 165127 h 99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2700" h="990740">
                <a:moveTo>
                  <a:pt x="0" y="165127"/>
                </a:moveTo>
                <a:cubicBezTo>
                  <a:pt x="0" y="73930"/>
                  <a:pt x="73930" y="0"/>
                  <a:pt x="165127" y="0"/>
                </a:cubicBezTo>
                <a:lnTo>
                  <a:pt x="6197573" y="0"/>
                </a:lnTo>
                <a:cubicBezTo>
                  <a:pt x="6288770" y="0"/>
                  <a:pt x="6362700" y="73930"/>
                  <a:pt x="6362700" y="165127"/>
                </a:cubicBezTo>
                <a:lnTo>
                  <a:pt x="6362700" y="825613"/>
                </a:lnTo>
                <a:cubicBezTo>
                  <a:pt x="6362700" y="916810"/>
                  <a:pt x="6288770" y="990740"/>
                  <a:pt x="6197573" y="990740"/>
                </a:cubicBezTo>
                <a:lnTo>
                  <a:pt x="165127" y="990740"/>
                </a:lnTo>
                <a:cubicBezTo>
                  <a:pt x="73930" y="990740"/>
                  <a:pt x="0" y="916810"/>
                  <a:pt x="0" y="825613"/>
                </a:cubicBezTo>
                <a:lnTo>
                  <a:pt x="0" y="165127"/>
                </a:lnTo>
                <a:close/>
              </a:path>
            </a:pathLst>
          </a:custGeom>
          <a:solidFill>
            <a:schemeClr val="bg1">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139804" rIns="0" bIns="139804" numCol="1" spcCol="1270" anchor="ctr" anchorCtr="0">
            <a:noAutofit/>
          </a:bodyPr>
          <a:lstStyle/>
          <a:p>
            <a:pPr defTabSz="1066800">
              <a:lnSpc>
                <a:spcPct val="90000"/>
              </a:lnSpc>
              <a:spcBef>
                <a:spcPct val="0"/>
              </a:spcBef>
              <a:spcAft>
                <a:spcPct val="35000"/>
              </a:spcAft>
            </a:pPr>
            <a:r>
              <a:rPr lang="en-ZA" sz="2400" dirty="0">
                <a:solidFill>
                  <a:schemeClr val="tx2"/>
                </a:solidFill>
                <a:latin typeface="Century Gothic" panose="020B0502020202020204" pitchFamily="34" charset="0"/>
              </a:rPr>
              <a:t> ?</a:t>
            </a:r>
          </a:p>
        </p:txBody>
      </p:sp>
      <p:sp>
        <p:nvSpPr>
          <p:cNvPr id="2" name="Title 1"/>
          <p:cNvSpPr>
            <a:spLocks noGrp="1"/>
          </p:cNvSpPr>
          <p:nvPr>
            <p:ph type="title"/>
          </p:nvPr>
        </p:nvSpPr>
        <p:spPr>
          <a:xfrm>
            <a:off x="159657" y="128588"/>
            <a:ext cx="8984343" cy="504825"/>
          </a:xfrm>
        </p:spPr>
        <p:txBody>
          <a:bodyPr/>
          <a:lstStyle/>
          <a:p>
            <a:r>
              <a:rPr lang="en-ZA" dirty="0" smtClean="0">
                <a:solidFill>
                  <a:schemeClr val="bg1">
                    <a:lumMod val="85000"/>
                  </a:schemeClr>
                </a:solidFill>
              </a:rPr>
              <a:t>Note the lifestyle </a:t>
            </a:r>
            <a:r>
              <a:rPr lang="en-ZA" dirty="0" smtClean="0">
                <a:solidFill>
                  <a:schemeClr val="bg1">
                    <a:lumMod val="85000"/>
                  </a:schemeClr>
                </a:solidFill>
              </a:rPr>
              <a:t>guidance </a:t>
            </a:r>
            <a:r>
              <a:rPr lang="en-ZA" dirty="0" smtClean="0">
                <a:solidFill>
                  <a:schemeClr val="bg1">
                    <a:lumMod val="85000"/>
                  </a:schemeClr>
                </a:solidFill>
              </a:rPr>
              <a:t>maps to prayer stations</a:t>
            </a:r>
            <a:endParaRPr lang="en-ZA" dirty="0">
              <a:solidFill>
                <a:schemeClr val="bg1">
                  <a:lumMod val="85000"/>
                </a:schemeClr>
              </a:solidFill>
            </a:endParaRPr>
          </a:p>
        </p:txBody>
      </p:sp>
      <p:sp>
        <p:nvSpPr>
          <p:cNvPr id="8" name="Freeform 7"/>
          <p:cNvSpPr/>
          <p:nvPr/>
        </p:nvSpPr>
        <p:spPr>
          <a:xfrm>
            <a:off x="130833" y="815975"/>
            <a:ext cx="6362700" cy="910078"/>
          </a:xfrm>
          <a:custGeom>
            <a:avLst/>
            <a:gdLst>
              <a:gd name="connsiteX0" fmla="*/ 0 w 6362700"/>
              <a:gd name="connsiteY0" fmla="*/ 165127 h 990740"/>
              <a:gd name="connsiteX1" fmla="*/ 165127 w 6362700"/>
              <a:gd name="connsiteY1" fmla="*/ 0 h 990740"/>
              <a:gd name="connsiteX2" fmla="*/ 6197573 w 6362700"/>
              <a:gd name="connsiteY2" fmla="*/ 0 h 990740"/>
              <a:gd name="connsiteX3" fmla="*/ 6362700 w 6362700"/>
              <a:gd name="connsiteY3" fmla="*/ 165127 h 990740"/>
              <a:gd name="connsiteX4" fmla="*/ 6362700 w 6362700"/>
              <a:gd name="connsiteY4" fmla="*/ 825613 h 990740"/>
              <a:gd name="connsiteX5" fmla="*/ 6197573 w 6362700"/>
              <a:gd name="connsiteY5" fmla="*/ 990740 h 990740"/>
              <a:gd name="connsiteX6" fmla="*/ 165127 w 6362700"/>
              <a:gd name="connsiteY6" fmla="*/ 990740 h 990740"/>
              <a:gd name="connsiteX7" fmla="*/ 0 w 6362700"/>
              <a:gd name="connsiteY7" fmla="*/ 825613 h 990740"/>
              <a:gd name="connsiteX8" fmla="*/ 0 w 6362700"/>
              <a:gd name="connsiteY8" fmla="*/ 165127 h 99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2700" h="990740">
                <a:moveTo>
                  <a:pt x="0" y="165127"/>
                </a:moveTo>
                <a:cubicBezTo>
                  <a:pt x="0" y="73930"/>
                  <a:pt x="73930" y="0"/>
                  <a:pt x="165127" y="0"/>
                </a:cubicBezTo>
                <a:lnTo>
                  <a:pt x="6197573" y="0"/>
                </a:lnTo>
                <a:cubicBezTo>
                  <a:pt x="6288770" y="0"/>
                  <a:pt x="6362700" y="73930"/>
                  <a:pt x="6362700" y="165127"/>
                </a:cubicBezTo>
                <a:lnTo>
                  <a:pt x="6362700" y="825613"/>
                </a:lnTo>
                <a:cubicBezTo>
                  <a:pt x="6362700" y="916810"/>
                  <a:pt x="6288770" y="990740"/>
                  <a:pt x="6197573" y="990740"/>
                </a:cubicBezTo>
                <a:lnTo>
                  <a:pt x="165127" y="990740"/>
                </a:lnTo>
                <a:cubicBezTo>
                  <a:pt x="73930" y="990740"/>
                  <a:pt x="0" y="916810"/>
                  <a:pt x="0" y="825613"/>
                </a:cubicBezTo>
                <a:lnTo>
                  <a:pt x="0" y="165127"/>
                </a:lnTo>
                <a:close/>
              </a:path>
            </a:pathLst>
          </a:custGeom>
          <a:solidFill>
            <a:schemeClr val="bg1">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804" tIns="139804" rIns="139804" bIns="139804" numCol="1" spcCol="1270" anchor="ctr" anchorCtr="0">
            <a:noAutofit/>
          </a:bodyPr>
          <a:lstStyle/>
          <a:p>
            <a:pPr lvl="0" algn="l" defTabSz="1066800" rtl="0">
              <a:lnSpc>
                <a:spcPct val="90000"/>
              </a:lnSpc>
              <a:spcBef>
                <a:spcPct val="0"/>
              </a:spcBef>
              <a:spcAft>
                <a:spcPct val="35000"/>
              </a:spcAft>
            </a:pPr>
            <a:r>
              <a:rPr lang="en-ZA" sz="2400" b="1" kern="1200" dirty="0" smtClean="0">
                <a:solidFill>
                  <a:schemeClr val="tx2"/>
                </a:solidFill>
                <a:latin typeface="Century Gothic" panose="020B0502020202020204" pitchFamily="34" charset="0"/>
              </a:rPr>
              <a:t>Forgive</a:t>
            </a:r>
            <a:r>
              <a:rPr lang="en-ZA" sz="2400" kern="1200" dirty="0" smtClean="0">
                <a:solidFill>
                  <a:schemeClr val="tx2"/>
                </a:solidFill>
                <a:latin typeface="Century Gothic" panose="020B0502020202020204" pitchFamily="34" charset="0"/>
              </a:rPr>
              <a:t> others</a:t>
            </a:r>
            <a:endParaRPr lang="en-ZA" sz="2400" kern="1200" dirty="0">
              <a:solidFill>
                <a:schemeClr val="tx2"/>
              </a:solidFill>
              <a:latin typeface="Century Gothic" panose="020B0502020202020204" pitchFamily="34" charset="0"/>
            </a:endParaRPr>
          </a:p>
        </p:txBody>
      </p:sp>
      <p:sp>
        <p:nvSpPr>
          <p:cNvPr id="9" name="Freeform 8"/>
          <p:cNvSpPr/>
          <p:nvPr/>
        </p:nvSpPr>
        <p:spPr>
          <a:xfrm>
            <a:off x="130833" y="1820904"/>
            <a:ext cx="6362700" cy="910078"/>
          </a:xfrm>
          <a:custGeom>
            <a:avLst/>
            <a:gdLst>
              <a:gd name="connsiteX0" fmla="*/ 0 w 6362700"/>
              <a:gd name="connsiteY0" fmla="*/ 165127 h 990740"/>
              <a:gd name="connsiteX1" fmla="*/ 165127 w 6362700"/>
              <a:gd name="connsiteY1" fmla="*/ 0 h 990740"/>
              <a:gd name="connsiteX2" fmla="*/ 6197573 w 6362700"/>
              <a:gd name="connsiteY2" fmla="*/ 0 h 990740"/>
              <a:gd name="connsiteX3" fmla="*/ 6362700 w 6362700"/>
              <a:gd name="connsiteY3" fmla="*/ 165127 h 990740"/>
              <a:gd name="connsiteX4" fmla="*/ 6362700 w 6362700"/>
              <a:gd name="connsiteY4" fmla="*/ 825613 h 990740"/>
              <a:gd name="connsiteX5" fmla="*/ 6197573 w 6362700"/>
              <a:gd name="connsiteY5" fmla="*/ 990740 h 990740"/>
              <a:gd name="connsiteX6" fmla="*/ 165127 w 6362700"/>
              <a:gd name="connsiteY6" fmla="*/ 990740 h 990740"/>
              <a:gd name="connsiteX7" fmla="*/ 0 w 6362700"/>
              <a:gd name="connsiteY7" fmla="*/ 825613 h 990740"/>
              <a:gd name="connsiteX8" fmla="*/ 0 w 6362700"/>
              <a:gd name="connsiteY8" fmla="*/ 165127 h 99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2700" h="990740">
                <a:moveTo>
                  <a:pt x="0" y="165127"/>
                </a:moveTo>
                <a:cubicBezTo>
                  <a:pt x="0" y="73930"/>
                  <a:pt x="73930" y="0"/>
                  <a:pt x="165127" y="0"/>
                </a:cubicBezTo>
                <a:lnTo>
                  <a:pt x="6197573" y="0"/>
                </a:lnTo>
                <a:cubicBezTo>
                  <a:pt x="6288770" y="0"/>
                  <a:pt x="6362700" y="73930"/>
                  <a:pt x="6362700" y="165127"/>
                </a:cubicBezTo>
                <a:lnTo>
                  <a:pt x="6362700" y="825613"/>
                </a:lnTo>
                <a:cubicBezTo>
                  <a:pt x="6362700" y="916810"/>
                  <a:pt x="6288770" y="990740"/>
                  <a:pt x="6197573" y="990740"/>
                </a:cubicBezTo>
                <a:lnTo>
                  <a:pt x="165127" y="990740"/>
                </a:lnTo>
                <a:cubicBezTo>
                  <a:pt x="73930" y="990740"/>
                  <a:pt x="0" y="916810"/>
                  <a:pt x="0" y="825613"/>
                </a:cubicBezTo>
                <a:lnTo>
                  <a:pt x="0" y="165127"/>
                </a:lnTo>
                <a:close/>
              </a:path>
            </a:pathLst>
          </a:custGeom>
          <a:solidFill>
            <a:schemeClr val="bg1">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804" tIns="139804" rIns="139804" bIns="139804" numCol="1" spcCol="1270" anchor="ctr" anchorCtr="0">
            <a:noAutofit/>
          </a:bodyPr>
          <a:lstStyle/>
          <a:p>
            <a:pPr lvl="0" algn="l" defTabSz="1066800" rtl="0">
              <a:lnSpc>
                <a:spcPct val="90000"/>
              </a:lnSpc>
              <a:spcBef>
                <a:spcPct val="0"/>
              </a:spcBef>
              <a:spcAft>
                <a:spcPct val="35000"/>
              </a:spcAft>
            </a:pPr>
            <a:r>
              <a:rPr lang="en-ZA" sz="2400" b="1" kern="1200" dirty="0" smtClean="0">
                <a:solidFill>
                  <a:schemeClr val="tx2"/>
                </a:solidFill>
                <a:latin typeface="Century Gothic" panose="020B0502020202020204" pitchFamily="34" charset="0"/>
              </a:rPr>
              <a:t>Fast</a:t>
            </a:r>
            <a:r>
              <a:rPr lang="en-ZA" sz="2400" kern="1200" dirty="0" smtClean="0">
                <a:solidFill>
                  <a:schemeClr val="tx2"/>
                </a:solidFill>
                <a:latin typeface="Century Gothic" panose="020B0502020202020204" pitchFamily="34" charset="0"/>
              </a:rPr>
              <a:t> sincerely</a:t>
            </a:r>
            <a:endParaRPr lang="en-ZA" sz="2400" kern="1200" dirty="0">
              <a:solidFill>
                <a:schemeClr val="tx2"/>
              </a:solidFill>
              <a:latin typeface="Century Gothic" panose="020B0502020202020204" pitchFamily="34" charset="0"/>
            </a:endParaRPr>
          </a:p>
        </p:txBody>
      </p:sp>
      <p:sp>
        <p:nvSpPr>
          <p:cNvPr id="10" name="Freeform 9"/>
          <p:cNvSpPr/>
          <p:nvPr/>
        </p:nvSpPr>
        <p:spPr>
          <a:xfrm>
            <a:off x="130833" y="2825833"/>
            <a:ext cx="6362700" cy="910078"/>
          </a:xfrm>
          <a:custGeom>
            <a:avLst/>
            <a:gdLst>
              <a:gd name="connsiteX0" fmla="*/ 0 w 6362700"/>
              <a:gd name="connsiteY0" fmla="*/ 165127 h 990740"/>
              <a:gd name="connsiteX1" fmla="*/ 165127 w 6362700"/>
              <a:gd name="connsiteY1" fmla="*/ 0 h 990740"/>
              <a:gd name="connsiteX2" fmla="*/ 6197573 w 6362700"/>
              <a:gd name="connsiteY2" fmla="*/ 0 h 990740"/>
              <a:gd name="connsiteX3" fmla="*/ 6362700 w 6362700"/>
              <a:gd name="connsiteY3" fmla="*/ 165127 h 990740"/>
              <a:gd name="connsiteX4" fmla="*/ 6362700 w 6362700"/>
              <a:gd name="connsiteY4" fmla="*/ 825613 h 990740"/>
              <a:gd name="connsiteX5" fmla="*/ 6197573 w 6362700"/>
              <a:gd name="connsiteY5" fmla="*/ 990740 h 990740"/>
              <a:gd name="connsiteX6" fmla="*/ 165127 w 6362700"/>
              <a:gd name="connsiteY6" fmla="*/ 990740 h 990740"/>
              <a:gd name="connsiteX7" fmla="*/ 0 w 6362700"/>
              <a:gd name="connsiteY7" fmla="*/ 825613 h 990740"/>
              <a:gd name="connsiteX8" fmla="*/ 0 w 6362700"/>
              <a:gd name="connsiteY8" fmla="*/ 165127 h 99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2700" h="990740">
                <a:moveTo>
                  <a:pt x="0" y="165127"/>
                </a:moveTo>
                <a:cubicBezTo>
                  <a:pt x="0" y="73930"/>
                  <a:pt x="73930" y="0"/>
                  <a:pt x="165127" y="0"/>
                </a:cubicBezTo>
                <a:lnTo>
                  <a:pt x="6197573" y="0"/>
                </a:lnTo>
                <a:cubicBezTo>
                  <a:pt x="6288770" y="0"/>
                  <a:pt x="6362700" y="73930"/>
                  <a:pt x="6362700" y="165127"/>
                </a:cubicBezTo>
                <a:lnTo>
                  <a:pt x="6362700" y="825613"/>
                </a:lnTo>
                <a:cubicBezTo>
                  <a:pt x="6362700" y="916810"/>
                  <a:pt x="6288770" y="990740"/>
                  <a:pt x="6197573" y="990740"/>
                </a:cubicBezTo>
                <a:lnTo>
                  <a:pt x="165127" y="990740"/>
                </a:lnTo>
                <a:cubicBezTo>
                  <a:pt x="73930" y="990740"/>
                  <a:pt x="0" y="916810"/>
                  <a:pt x="0" y="825613"/>
                </a:cubicBezTo>
                <a:lnTo>
                  <a:pt x="0" y="165127"/>
                </a:lnTo>
                <a:close/>
              </a:path>
            </a:pathLst>
          </a:custGeom>
          <a:solidFill>
            <a:schemeClr val="bg1">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804" tIns="139804" rIns="139804" bIns="139804" numCol="1" spcCol="1270" anchor="ctr" anchorCtr="0">
            <a:noAutofit/>
          </a:bodyPr>
          <a:lstStyle/>
          <a:p>
            <a:pPr lvl="0" algn="l" defTabSz="1066800" rtl="0">
              <a:lnSpc>
                <a:spcPct val="90000"/>
              </a:lnSpc>
              <a:spcBef>
                <a:spcPct val="0"/>
              </a:spcBef>
              <a:spcAft>
                <a:spcPct val="35000"/>
              </a:spcAft>
            </a:pPr>
            <a:r>
              <a:rPr lang="en-ZA" sz="2400" b="1" kern="1200" dirty="0" smtClean="0">
                <a:solidFill>
                  <a:schemeClr val="tx2"/>
                </a:solidFill>
                <a:latin typeface="Century Gothic" panose="020B0502020202020204" pitchFamily="34" charset="0"/>
              </a:rPr>
              <a:t>Values</a:t>
            </a:r>
            <a:r>
              <a:rPr lang="en-ZA" sz="2400" kern="1200" dirty="0" smtClean="0">
                <a:solidFill>
                  <a:schemeClr val="tx2"/>
                </a:solidFill>
                <a:latin typeface="Century Gothic" panose="020B0502020202020204" pitchFamily="34" charset="0"/>
              </a:rPr>
              <a:t> - Don't accumulate earthly possessions, accumulate heavenly ones</a:t>
            </a:r>
            <a:endParaRPr lang="en-ZA" sz="2400" kern="1200" dirty="0">
              <a:solidFill>
                <a:schemeClr val="tx2"/>
              </a:solidFill>
              <a:latin typeface="Century Gothic" panose="020B0502020202020204" pitchFamily="34" charset="0"/>
            </a:endParaRPr>
          </a:p>
        </p:txBody>
      </p:sp>
      <p:sp>
        <p:nvSpPr>
          <p:cNvPr id="11" name="Freeform 10"/>
          <p:cNvSpPr/>
          <p:nvPr/>
        </p:nvSpPr>
        <p:spPr>
          <a:xfrm>
            <a:off x="130833" y="3830763"/>
            <a:ext cx="6362700" cy="910078"/>
          </a:xfrm>
          <a:custGeom>
            <a:avLst/>
            <a:gdLst>
              <a:gd name="connsiteX0" fmla="*/ 0 w 6362700"/>
              <a:gd name="connsiteY0" fmla="*/ 165127 h 990740"/>
              <a:gd name="connsiteX1" fmla="*/ 165127 w 6362700"/>
              <a:gd name="connsiteY1" fmla="*/ 0 h 990740"/>
              <a:gd name="connsiteX2" fmla="*/ 6197573 w 6362700"/>
              <a:gd name="connsiteY2" fmla="*/ 0 h 990740"/>
              <a:gd name="connsiteX3" fmla="*/ 6362700 w 6362700"/>
              <a:gd name="connsiteY3" fmla="*/ 165127 h 990740"/>
              <a:gd name="connsiteX4" fmla="*/ 6362700 w 6362700"/>
              <a:gd name="connsiteY4" fmla="*/ 825613 h 990740"/>
              <a:gd name="connsiteX5" fmla="*/ 6197573 w 6362700"/>
              <a:gd name="connsiteY5" fmla="*/ 990740 h 990740"/>
              <a:gd name="connsiteX6" fmla="*/ 165127 w 6362700"/>
              <a:gd name="connsiteY6" fmla="*/ 990740 h 990740"/>
              <a:gd name="connsiteX7" fmla="*/ 0 w 6362700"/>
              <a:gd name="connsiteY7" fmla="*/ 825613 h 990740"/>
              <a:gd name="connsiteX8" fmla="*/ 0 w 6362700"/>
              <a:gd name="connsiteY8" fmla="*/ 165127 h 99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2700" h="990740">
                <a:moveTo>
                  <a:pt x="0" y="165127"/>
                </a:moveTo>
                <a:cubicBezTo>
                  <a:pt x="0" y="73930"/>
                  <a:pt x="73930" y="0"/>
                  <a:pt x="165127" y="0"/>
                </a:cubicBezTo>
                <a:lnTo>
                  <a:pt x="6197573" y="0"/>
                </a:lnTo>
                <a:cubicBezTo>
                  <a:pt x="6288770" y="0"/>
                  <a:pt x="6362700" y="73930"/>
                  <a:pt x="6362700" y="165127"/>
                </a:cubicBezTo>
                <a:lnTo>
                  <a:pt x="6362700" y="825613"/>
                </a:lnTo>
                <a:cubicBezTo>
                  <a:pt x="6362700" y="916810"/>
                  <a:pt x="6288770" y="990740"/>
                  <a:pt x="6197573" y="990740"/>
                </a:cubicBezTo>
                <a:lnTo>
                  <a:pt x="165127" y="990740"/>
                </a:lnTo>
                <a:cubicBezTo>
                  <a:pt x="73930" y="990740"/>
                  <a:pt x="0" y="916810"/>
                  <a:pt x="0" y="825613"/>
                </a:cubicBezTo>
                <a:lnTo>
                  <a:pt x="0" y="165127"/>
                </a:lnTo>
                <a:close/>
              </a:path>
            </a:pathLst>
          </a:custGeom>
          <a:solidFill>
            <a:schemeClr val="bg1">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804" tIns="139804" rIns="139804" bIns="139804" numCol="1" spcCol="1270" anchor="ctr" anchorCtr="0">
            <a:noAutofit/>
          </a:bodyPr>
          <a:lstStyle/>
          <a:p>
            <a:pPr lvl="0" algn="l" defTabSz="1066800" rtl="0">
              <a:lnSpc>
                <a:spcPct val="90000"/>
              </a:lnSpc>
              <a:spcBef>
                <a:spcPct val="0"/>
              </a:spcBef>
              <a:spcAft>
                <a:spcPct val="35000"/>
              </a:spcAft>
            </a:pPr>
            <a:r>
              <a:rPr lang="en-ZA" sz="2400" b="1" kern="1200" dirty="0" smtClean="0">
                <a:solidFill>
                  <a:schemeClr val="tx2"/>
                </a:solidFill>
                <a:latin typeface="Century Gothic" panose="020B0502020202020204" pitchFamily="34" charset="0"/>
              </a:rPr>
              <a:t>Trust</a:t>
            </a:r>
            <a:r>
              <a:rPr lang="en-ZA" sz="2400" kern="1200" dirty="0" smtClean="0">
                <a:solidFill>
                  <a:schemeClr val="tx2"/>
                </a:solidFill>
                <a:latin typeface="Century Gothic" panose="020B0502020202020204" pitchFamily="34" charset="0"/>
              </a:rPr>
              <a:t> - Don't pursue security; trust God to provide &amp; pursue the Great Commission</a:t>
            </a:r>
            <a:endParaRPr lang="en-ZA" sz="2400" kern="1200" dirty="0">
              <a:solidFill>
                <a:schemeClr val="tx2"/>
              </a:solidFill>
              <a:latin typeface="Century Gothic" panose="020B0502020202020204" pitchFamily="34" charset="0"/>
            </a:endParaRPr>
          </a:p>
        </p:txBody>
      </p:sp>
      <p:sp>
        <p:nvSpPr>
          <p:cNvPr id="12" name="Freeform 11"/>
          <p:cNvSpPr/>
          <p:nvPr/>
        </p:nvSpPr>
        <p:spPr>
          <a:xfrm>
            <a:off x="130833" y="4835692"/>
            <a:ext cx="6362700" cy="910078"/>
          </a:xfrm>
          <a:custGeom>
            <a:avLst/>
            <a:gdLst>
              <a:gd name="connsiteX0" fmla="*/ 0 w 6362700"/>
              <a:gd name="connsiteY0" fmla="*/ 165127 h 990740"/>
              <a:gd name="connsiteX1" fmla="*/ 165127 w 6362700"/>
              <a:gd name="connsiteY1" fmla="*/ 0 h 990740"/>
              <a:gd name="connsiteX2" fmla="*/ 6197573 w 6362700"/>
              <a:gd name="connsiteY2" fmla="*/ 0 h 990740"/>
              <a:gd name="connsiteX3" fmla="*/ 6362700 w 6362700"/>
              <a:gd name="connsiteY3" fmla="*/ 165127 h 990740"/>
              <a:gd name="connsiteX4" fmla="*/ 6362700 w 6362700"/>
              <a:gd name="connsiteY4" fmla="*/ 825613 h 990740"/>
              <a:gd name="connsiteX5" fmla="*/ 6197573 w 6362700"/>
              <a:gd name="connsiteY5" fmla="*/ 990740 h 990740"/>
              <a:gd name="connsiteX6" fmla="*/ 165127 w 6362700"/>
              <a:gd name="connsiteY6" fmla="*/ 990740 h 990740"/>
              <a:gd name="connsiteX7" fmla="*/ 0 w 6362700"/>
              <a:gd name="connsiteY7" fmla="*/ 825613 h 990740"/>
              <a:gd name="connsiteX8" fmla="*/ 0 w 6362700"/>
              <a:gd name="connsiteY8" fmla="*/ 165127 h 99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2700" h="990740">
                <a:moveTo>
                  <a:pt x="0" y="165127"/>
                </a:moveTo>
                <a:cubicBezTo>
                  <a:pt x="0" y="73930"/>
                  <a:pt x="73930" y="0"/>
                  <a:pt x="165127" y="0"/>
                </a:cubicBezTo>
                <a:lnTo>
                  <a:pt x="6197573" y="0"/>
                </a:lnTo>
                <a:cubicBezTo>
                  <a:pt x="6288770" y="0"/>
                  <a:pt x="6362700" y="73930"/>
                  <a:pt x="6362700" y="165127"/>
                </a:cubicBezTo>
                <a:lnTo>
                  <a:pt x="6362700" y="825613"/>
                </a:lnTo>
                <a:cubicBezTo>
                  <a:pt x="6362700" y="916810"/>
                  <a:pt x="6288770" y="990740"/>
                  <a:pt x="6197573" y="990740"/>
                </a:cubicBezTo>
                <a:lnTo>
                  <a:pt x="165127" y="990740"/>
                </a:lnTo>
                <a:cubicBezTo>
                  <a:pt x="73930" y="990740"/>
                  <a:pt x="0" y="916810"/>
                  <a:pt x="0" y="825613"/>
                </a:cubicBezTo>
                <a:lnTo>
                  <a:pt x="0" y="165127"/>
                </a:lnTo>
                <a:close/>
              </a:path>
            </a:pathLst>
          </a:custGeom>
          <a:solidFill>
            <a:schemeClr val="bg1">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804" tIns="139804" rIns="139804" bIns="139804" numCol="1" spcCol="1270" anchor="ctr" anchorCtr="0">
            <a:noAutofit/>
          </a:bodyPr>
          <a:lstStyle/>
          <a:p>
            <a:pPr lvl="0" algn="l" defTabSz="1066800" rtl="0">
              <a:lnSpc>
                <a:spcPct val="90000"/>
              </a:lnSpc>
              <a:spcBef>
                <a:spcPct val="0"/>
              </a:spcBef>
              <a:spcAft>
                <a:spcPct val="35000"/>
              </a:spcAft>
            </a:pPr>
            <a:r>
              <a:rPr lang="en-ZA" sz="2400" kern="1200" dirty="0" smtClean="0">
                <a:solidFill>
                  <a:schemeClr val="tx2"/>
                </a:solidFill>
                <a:latin typeface="Century Gothic" panose="020B0502020202020204" pitchFamily="34" charset="0"/>
              </a:rPr>
              <a:t>Don’t judge</a:t>
            </a:r>
            <a:endParaRPr lang="en-ZA" sz="2400" kern="1200" dirty="0">
              <a:solidFill>
                <a:schemeClr val="tx2"/>
              </a:solidFill>
              <a:latin typeface="Century Gothic" panose="020B0502020202020204" pitchFamily="34" charset="0"/>
            </a:endParaRPr>
          </a:p>
        </p:txBody>
      </p:sp>
      <p:sp>
        <p:nvSpPr>
          <p:cNvPr id="13" name="Freeform 12"/>
          <p:cNvSpPr/>
          <p:nvPr/>
        </p:nvSpPr>
        <p:spPr>
          <a:xfrm>
            <a:off x="130833" y="5840621"/>
            <a:ext cx="6362700" cy="910078"/>
          </a:xfrm>
          <a:custGeom>
            <a:avLst/>
            <a:gdLst>
              <a:gd name="connsiteX0" fmla="*/ 0 w 6362700"/>
              <a:gd name="connsiteY0" fmla="*/ 165127 h 990740"/>
              <a:gd name="connsiteX1" fmla="*/ 165127 w 6362700"/>
              <a:gd name="connsiteY1" fmla="*/ 0 h 990740"/>
              <a:gd name="connsiteX2" fmla="*/ 6197573 w 6362700"/>
              <a:gd name="connsiteY2" fmla="*/ 0 h 990740"/>
              <a:gd name="connsiteX3" fmla="*/ 6362700 w 6362700"/>
              <a:gd name="connsiteY3" fmla="*/ 165127 h 990740"/>
              <a:gd name="connsiteX4" fmla="*/ 6362700 w 6362700"/>
              <a:gd name="connsiteY4" fmla="*/ 825613 h 990740"/>
              <a:gd name="connsiteX5" fmla="*/ 6197573 w 6362700"/>
              <a:gd name="connsiteY5" fmla="*/ 990740 h 990740"/>
              <a:gd name="connsiteX6" fmla="*/ 165127 w 6362700"/>
              <a:gd name="connsiteY6" fmla="*/ 990740 h 990740"/>
              <a:gd name="connsiteX7" fmla="*/ 0 w 6362700"/>
              <a:gd name="connsiteY7" fmla="*/ 825613 h 990740"/>
              <a:gd name="connsiteX8" fmla="*/ 0 w 6362700"/>
              <a:gd name="connsiteY8" fmla="*/ 165127 h 99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2700" h="990740">
                <a:moveTo>
                  <a:pt x="0" y="165127"/>
                </a:moveTo>
                <a:cubicBezTo>
                  <a:pt x="0" y="73930"/>
                  <a:pt x="73930" y="0"/>
                  <a:pt x="165127" y="0"/>
                </a:cubicBezTo>
                <a:lnTo>
                  <a:pt x="6197573" y="0"/>
                </a:lnTo>
                <a:cubicBezTo>
                  <a:pt x="6288770" y="0"/>
                  <a:pt x="6362700" y="73930"/>
                  <a:pt x="6362700" y="165127"/>
                </a:cubicBezTo>
                <a:lnTo>
                  <a:pt x="6362700" y="825613"/>
                </a:lnTo>
                <a:cubicBezTo>
                  <a:pt x="6362700" y="916810"/>
                  <a:pt x="6288770" y="990740"/>
                  <a:pt x="6197573" y="990740"/>
                </a:cubicBezTo>
                <a:lnTo>
                  <a:pt x="165127" y="990740"/>
                </a:lnTo>
                <a:cubicBezTo>
                  <a:pt x="73930" y="990740"/>
                  <a:pt x="0" y="916810"/>
                  <a:pt x="0" y="825613"/>
                </a:cubicBezTo>
                <a:lnTo>
                  <a:pt x="0" y="165127"/>
                </a:lnTo>
                <a:close/>
              </a:path>
            </a:pathLst>
          </a:custGeom>
          <a:solidFill>
            <a:schemeClr val="bg1">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804" tIns="139804" rIns="139804" bIns="139804" numCol="1" spcCol="1270" anchor="ctr" anchorCtr="0">
            <a:noAutofit/>
          </a:bodyPr>
          <a:lstStyle/>
          <a:p>
            <a:pPr lvl="0" algn="l" defTabSz="1066800" rtl="0">
              <a:lnSpc>
                <a:spcPct val="90000"/>
              </a:lnSpc>
              <a:spcBef>
                <a:spcPct val="0"/>
              </a:spcBef>
              <a:spcAft>
                <a:spcPct val="35000"/>
              </a:spcAft>
            </a:pPr>
            <a:r>
              <a:rPr lang="en-ZA" sz="2400" b="1" kern="1200" dirty="0" smtClean="0">
                <a:solidFill>
                  <a:schemeClr val="tx2"/>
                </a:solidFill>
                <a:latin typeface="Century Gothic" panose="020B0502020202020204" pitchFamily="34" charset="0"/>
              </a:rPr>
              <a:t>Discern</a:t>
            </a:r>
            <a:r>
              <a:rPr lang="en-ZA" sz="2400" kern="1200" dirty="0" smtClean="0">
                <a:solidFill>
                  <a:schemeClr val="tx2"/>
                </a:solidFill>
                <a:latin typeface="Century Gothic" panose="020B0502020202020204" pitchFamily="34" charset="0"/>
              </a:rPr>
              <a:t> - don’t share precious Kingdom matters with those not in Christ</a:t>
            </a:r>
            <a:endParaRPr lang="en-ZA" sz="2400" kern="1200" dirty="0">
              <a:solidFill>
                <a:schemeClr val="tx2"/>
              </a:solidFill>
              <a:latin typeface="Century Gothic" panose="020B0502020202020204" pitchFamily="34" charset="0"/>
            </a:endParaRPr>
          </a:p>
        </p:txBody>
      </p:sp>
      <p:sp>
        <p:nvSpPr>
          <p:cNvPr id="14" name="Right Arrow 13"/>
          <p:cNvSpPr/>
          <p:nvPr/>
        </p:nvSpPr>
        <p:spPr>
          <a:xfrm>
            <a:off x="6388867" y="1110994"/>
            <a:ext cx="350520" cy="320040"/>
          </a:xfrm>
          <a:prstGeom prst="rightArrow">
            <a:avLst/>
          </a:prstGeom>
          <a:solidFill>
            <a:schemeClr val="tx2"/>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ZA" sz="2400" b="1" dirty="0" smtClean="0">
              <a:solidFill>
                <a:schemeClr val="tx2"/>
              </a:solidFill>
              <a:latin typeface="Century Gothic" panose="020B0502020202020204" pitchFamily="34" charset="0"/>
              <a:cs typeface="Arial" pitchFamily="34" charset="0"/>
            </a:endParaRPr>
          </a:p>
        </p:txBody>
      </p:sp>
      <p:sp>
        <p:nvSpPr>
          <p:cNvPr id="15" name="Right Arrow 14"/>
          <p:cNvSpPr/>
          <p:nvPr/>
        </p:nvSpPr>
        <p:spPr>
          <a:xfrm>
            <a:off x="6388867" y="2115923"/>
            <a:ext cx="350520" cy="320040"/>
          </a:xfrm>
          <a:prstGeom prst="rightArrow">
            <a:avLst/>
          </a:prstGeom>
          <a:solidFill>
            <a:schemeClr val="tx2"/>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ZA" sz="2400" b="1" dirty="0" smtClean="0">
              <a:solidFill>
                <a:schemeClr val="tx2"/>
              </a:solidFill>
              <a:latin typeface="Century Gothic" panose="020B0502020202020204" pitchFamily="34" charset="0"/>
              <a:cs typeface="Arial" pitchFamily="34" charset="0"/>
            </a:endParaRPr>
          </a:p>
        </p:txBody>
      </p:sp>
      <p:sp>
        <p:nvSpPr>
          <p:cNvPr id="16" name="Right Arrow 15"/>
          <p:cNvSpPr/>
          <p:nvPr/>
        </p:nvSpPr>
        <p:spPr>
          <a:xfrm>
            <a:off x="6388867" y="3120852"/>
            <a:ext cx="350520" cy="320040"/>
          </a:xfrm>
          <a:prstGeom prst="rightArrow">
            <a:avLst/>
          </a:prstGeom>
          <a:solidFill>
            <a:schemeClr val="tx2"/>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ZA" sz="2400" b="1" dirty="0" smtClean="0">
              <a:solidFill>
                <a:schemeClr val="tx2"/>
              </a:solidFill>
              <a:latin typeface="Century Gothic" panose="020B0502020202020204" pitchFamily="34" charset="0"/>
              <a:cs typeface="Arial" pitchFamily="34" charset="0"/>
            </a:endParaRPr>
          </a:p>
        </p:txBody>
      </p:sp>
      <p:sp>
        <p:nvSpPr>
          <p:cNvPr id="17" name="Right Arrow 16"/>
          <p:cNvSpPr/>
          <p:nvPr/>
        </p:nvSpPr>
        <p:spPr>
          <a:xfrm>
            <a:off x="6388867" y="4125781"/>
            <a:ext cx="350520" cy="320040"/>
          </a:xfrm>
          <a:prstGeom prst="rightArrow">
            <a:avLst/>
          </a:prstGeom>
          <a:solidFill>
            <a:schemeClr val="tx2"/>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ZA" sz="2400" b="1" dirty="0" smtClean="0">
              <a:solidFill>
                <a:schemeClr val="tx2"/>
              </a:solidFill>
              <a:latin typeface="Century Gothic" panose="020B0502020202020204" pitchFamily="34" charset="0"/>
              <a:cs typeface="Arial" pitchFamily="34" charset="0"/>
            </a:endParaRPr>
          </a:p>
        </p:txBody>
      </p:sp>
      <p:sp>
        <p:nvSpPr>
          <p:cNvPr id="18" name="Right Arrow 17"/>
          <p:cNvSpPr/>
          <p:nvPr/>
        </p:nvSpPr>
        <p:spPr>
          <a:xfrm>
            <a:off x="6388867" y="5130710"/>
            <a:ext cx="350520" cy="320040"/>
          </a:xfrm>
          <a:prstGeom prst="rightArrow">
            <a:avLst/>
          </a:prstGeom>
          <a:solidFill>
            <a:schemeClr val="tx2"/>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ZA" sz="2400" b="1" dirty="0" smtClean="0">
              <a:solidFill>
                <a:schemeClr val="tx2"/>
              </a:solidFill>
              <a:latin typeface="Century Gothic" panose="020B0502020202020204" pitchFamily="34" charset="0"/>
              <a:cs typeface="Arial" pitchFamily="34" charset="0"/>
            </a:endParaRPr>
          </a:p>
        </p:txBody>
      </p:sp>
      <p:sp>
        <p:nvSpPr>
          <p:cNvPr id="19" name="Right Arrow 18"/>
          <p:cNvSpPr/>
          <p:nvPr/>
        </p:nvSpPr>
        <p:spPr>
          <a:xfrm>
            <a:off x="6388867" y="6135640"/>
            <a:ext cx="350520" cy="320040"/>
          </a:xfrm>
          <a:prstGeom prst="rightArrow">
            <a:avLst/>
          </a:prstGeom>
          <a:solidFill>
            <a:schemeClr val="tx2"/>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ZA" sz="2400" b="1" dirty="0" smtClean="0">
              <a:solidFill>
                <a:schemeClr val="tx2"/>
              </a:solidFill>
              <a:latin typeface="Century Gothic" panose="020B0502020202020204" pitchFamily="34" charset="0"/>
              <a:cs typeface="Arial" pitchFamily="34" charset="0"/>
            </a:endParaRPr>
          </a:p>
        </p:txBody>
      </p:sp>
    </p:spTree>
    <p:extLst>
      <p:ext uri="{BB962C8B-B14F-4D97-AF65-F5344CB8AC3E}">
        <p14:creationId xmlns:p14="http://schemas.microsoft.com/office/powerpoint/2010/main" val="1636527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14" grpId="0" animBg="1"/>
      <p:bldP spid="15" grpId="0" animBg="1"/>
      <p:bldP spid="16" grpId="0" animBg="1"/>
      <p:bldP spid="17" grpId="0" animBg="1"/>
      <p:bldP spid="18"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146801" y="1254125"/>
            <a:ext cx="1160279" cy="323850"/>
          </a:xfrm>
          <a:prstGeom prst="roundRect">
            <a:avLst/>
          </a:prstGeom>
          <a:solidFill>
            <a:schemeClr val="accent6">
              <a:lumMod val="75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a:solidFill>
                <a:prstClr val="white"/>
              </a:solidFill>
              <a:latin typeface="Arial" pitchFamily="34" charset="0"/>
              <a:cs typeface="Arial" pitchFamily="34" charset="0"/>
            </a:endParaRPr>
          </a:p>
        </p:txBody>
      </p:sp>
      <p:sp>
        <p:nvSpPr>
          <p:cNvPr id="10" name="Rounded Rectangle 9"/>
          <p:cNvSpPr/>
          <p:nvPr/>
        </p:nvSpPr>
        <p:spPr>
          <a:xfrm>
            <a:off x="1982905" y="2727637"/>
            <a:ext cx="1324175" cy="323850"/>
          </a:xfrm>
          <a:prstGeom prst="roundRect">
            <a:avLst/>
          </a:prstGeom>
          <a:solidFill>
            <a:schemeClr val="accent6">
              <a:lumMod val="75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a:solidFill>
                <a:prstClr val="white"/>
              </a:solidFill>
              <a:latin typeface="Arial" pitchFamily="34" charset="0"/>
              <a:cs typeface="Arial" pitchFamily="34" charset="0"/>
            </a:endParaRPr>
          </a:p>
        </p:txBody>
      </p:sp>
      <p:sp>
        <p:nvSpPr>
          <p:cNvPr id="4" name="Title 3"/>
          <p:cNvSpPr>
            <a:spLocks noGrp="1"/>
          </p:cNvSpPr>
          <p:nvPr>
            <p:ph type="title"/>
          </p:nvPr>
        </p:nvSpPr>
        <p:spPr>
          <a:xfrm>
            <a:off x="159658" y="128588"/>
            <a:ext cx="5309964" cy="504825"/>
          </a:xfrm>
        </p:spPr>
        <p:txBody>
          <a:bodyPr/>
          <a:lstStyle/>
          <a:p>
            <a:pPr lvl="2" algn="l" fontAlgn="ctr"/>
            <a:r>
              <a:rPr lang="en-US" sz="2800" b="1" kern="1200" dirty="0" smtClean="0">
                <a:latin typeface="Century Gothic" panose="020B0502020202020204" pitchFamily="34" charset="0"/>
                <a:cs typeface="Arial" pitchFamily="34" charset="0"/>
              </a:rPr>
              <a:t>P5. Obstacle # 1: </a:t>
            </a:r>
            <a:br>
              <a:rPr lang="en-US" sz="2800" b="1" kern="1200" dirty="0" smtClean="0">
                <a:latin typeface="Century Gothic" panose="020B0502020202020204" pitchFamily="34" charset="0"/>
                <a:cs typeface="Arial" pitchFamily="34" charset="0"/>
              </a:rPr>
            </a:br>
            <a:r>
              <a:rPr lang="en-US" sz="2800" b="1" kern="1200" dirty="0" smtClean="0">
                <a:latin typeface="Century Gothic" panose="020B0502020202020204" pitchFamily="34" charset="0"/>
                <a:cs typeface="Arial" pitchFamily="34" charset="0"/>
              </a:rPr>
              <a:t>The flesh nature</a:t>
            </a:r>
            <a:endParaRPr lang="en-ZA" sz="2800" b="1" kern="1200" dirty="0">
              <a:latin typeface="Century Gothic" panose="020B0502020202020204" pitchFamily="34" charset="0"/>
              <a:cs typeface="Arial" pitchFamily="34" charset="0"/>
            </a:endParaRPr>
          </a:p>
        </p:txBody>
      </p:sp>
      <p:sp>
        <p:nvSpPr>
          <p:cNvPr id="6" name="Rectangle 5"/>
          <p:cNvSpPr/>
          <p:nvPr/>
        </p:nvSpPr>
        <p:spPr>
          <a:xfrm>
            <a:off x="232344" y="5438282"/>
            <a:ext cx="5303609" cy="1200329"/>
          </a:xfrm>
          <a:prstGeom prst="rect">
            <a:avLst/>
          </a:prstGeom>
          <a:solidFill>
            <a:schemeClr val="tx2"/>
          </a:solidFill>
        </p:spPr>
        <p:txBody>
          <a:bodyPr wrap="square">
            <a:spAutoFit/>
          </a:bodyPr>
          <a:lstStyle/>
          <a:p>
            <a:pPr marL="0" lvl="2" algn="ctr" fontAlgn="base">
              <a:spcBef>
                <a:spcPct val="0"/>
              </a:spcBef>
              <a:spcAft>
                <a:spcPct val="0"/>
              </a:spcAft>
            </a:pPr>
            <a:r>
              <a:rPr lang="en-US" sz="2400" b="1" dirty="0" smtClean="0">
                <a:solidFill>
                  <a:prstClr val="white"/>
                </a:solidFill>
                <a:latin typeface="Century Gothic" panose="020B0502020202020204" pitchFamily="34" charset="0"/>
                <a:ea typeface="MS PGothic" pitchFamily="34" charset="-128"/>
              </a:rPr>
              <a:t>We can live in, and pray in, either the flesh / old man, or the spirit / new man</a:t>
            </a:r>
            <a:endParaRPr lang="en-US" sz="2400" b="1" dirty="0">
              <a:solidFill>
                <a:prstClr val="white"/>
              </a:solidFill>
              <a:latin typeface="Century Gothic" panose="020B0502020202020204" pitchFamily="34" charset="0"/>
              <a:ea typeface="MS PGothic" pitchFamily="34" charset="-128"/>
            </a:endParaRPr>
          </a:p>
        </p:txBody>
      </p:sp>
      <p:sp>
        <p:nvSpPr>
          <p:cNvPr id="7" name="Down Arrow 6"/>
          <p:cNvSpPr/>
          <p:nvPr/>
        </p:nvSpPr>
        <p:spPr>
          <a:xfrm>
            <a:off x="2460566" y="5118914"/>
            <a:ext cx="847165" cy="403412"/>
          </a:xfrm>
          <a:prstGeom prst="downArrow">
            <a:avLst/>
          </a:prstGeom>
          <a:solidFill>
            <a:schemeClr val="tx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ZA">
              <a:solidFill>
                <a:prstClr val="white"/>
              </a:solidFill>
            </a:endParaRPr>
          </a:p>
        </p:txBody>
      </p:sp>
      <p:sp>
        <p:nvSpPr>
          <p:cNvPr id="8" name="Content Placeholder 5"/>
          <p:cNvSpPr txBox="1">
            <a:spLocks/>
          </p:cNvSpPr>
          <p:nvPr/>
        </p:nvSpPr>
        <p:spPr bwMode="auto">
          <a:xfrm>
            <a:off x="270444" y="1174710"/>
            <a:ext cx="4684551" cy="927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2800" kern="1200">
                <a:solidFill>
                  <a:schemeClr val="tx1"/>
                </a:solidFill>
                <a:latin typeface="Arial" pitchFamily="34" charset="0"/>
                <a:ea typeface="MS PGothic" pitchFamily="34" charset="-128"/>
                <a:cs typeface="Arial" pitchFamily="34" charset="0"/>
              </a:defRPr>
            </a:lvl1pPr>
            <a:lvl2pPr marL="742950" indent="-285750" algn="l" rtl="0" eaLnBrk="0" fontAlgn="base" hangingPunct="0">
              <a:spcBef>
                <a:spcPct val="20000"/>
              </a:spcBef>
              <a:spcAft>
                <a:spcPct val="0"/>
              </a:spcAft>
              <a:buFont typeface="Arial" pitchFamily="34" charset="0"/>
              <a:buChar char="–"/>
              <a:defRPr sz="2400" kern="1200">
                <a:solidFill>
                  <a:schemeClr val="tx1"/>
                </a:solidFill>
                <a:latin typeface="Arial" pitchFamily="34" charset="0"/>
                <a:ea typeface="MS PGothic" pitchFamily="34" charset="-128"/>
                <a:cs typeface="Arial" pitchFamily="34"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Arial" pitchFamily="34" charset="0"/>
                <a:ea typeface="MS PGothic" pitchFamily="34" charset="-128"/>
                <a:cs typeface="Arial" pitchFamily="34"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S PGothic" pitchFamily="34" charset="-128"/>
                <a:cs typeface="Arial" pitchFamily="34"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S PGothic" pitchFamily="34" charset="-128"/>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indent="0" eaLnBrk="1" hangingPunct="1">
              <a:buFont typeface="Arial" pitchFamily="34" charset="0"/>
              <a:buNone/>
            </a:pPr>
            <a:r>
              <a:rPr lang="en-US" sz="2400" i="1" dirty="0" smtClean="0">
                <a:solidFill>
                  <a:prstClr val="black"/>
                </a:solidFill>
                <a:latin typeface="Century Gothic" panose="020B0502020202020204" pitchFamily="34" charset="0"/>
              </a:rPr>
              <a:t>Put off your old self, which belongs to your former manner of life and is corrupt through deceitful desires, … put on the new self, created after the likeness of God (</a:t>
            </a:r>
            <a:r>
              <a:rPr lang="en-US" sz="2400" i="1" dirty="0" err="1" smtClean="0">
                <a:solidFill>
                  <a:prstClr val="black"/>
                </a:solidFill>
                <a:latin typeface="Century Gothic" panose="020B0502020202020204" pitchFamily="34" charset="0"/>
              </a:rPr>
              <a:t>Eph</a:t>
            </a:r>
            <a:r>
              <a:rPr lang="en-US" sz="2400" i="1" dirty="0" smtClean="0">
                <a:solidFill>
                  <a:prstClr val="black"/>
                </a:solidFill>
                <a:latin typeface="Century Gothic" panose="020B0502020202020204" pitchFamily="34" charset="0"/>
              </a:rPr>
              <a:t> 4:22–24) </a:t>
            </a:r>
          </a:p>
          <a:p>
            <a:pPr marL="57150" indent="0" eaLnBrk="1" hangingPunct="1">
              <a:buFont typeface="Arial" pitchFamily="34" charset="0"/>
              <a:buNone/>
            </a:pPr>
            <a:endParaRPr lang="en-US" sz="2400" i="1" dirty="0" smtClean="0">
              <a:solidFill>
                <a:prstClr val="black"/>
              </a:solidFill>
              <a:latin typeface="Century Gothic" panose="020B0502020202020204" pitchFamily="34" charset="0"/>
            </a:endParaRPr>
          </a:p>
          <a:p>
            <a:pPr marL="57150" indent="0" eaLnBrk="1" hangingPunct="1">
              <a:buFont typeface="Arial" pitchFamily="34" charset="0"/>
              <a:buNone/>
            </a:pPr>
            <a:endParaRPr lang="en-US" sz="2400" i="1" dirty="0">
              <a:solidFill>
                <a:prstClr val="black"/>
              </a:solidFill>
              <a:latin typeface="Century Gothic" panose="020B0502020202020204" pitchFamily="34" charset="0"/>
            </a:endParaRPr>
          </a:p>
        </p:txBody>
      </p:sp>
      <p:sp>
        <p:nvSpPr>
          <p:cNvPr id="14" name="Rectangle 13"/>
          <p:cNvSpPr/>
          <p:nvPr/>
        </p:nvSpPr>
        <p:spPr>
          <a:xfrm>
            <a:off x="5638800" y="-38100"/>
            <a:ext cx="35052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026" name="Picture 2" descr="http://righttruth.typepad.com/.a/6a00d83451c49a69e2014e88ebc16f970d-800wi"/>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5638800" y="-24298"/>
            <a:ext cx="3505199" cy="210311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307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6AC94B87-D427-4173-89B7-F1653470FADE}" type="slidenum">
              <a:rPr lang="en-ZA" smtClean="0">
                <a:solidFill>
                  <a:schemeClr val="bg1">
                    <a:lumMod val="85000"/>
                  </a:schemeClr>
                </a:solidFill>
                <a:latin typeface="Calibri" pitchFamily="34" charset="0"/>
              </a:rPr>
              <a:pPr eaLnBrk="1" hangingPunct="1"/>
              <a:t>19</a:t>
            </a:fld>
            <a:endParaRPr lang="en-ZA" smtClean="0">
              <a:solidFill>
                <a:schemeClr val="bg1">
                  <a:lumMod val="85000"/>
                </a:schemeClr>
              </a:solidFill>
              <a:latin typeface="Calibri" pitchFamily="34" charset="0"/>
            </a:endParaRPr>
          </a:p>
        </p:txBody>
      </p:sp>
    </p:spTree>
    <p:extLst>
      <p:ext uri="{BB962C8B-B14F-4D97-AF65-F5344CB8AC3E}">
        <p14:creationId xmlns:p14="http://schemas.microsoft.com/office/powerpoint/2010/main" val="331247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8" name="Rectangle 17"/>
          <p:cNvSpPr/>
          <p:nvPr/>
        </p:nvSpPr>
        <p:spPr>
          <a:xfrm>
            <a:off x="0" y="5699412"/>
            <a:ext cx="9144000" cy="115858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a:solidFill>
                  <a:schemeClr val="bg1">
                    <a:lumMod val="85000"/>
                  </a:schemeClr>
                </a:solidFill>
                <a:latin typeface="Century Gothic" panose="020B0502020202020204" pitchFamily="34" charset="0"/>
              </a:rPr>
              <a:t>"The main lesson about prayer is just this: Do it! Do it! </a:t>
            </a:r>
            <a:r>
              <a:rPr lang="en-US" sz="2400" b="1" i="1" dirty="0" smtClean="0">
                <a:solidFill>
                  <a:schemeClr val="bg1">
                    <a:lumMod val="85000"/>
                  </a:schemeClr>
                </a:solidFill>
                <a:latin typeface="Century Gothic" panose="020B0502020202020204" pitchFamily="34" charset="0"/>
              </a:rPr>
              <a:t/>
            </a:r>
            <a:br>
              <a:rPr lang="en-US" sz="2400" b="1" i="1" dirty="0" smtClean="0">
                <a:solidFill>
                  <a:schemeClr val="bg1">
                    <a:lumMod val="85000"/>
                  </a:schemeClr>
                </a:solidFill>
                <a:latin typeface="Century Gothic" panose="020B0502020202020204" pitchFamily="34" charset="0"/>
              </a:rPr>
            </a:br>
            <a:r>
              <a:rPr lang="en-US" sz="2400" b="1" i="1" dirty="0" smtClean="0">
                <a:solidFill>
                  <a:schemeClr val="bg1">
                    <a:lumMod val="85000"/>
                  </a:schemeClr>
                </a:solidFill>
                <a:latin typeface="Century Gothic" panose="020B0502020202020204" pitchFamily="34" charset="0"/>
              </a:rPr>
              <a:t>Do </a:t>
            </a:r>
            <a:r>
              <a:rPr lang="en-US" sz="2400" b="1" i="1" dirty="0">
                <a:solidFill>
                  <a:schemeClr val="bg1">
                    <a:lumMod val="85000"/>
                  </a:schemeClr>
                </a:solidFill>
                <a:latin typeface="Century Gothic" panose="020B0502020202020204" pitchFamily="34" charset="0"/>
              </a:rPr>
              <a:t>it! You want to be taught to </a:t>
            </a:r>
            <a:r>
              <a:rPr lang="en-US" sz="2400" b="1" i="1" dirty="0" smtClean="0">
                <a:solidFill>
                  <a:schemeClr val="bg1">
                    <a:lumMod val="85000"/>
                  </a:schemeClr>
                </a:solidFill>
                <a:latin typeface="Century Gothic" panose="020B0502020202020204" pitchFamily="34" charset="0"/>
              </a:rPr>
              <a:t>pray? </a:t>
            </a:r>
            <a:r>
              <a:rPr lang="en-US" sz="2400" b="1" i="1" dirty="0">
                <a:solidFill>
                  <a:schemeClr val="bg1">
                    <a:lumMod val="85000"/>
                  </a:schemeClr>
                </a:solidFill>
                <a:latin typeface="Century Gothic" panose="020B0502020202020204" pitchFamily="34" charset="0"/>
              </a:rPr>
              <a:t>My answer is </a:t>
            </a:r>
            <a:r>
              <a:rPr lang="en-US" sz="2400" b="1" i="1" dirty="0" smtClean="0">
                <a:solidFill>
                  <a:schemeClr val="bg1">
                    <a:lumMod val="85000"/>
                  </a:schemeClr>
                </a:solidFill>
                <a:latin typeface="Century Gothic" panose="020B0502020202020204" pitchFamily="34" charset="0"/>
              </a:rPr>
              <a:t/>
            </a:r>
            <a:br>
              <a:rPr lang="en-US" sz="2400" b="1" i="1" dirty="0" smtClean="0">
                <a:solidFill>
                  <a:schemeClr val="bg1">
                    <a:lumMod val="85000"/>
                  </a:schemeClr>
                </a:solidFill>
                <a:latin typeface="Century Gothic" panose="020B0502020202020204" pitchFamily="34" charset="0"/>
              </a:rPr>
            </a:br>
            <a:r>
              <a:rPr lang="en-US" sz="2400" b="1" i="1" dirty="0" smtClean="0">
                <a:solidFill>
                  <a:schemeClr val="bg1">
                    <a:lumMod val="85000"/>
                  </a:schemeClr>
                </a:solidFill>
                <a:latin typeface="Century Gothic" panose="020B0502020202020204" pitchFamily="34" charset="0"/>
              </a:rPr>
              <a:t>pray and </a:t>
            </a:r>
            <a:r>
              <a:rPr lang="en-US" sz="2400" b="1" i="1" dirty="0">
                <a:solidFill>
                  <a:schemeClr val="bg1">
                    <a:lumMod val="85000"/>
                  </a:schemeClr>
                </a:solidFill>
                <a:latin typeface="Century Gothic" panose="020B0502020202020204" pitchFamily="34" charset="0"/>
              </a:rPr>
              <a:t>never </a:t>
            </a:r>
            <a:r>
              <a:rPr lang="en-US" sz="2400" b="1" i="1" dirty="0" smtClean="0">
                <a:solidFill>
                  <a:schemeClr val="bg1">
                    <a:lumMod val="85000"/>
                  </a:schemeClr>
                </a:solidFill>
                <a:latin typeface="Century Gothic" panose="020B0502020202020204" pitchFamily="34" charset="0"/>
              </a:rPr>
              <a:t>faint…"</a:t>
            </a:r>
            <a:r>
              <a:rPr lang="en-US" sz="2400" dirty="0">
                <a:solidFill>
                  <a:schemeClr val="bg1">
                    <a:lumMod val="85000"/>
                  </a:schemeClr>
                </a:solidFill>
                <a:latin typeface="Century Gothic" panose="020B0502020202020204" pitchFamily="34" charset="0"/>
              </a:rPr>
              <a:t> </a:t>
            </a:r>
            <a:r>
              <a:rPr lang="en-US" sz="2400" dirty="0" smtClean="0">
                <a:solidFill>
                  <a:schemeClr val="bg1">
                    <a:lumMod val="85000"/>
                  </a:schemeClr>
                </a:solidFill>
                <a:latin typeface="Century Gothic" panose="020B0502020202020204" pitchFamily="34" charset="0"/>
              </a:rPr>
              <a:t>  John </a:t>
            </a:r>
            <a:r>
              <a:rPr lang="en-US" sz="2400" dirty="0">
                <a:solidFill>
                  <a:schemeClr val="bg1">
                    <a:lumMod val="85000"/>
                  </a:schemeClr>
                </a:solidFill>
                <a:latin typeface="Century Gothic" panose="020B0502020202020204" pitchFamily="34" charset="0"/>
              </a:rPr>
              <a:t>Laidlaw</a:t>
            </a:r>
            <a:endParaRPr lang="en-ZA" sz="2400" dirty="0">
              <a:solidFill>
                <a:schemeClr val="bg1">
                  <a:lumMod val="85000"/>
                </a:schemeClr>
              </a:solidFill>
              <a:latin typeface="Century Gothic" panose="020B0502020202020204" pitchFamily="34" charset="0"/>
            </a:endParaRPr>
          </a:p>
        </p:txBody>
      </p:sp>
      <p:sp>
        <p:nvSpPr>
          <p:cNvPr id="24" name="Rectangle 23"/>
          <p:cNvSpPr/>
          <p:nvPr/>
        </p:nvSpPr>
        <p:spPr>
          <a:xfrm>
            <a:off x="85467" y="155211"/>
            <a:ext cx="2802877" cy="3905994"/>
          </a:xfrm>
          <a:prstGeom prst="rect">
            <a:avLst/>
          </a:prstGeom>
          <a:solidFill>
            <a:schemeClr val="bg1">
              <a:lumMod val="85000"/>
            </a:schemeClr>
          </a:solidFill>
          <a:ln w="76200">
            <a:solidFill>
              <a:schemeClr val="tx2"/>
            </a:solidFill>
          </a:ln>
          <a:effectLst>
            <a:outerShdw blurRad="368300" dist="76200" dir="5820000" sx="110000" sy="11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2880000" rIns="36000" rtlCol="0" anchor="t"/>
          <a:lstStyle/>
          <a:p>
            <a:pPr marL="447675" indent="-447675" fontAlgn="base">
              <a:spcBef>
                <a:spcPct val="0"/>
              </a:spcBef>
              <a:spcAft>
                <a:spcPct val="0"/>
              </a:spcAft>
            </a:pPr>
            <a:r>
              <a:rPr lang="en-ZA" sz="2400" b="1" dirty="0">
                <a:solidFill>
                  <a:schemeClr val="tx2"/>
                </a:solidFill>
                <a:latin typeface="Century Gothic" pitchFamily="34" charset="0"/>
                <a:ea typeface="MS PGothic" pitchFamily="34" charset="-128"/>
              </a:rPr>
              <a:t>I. Why pray?</a:t>
            </a:r>
          </a:p>
        </p:txBody>
      </p:sp>
      <p:sp>
        <p:nvSpPr>
          <p:cNvPr id="4" name="Slide Number Placeholder 3"/>
          <p:cNvSpPr>
            <a:spLocks noGrp="1"/>
          </p:cNvSpPr>
          <p:nvPr>
            <p:ph type="sldNum" sz="quarter" idx="12"/>
          </p:nvPr>
        </p:nvSpPr>
        <p:spPr/>
        <p:txBody>
          <a:bodyPr/>
          <a:lstStyle/>
          <a:p>
            <a:pPr>
              <a:defRPr/>
            </a:pPr>
            <a:fld id="{9B69759B-C1D9-417C-9B4A-0F717375400C}" type="slidenum">
              <a:rPr lang="en-ZA" smtClean="0">
                <a:solidFill>
                  <a:prstClr val="black">
                    <a:lumMod val="65000"/>
                    <a:lumOff val="35000"/>
                  </a:prstClr>
                </a:solidFill>
                <a:latin typeface="Century Gothic" pitchFamily="34" charset="0"/>
              </a:rPr>
              <a:pPr>
                <a:defRPr/>
              </a:pPr>
              <a:t>2</a:t>
            </a:fld>
            <a:endParaRPr lang="en-ZA" dirty="0">
              <a:solidFill>
                <a:prstClr val="black">
                  <a:lumMod val="65000"/>
                  <a:lumOff val="35000"/>
                </a:prstClr>
              </a:solidFill>
              <a:latin typeface="Century Gothic" pitchFamily="34" charset="0"/>
            </a:endParaRPr>
          </a:p>
        </p:txBody>
      </p:sp>
      <p:sp>
        <p:nvSpPr>
          <p:cNvPr id="34" name="Rectangle 33"/>
          <p:cNvSpPr/>
          <p:nvPr/>
        </p:nvSpPr>
        <p:spPr>
          <a:xfrm>
            <a:off x="3174123" y="155212"/>
            <a:ext cx="2846343" cy="3905994"/>
          </a:xfrm>
          <a:prstGeom prst="rect">
            <a:avLst/>
          </a:prstGeom>
          <a:solidFill>
            <a:schemeClr val="bg1">
              <a:lumMod val="85000"/>
            </a:schemeClr>
          </a:solidFill>
          <a:ln w="76200">
            <a:solidFill>
              <a:schemeClr val="tx2"/>
            </a:solidFill>
          </a:ln>
          <a:effectLst>
            <a:outerShdw blurRad="368300" dist="76200" dir="5820000" sx="110000" sy="11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2880000" rIns="36000" rtlCol="0" anchor="t"/>
          <a:lstStyle/>
          <a:p>
            <a:pPr marL="355600" indent="-355600" fontAlgn="base">
              <a:spcBef>
                <a:spcPct val="0"/>
              </a:spcBef>
              <a:spcAft>
                <a:spcPct val="0"/>
              </a:spcAft>
            </a:pPr>
            <a:r>
              <a:rPr lang="en-US" sz="2400" b="1" dirty="0">
                <a:solidFill>
                  <a:schemeClr val="tx2"/>
                </a:solidFill>
                <a:latin typeface="Century Gothic" pitchFamily="34" charset="0"/>
                <a:ea typeface="MS PGothic" pitchFamily="34" charset="-128"/>
              </a:rPr>
              <a:t>II. Foundations for effective prayer</a:t>
            </a:r>
            <a:endParaRPr lang="en-ZA" sz="2400" b="1" dirty="0">
              <a:solidFill>
                <a:schemeClr val="tx2"/>
              </a:solidFill>
              <a:latin typeface="Century Gothic" pitchFamily="34" charset="0"/>
              <a:ea typeface="MS PGothic" pitchFamily="34" charset="-128"/>
            </a:endParaRPr>
          </a:p>
        </p:txBody>
      </p:sp>
      <p:sp>
        <p:nvSpPr>
          <p:cNvPr id="35" name="Rectangle 34"/>
          <p:cNvSpPr/>
          <p:nvPr/>
        </p:nvSpPr>
        <p:spPr>
          <a:xfrm>
            <a:off x="3482719" y="3339542"/>
            <a:ext cx="2469541" cy="461665"/>
          </a:xfrm>
          <a:prstGeom prst="rect">
            <a:avLst/>
          </a:prstGeom>
          <a:ln>
            <a:solidFill>
              <a:schemeClr val="bg1">
                <a:lumMod val="85000"/>
              </a:schemeClr>
            </a:solidFill>
          </a:ln>
        </p:spPr>
        <p:txBody>
          <a:bodyPr wrap="square">
            <a:spAutoFit/>
          </a:bodyPr>
          <a:lstStyle/>
          <a:p>
            <a:pPr marL="266700" indent="-266700" fontAlgn="base">
              <a:spcBef>
                <a:spcPct val="0"/>
              </a:spcBef>
              <a:spcAft>
                <a:spcPct val="0"/>
              </a:spcAft>
            </a:pPr>
            <a:endParaRPr lang="en-ZA" sz="2400" b="1" dirty="0">
              <a:solidFill>
                <a:schemeClr val="bg1">
                  <a:lumMod val="65000"/>
                </a:schemeClr>
              </a:solidFill>
              <a:latin typeface="Century Gothic" pitchFamily="34" charset="0"/>
              <a:ea typeface="MS PGothic" pitchFamily="34" charset="-128"/>
            </a:endParaRPr>
          </a:p>
        </p:txBody>
      </p:sp>
      <p:sp>
        <p:nvSpPr>
          <p:cNvPr id="28" name="Rectangle 27"/>
          <p:cNvSpPr/>
          <p:nvPr/>
        </p:nvSpPr>
        <p:spPr>
          <a:xfrm>
            <a:off x="6296937" y="146349"/>
            <a:ext cx="2726905" cy="3917651"/>
          </a:xfrm>
          <a:prstGeom prst="rect">
            <a:avLst/>
          </a:prstGeom>
          <a:solidFill>
            <a:schemeClr val="bg1">
              <a:lumMod val="85000"/>
            </a:schemeClr>
          </a:solidFill>
          <a:ln w="762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2880000" rIns="36000" rtlCol="0" anchor="t"/>
          <a:lstStyle/>
          <a:p>
            <a:pPr marL="447675" indent="-447675" fontAlgn="base">
              <a:spcBef>
                <a:spcPct val="0"/>
              </a:spcBef>
              <a:spcAft>
                <a:spcPct val="0"/>
              </a:spcAft>
            </a:pPr>
            <a:r>
              <a:rPr lang="en-US" sz="2400" b="1" dirty="0">
                <a:solidFill>
                  <a:schemeClr val="bg1">
                    <a:lumMod val="65000"/>
                  </a:schemeClr>
                </a:solidFill>
                <a:latin typeface="Century Gothic" pitchFamily="34" charset="0"/>
                <a:ea typeface="MS PGothic" pitchFamily="34" charset="-128"/>
              </a:rPr>
              <a:t>III. Practicing prayer: </a:t>
            </a:r>
            <a:br>
              <a:rPr lang="en-US" sz="2400" b="1" dirty="0">
                <a:solidFill>
                  <a:schemeClr val="bg1">
                    <a:lumMod val="65000"/>
                  </a:schemeClr>
                </a:solidFill>
                <a:latin typeface="Century Gothic" pitchFamily="34" charset="0"/>
                <a:ea typeface="MS PGothic" pitchFamily="34" charset="-128"/>
              </a:rPr>
            </a:br>
            <a:r>
              <a:rPr lang="en-US" sz="1400" b="1" dirty="0">
                <a:solidFill>
                  <a:schemeClr val="bg1">
                    <a:lumMod val="65000"/>
                  </a:schemeClr>
                </a:solidFill>
                <a:latin typeface="Century Gothic" pitchFamily="34" charset="0"/>
                <a:ea typeface="MS PGothic" pitchFamily="34" charset="-128"/>
              </a:rPr>
              <a:t>7 types: Principles &amp; tools</a:t>
            </a:r>
          </a:p>
        </p:txBody>
      </p:sp>
      <p:pic>
        <p:nvPicPr>
          <p:cNvPr id="29" name="Picture 4" descr="https://encrypted-tbn2.gstatic.com/images?q=tbn:ANd9GcQdXEt_lAfvw46RAzQ4Jh00k2lP8YprWXpbQCfgEZaZSwqIlC8aVQ"/>
          <p:cNvPicPr>
            <a:picLocks noChangeAspect="1" noChangeArrowheads="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artisticPlasticWrap/>
                    </a14:imgEffect>
                  </a14:imgLayer>
                </a14:imgProps>
              </a:ext>
              <a:ext uri="{28A0092B-C50C-407E-A947-70E740481C1C}">
                <a14:useLocalDpi xmlns:a14="http://schemas.microsoft.com/office/drawing/2010/main" val="0"/>
              </a:ext>
            </a:extLst>
          </a:blip>
          <a:srcRect l="16309" r="11588" b="6084"/>
          <a:stretch/>
        </p:blipFill>
        <p:spPr bwMode="auto">
          <a:xfrm>
            <a:off x="6591102" y="342805"/>
            <a:ext cx="2098421" cy="2511073"/>
          </a:xfrm>
          <a:prstGeom prst="rect">
            <a:avLst/>
          </a:prstGeom>
          <a:noFill/>
          <a:ln w="3175">
            <a:solidFill>
              <a:schemeClr val="bg1">
                <a:lumMod val="85000"/>
              </a:schemeClr>
            </a:solidFill>
          </a:ln>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26" name="Picture 2" descr="https://encrypted-tbn0.gstatic.com/images?q=tbn:ANd9GcRQNj9VSTSmquixXEz80NfupAVjaIK9ZqImQveoIqToCmLDLSyy_A"/>
          <p:cNvPicPr>
            <a:picLocks noChangeAspect="1" noChangeArrowheads="1"/>
          </p:cNvPicPr>
          <p:nvPr/>
        </p:nvPicPr>
        <p:blipFill rotWithShape="1">
          <a:blip r:embed="rId5">
            <a:extLst>
              <a:ext uri="{BEBA8EAE-BF5A-486C-A8C5-ECC9F3942E4B}">
                <a14:imgProps xmlns:a14="http://schemas.microsoft.com/office/drawing/2010/main">
                  <a14:imgLayer r:embed="rId6">
                    <a14:imgEffect>
                      <a14:artisticPlasticWrap/>
                    </a14:imgEffect>
                  </a14:imgLayer>
                </a14:imgProps>
              </a:ext>
              <a:ext uri="{28A0092B-C50C-407E-A947-70E740481C1C}">
                <a14:useLocalDpi xmlns:a14="http://schemas.microsoft.com/office/drawing/2010/main" val="0"/>
              </a:ext>
            </a:extLst>
          </a:blip>
          <a:srcRect l="26667" r="26842" b="8496"/>
          <a:stretch/>
        </p:blipFill>
        <p:spPr bwMode="auto">
          <a:xfrm>
            <a:off x="346290" y="346486"/>
            <a:ext cx="2287516" cy="2474658"/>
          </a:xfrm>
          <a:prstGeom prst="rect">
            <a:avLst/>
          </a:prstGeom>
          <a:noFill/>
          <a:ln w="19050">
            <a:solidFill>
              <a:schemeClr val="bg1"/>
            </a:solidFill>
          </a:ln>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7">
            <a:duotone>
              <a:prstClr val="black"/>
              <a:schemeClr val="accent1">
                <a:tint val="45000"/>
                <a:satMod val="400000"/>
              </a:schemeClr>
            </a:duotone>
            <a:extLst>
              <a:ext uri="{BEBA8EAE-BF5A-486C-A8C5-ECC9F3942E4B}">
                <a14:imgProps xmlns:a14="http://schemas.microsoft.com/office/drawing/2010/main">
                  <a14:imgLayer r:embed="rId8">
                    <a14:imgEffect>
                      <a14:backgroundRemoval t="9594" b="100000" l="9769" r="99229"/>
                    </a14:imgEffect>
                  </a14:imgLayer>
                </a14:imgProps>
              </a:ext>
              <a:ext uri="{28A0092B-C50C-407E-A947-70E740481C1C}">
                <a14:useLocalDpi xmlns:a14="http://schemas.microsoft.com/office/drawing/2010/main" val="0"/>
              </a:ext>
            </a:extLst>
          </a:blip>
          <a:srcRect/>
          <a:stretch>
            <a:fillRect/>
          </a:stretch>
        </p:blipFill>
        <p:spPr bwMode="auto">
          <a:xfrm>
            <a:off x="3353768" y="346486"/>
            <a:ext cx="2511123" cy="2474658"/>
          </a:xfrm>
          <a:prstGeom prst="rect">
            <a:avLst/>
          </a:prstGeom>
          <a:noFill/>
          <a:ln w="19050">
            <a:solidFill>
              <a:schemeClr val="bg1"/>
            </a:solidFill>
          </a:ln>
          <a:effectLst>
            <a:glow rad="101600">
              <a:schemeClr val="bg1">
                <a:alpha val="60000"/>
              </a:schemeClr>
            </a:glow>
          </a:effectLst>
          <a:extLst>
            <a:ext uri="{909E8E84-426E-40DD-AFC4-6F175D3DCCD1}">
              <a14:hiddenFill xmlns:a14="http://schemas.microsoft.com/office/drawing/2010/main">
                <a:solidFill>
                  <a:schemeClr val="accent1"/>
                </a:solidFill>
              </a14:hiddenFill>
            </a:ext>
          </a:extLst>
        </p:spPr>
      </p:pic>
      <p:sp>
        <p:nvSpPr>
          <p:cNvPr id="14" name="Rectangle 13"/>
          <p:cNvSpPr/>
          <p:nvPr/>
        </p:nvSpPr>
        <p:spPr>
          <a:xfrm>
            <a:off x="114495" y="4036448"/>
            <a:ext cx="2916224" cy="1569660"/>
          </a:xfrm>
          <a:prstGeom prst="rect">
            <a:avLst/>
          </a:prstGeom>
        </p:spPr>
        <p:txBody>
          <a:bodyPr wrap="square">
            <a:spAutoFit/>
          </a:bodyPr>
          <a:lstStyle/>
          <a:p>
            <a:pPr fontAlgn="ctr">
              <a:spcBef>
                <a:spcPct val="0"/>
              </a:spcBef>
              <a:spcAft>
                <a:spcPct val="0"/>
              </a:spcAft>
            </a:pPr>
            <a:r>
              <a:rPr lang="en-US" sz="2400" b="1" i="1" dirty="0">
                <a:solidFill>
                  <a:schemeClr val="bg1"/>
                </a:solidFill>
                <a:latin typeface="Century Gothic" panose="020B0502020202020204" pitchFamily="34" charset="0"/>
                <a:ea typeface="MS PGothic" pitchFamily="34" charset="-128"/>
              </a:rPr>
              <a:t>Part 1 – Intro</a:t>
            </a:r>
          </a:p>
          <a:p>
            <a:pPr fontAlgn="ctr">
              <a:spcBef>
                <a:spcPct val="0"/>
              </a:spcBef>
              <a:spcAft>
                <a:spcPct val="0"/>
              </a:spcAft>
            </a:pPr>
            <a:r>
              <a:rPr lang="en-US" sz="2400" b="1" i="1" dirty="0">
                <a:solidFill>
                  <a:schemeClr val="bg1"/>
                </a:solidFill>
                <a:latin typeface="Century Gothic" panose="020B0502020202020204" pitchFamily="34" charset="0"/>
                <a:ea typeface="MS PGothic" pitchFamily="34" charset="-128"/>
              </a:rPr>
              <a:t>Part 2 – Intimacy</a:t>
            </a:r>
          </a:p>
          <a:p>
            <a:pPr fontAlgn="ctr">
              <a:spcBef>
                <a:spcPct val="0"/>
              </a:spcBef>
              <a:spcAft>
                <a:spcPct val="0"/>
              </a:spcAft>
            </a:pPr>
            <a:r>
              <a:rPr lang="en-US" sz="2400" b="1" i="1" dirty="0">
                <a:solidFill>
                  <a:prstClr val="white">
                    <a:lumMod val="65000"/>
                  </a:prstClr>
                </a:solidFill>
                <a:latin typeface="Century Gothic" panose="020B0502020202020204" pitchFamily="34" charset="0"/>
                <a:ea typeface="MS PGothic" pitchFamily="34" charset="-128"/>
              </a:rPr>
              <a:t>Part 3 –</a:t>
            </a:r>
            <a:br>
              <a:rPr lang="en-US" sz="2400" b="1" i="1" dirty="0">
                <a:solidFill>
                  <a:prstClr val="white">
                    <a:lumMod val="65000"/>
                  </a:prstClr>
                </a:solidFill>
                <a:latin typeface="Century Gothic" panose="020B0502020202020204" pitchFamily="34" charset="0"/>
                <a:ea typeface="MS PGothic" pitchFamily="34" charset="-128"/>
              </a:rPr>
            </a:br>
            <a:r>
              <a:rPr lang="en-US" sz="2400" b="1" i="1" dirty="0">
                <a:solidFill>
                  <a:prstClr val="white">
                    <a:lumMod val="65000"/>
                  </a:prstClr>
                </a:solidFill>
                <a:latin typeface="Century Gothic" panose="020B0502020202020204" pitchFamily="34" charset="0"/>
                <a:ea typeface="MS PGothic" pitchFamily="34" charset="-128"/>
              </a:rPr>
              <a:t>Part 4 – </a:t>
            </a:r>
          </a:p>
        </p:txBody>
      </p:sp>
      <p:sp>
        <p:nvSpPr>
          <p:cNvPr id="16" name="Rectangle 15"/>
          <p:cNvSpPr/>
          <p:nvPr/>
        </p:nvSpPr>
        <p:spPr>
          <a:xfrm>
            <a:off x="85467" y="4058718"/>
            <a:ext cx="2802877" cy="1485836"/>
          </a:xfrm>
          <a:prstGeom prst="rect">
            <a:avLst/>
          </a:prstGeom>
          <a:solidFill>
            <a:srgbClr val="1F497D"/>
          </a:solidFill>
          <a:ln w="76200">
            <a:solidFill>
              <a:schemeClr val="tx2"/>
            </a:solidFill>
          </a:ln>
          <a:effectLst>
            <a:outerShdw blurRad="368300" dist="76200" dir="5820000" sx="110000" sy="11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2880000" rIns="36000" rtlCol="0" anchor="t"/>
          <a:lstStyle/>
          <a:p>
            <a:pPr marL="447675" indent="-447675" fontAlgn="base">
              <a:spcBef>
                <a:spcPct val="0"/>
              </a:spcBef>
              <a:spcAft>
                <a:spcPct val="0"/>
              </a:spcAft>
            </a:pPr>
            <a:endParaRPr lang="en-GB" sz="2400" b="1" dirty="0">
              <a:solidFill>
                <a:srgbClr val="4F81BD"/>
              </a:solidFill>
              <a:latin typeface="Century Gothic" pitchFamily="34" charset="0"/>
              <a:ea typeface="MS PGothic" pitchFamily="34" charset="-128"/>
            </a:endParaRPr>
          </a:p>
        </p:txBody>
      </p:sp>
      <p:sp>
        <p:nvSpPr>
          <p:cNvPr id="17" name="Rectangle 16"/>
          <p:cNvSpPr/>
          <p:nvPr/>
        </p:nvSpPr>
        <p:spPr>
          <a:xfrm>
            <a:off x="114496" y="4036449"/>
            <a:ext cx="2773849" cy="1508105"/>
          </a:xfrm>
          <a:prstGeom prst="rect">
            <a:avLst/>
          </a:prstGeom>
        </p:spPr>
        <p:txBody>
          <a:bodyPr wrap="square" lIns="36000" rIns="36000">
            <a:spAutoFit/>
          </a:bodyPr>
          <a:lstStyle/>
          <a:p>
            <a:pPr fontAlgn="ctr">
              <a:spcBef>
                <a:spcPct val="0"/>
              </a:spcBef>
              <a:spcAft>
                <a:spcPct val="0"/>
              </a:spcAft>
            </a:pPr>
            <a:r>
              <a:rPr lang="en-US" sz="2300" b="1" i="1" dirty="0">
                <a:solidFill>
                  <a:prstClr val="white"/>
                </a:solidFill>
                <a:latin typeface="Century Gothic" panose="020B0502020202020204" pitchFamily="34" charset="0"/>
                <a:ea typeface="MS PGothic" pitchFamily="34" charset="-128"/>
              </a:rPr>
              <a:t>1 – Call to prayer</a:t>
            </a:r>
          </a:p>
          <a:p>
            <a:pPr fontAlgn="ctr">
              <a:spcBef>
                <a:spcPct val="0"/>
              </a:spcBef>
              <a:spcAft>
                <a:spcPct val="0"/>
              </a:spcAft>
            </a:pPr>
            <a:r>
              <a:rPr lang="en-US" sz="2300" b="1" i="1" dirty="0">
                <a:solidFill>
                  <a:prstClr val="white"/>
                </a:solidFill>
                <a:latin typeface="Century Gothic" panose="020B0502020202020204" pitchFamily="34" charset="0"/>
                <a:ea typeface="MS PGothic" pitchFamily="34" charset="-128"/>
              </a:rPr>
              <a:t>2 – Intimacy</a:t>
            </a:r>
          </a:p>
          <a:p>
            <a:pPr fontAlgn="ctr">
              <a:spcBef>
                <a:spcPct val="0"/>
              </a:spcBef>
              <a:spcAft>
                <a:spcPct val="0"/>
              </a:spcAft>
            </a:pPr>
            <a:r>
              <a:rPr lang="en-US" sz="2300" b="1" i="1" dirty="0">
                <a:solidFill>
                  <a:prstClr val="white"/>
                </a:solidFill>
                <a:latin typeface="Century Gothic" panose="020B0502020202020204" pitchFamily="34" charset="0"/>
                <a:ea typeface="MS PGothic" pitchFamily="34" charset="-128"/>
              </a:rPr>
              <a:t>3 – Partnership</a:t>
            </a:r>
            <a:br>
              <a:rPr lang="en-US" sz="2300" b="1" i="1" dirty="0">
                <a:solidFill>
                  <a:prstClr val="white"/>
                </a:solidFill>
                <a:latin typeface="Century Gothic" panose="020B0502020202020204" pitchFamily="34" charset="0"/>
                <a:ea typeface="MS PGothic" pitchFamily="34" charset="-128"/>
              </a:rPr>
            </a:br>
            <a:r>
              <a:rPr lang="en-US" sz="2300" b="1" i="1" dirty="0">
                <a:solidFill>
                  <a:prstClr val="white"/>
                </a:solidFill>
                <a:latin typeface="Century Gothic" panose="020B0502020202020204" pitchFamily="34" charset="0"/>
                <a:ea typeface="MS PGothic" pitchFamily="34" charset="-128"/>
              </a:rPr>
              <a:t>4 – Role of Prayer</a:t>
            </a:r>
          </a:p>
        </p:txBody>
      </p:sp>
      <p:pic>
        <p:nvPicPr>
          <p:cNvPr id="19"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128" b="100000" l="0" r="100000">
                        <a14:foregroundMark x1="2863" y1="77982" x2="24670" y2="71560"/>
                        <a14:foregroundMark x1="5947" y1="83257" x2="27753" y2="83716"/>
                      </a14:backgroundRemoval>
                    </a14:imgEffect>
                  </a14:imgLayer>
                </a14:imgProps>
              </a:ext>
              <a:ext uri="{28A0092B-C50C-407E-A947-70E740481C1C}">
                <a14:useLocalDpi xmlns:a14="http://schemas.microsoft.com/office/drawing/2010/main" val="0"/>
              </a:ext>
            </a:extLst>
          </a:blip>
          <a:srcRect/>
          <a:stretch>
            <a:fillRect/>
          </a:stretch>
        </p:blipFill>
        <p:spPr bwMode="auto">
          <a:xfrm>
            <a:off x="7770781" y="5630837"/>
            <a:ext cx="1295371" cy="124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3174123" y="4058718"/>
            <a:ext cx="2846343" cy="1467121"/>
          </a:xfrm>
          <a:prstGeom prst="rect">
            <a:avLst/>
          </a:prstGeom>
          <a:solidFill>
            <a:srgbClr val="1F497D"/>
          </a:solidFill>
          <a:ln w="76200">
            <a:solidFill>
              <a:schemeClr val="tx2"/>
            </a:solidFill>
          </a:ln>
          <a:effectLst>
            <a:outerShdw blurRad="368300" dist="76200" dir="5820000" sx="110000" sy="11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2880000" rIns="36000" rtlCol="0" anchor="t"/>
          <a:lstStyle/>
          <a:p>
            <a:pPr marL="447675" indent="-447675" fontAlgn="base">
              <a:spcBef>
                <a:spcPct val="0"/>
              </a:spcBef>
              <a:spcAft>
                <a:spcPct val="0"/>
              </a:spcAft>
            </a:pPr>
            <a:endParaRPr lang="en-GB" sz="2400" b="1" dirty="0">
              <a:solidFill>
                <a:srgbClr val="4F81BD"/>
              </a:solidFill>
              <a:latin typeface="Century Gothic" pitchFamily="34" charset="0"/>
              <a:ea typeface="MS PGothic" pitchFamily="34" charset="-128"/>
            </a:endParaRPr>
          </a:p>
        </p:txBody>
      </p:sp>
      <p:sp>
        <p:nvSpPr>
          <p:cNvPr id="21" name="Rectangle 20"/>
          <p:cNvSpPr/>
          <p:nvPr/>
        </p:nvSpPr>
        <p:spPr>
          <a:xfrm>
            <a:off x="3210369" y="4036449"/>
            <a:ext cx="2773849" cy="1508105"/>
          </a:xfrm>
          <a:prstGeom prst="rect">
            <a:avLst/>
          </a:prstGeom>
        </p:spPr>
        <p:txBody>
          <a:bodyPr wrap="square" lIns="36000" rIns="36000">
            <a:spAutoFit/>
          </a:bodyPr>
          <a:lstStyle/>
          <a:p>
            <a:pPr fontAlgn="ctr">
              <a:spcBef>
                <a:spcPct val="0"/>
              </a:spcBef>
              <a:spcAft>
                <a:spcPct val="0"/>
              </a:spcAft>
            </a:pPr>
            <a:r>
              <a:rPr lang="en-US" sz="2300" b="1" i="1" dirty="0">
                <a:solidFill>
                  <a:prstClr val="white"/>
                </a:solidFill>
                <a:latin typeface="Century Gothic" panose="020B0502020202020204" pitchFamily="34" charset="0"/>
                <a:ea typeface="MS PGothic" pitchFamily="34" charset="-128"/>
              </a:rPr>
              <a:t>1 – Seeking His Presence by Faith</a:t>
            </a:r>
          </a:p>
          <a:p>
            <a:pPr fontAlgn="ctr">
              <a:spcBef>
                <a:spcPct val="0"/>
              </a:spcBef>
              <a:spcAft>
                <a:spcPct val="0"/>
              </a:spcAft>
            </a:pPr>
            <a:r>
              <a:rPr lang="en-US" sz="2300" b="1" i="1" dirty="0">
                <a:solidFill>
                  <a:prstClr val="white"/>
                </a:solidFill>
                <a:latin typeface="Century Gothic" panose="020B0502020202020204" pitchFamily="34" charset="0"/>
                <a:ea typeface="MS PGothic" pitchFamily="34" charset="-128"/>
              </a:rPr>
              <a:t>2 – Tabernacle prayer model</a:t>
            </a:r>
          </a:p>
        </p:txBody>
      </p:sp>
      <p:sp>
        <p:nvSpPr>
          <p:cNvPr id="3" name="TextBox 2"/>
          <p:cNvSpPr txBox="1"/>
          <p:nvPr/>
        </p:nvSpPr>
        <p:spPr>
          <a:xfrm>
            <a:off x="1155421" y="798985"/>
            <a:ext cx="3953608" cy="1569660"/>
          </a:xfrm>
          <a:prstGeom prst="rect">
            <a:avLst/>
          </a:prstGeom>
          <a:noFill/>
        </p:spPr>
        <p:txBody>
          <a:bodyPr wrap="square" rtlCol="0">
            <a:spAutoFit/>
          </a:bodyPr>
          <a:lstStyle/>
          <a:p>
            <a:r>
              <a:rPr lang="en-ZA" sz="9600" b="1" dirty="0" smtClean="0">
                <a:ln>
                  <a:solidFill>
                    <a:schemeClr val="tx2"/>
                  </a:solidFill>
                </a:ln>
                <a:solidFill>
                  <a:schemeClr val="bg1"/>
                </a:solidFill>
                <a:latin typeface="Century Gothic" panose="020B0502020202020204" pitchFamily="34" charset="0"/>
              </a:rPr>
              <a:t>recap</a:t>
            </a:r>
            <a:endParaRPr lang="en-ZA" sz="9600" b="1" dirty="0">
              <a:ln>
                <a:solidFill>
                  <a:schemeClr val="tx2"/>
                </a:solidFill>
              </a:ln>
              <a:solidFill>
                <a:schemeClr val="bg1"/>
              </a:solidFill>
              <a:latin typeface="Century Gothic" panose="020B0502020202020204" pitchFamily="34" charset="0"/>
            </a:endParaRPr>
          </a:p>
        </p:txBody>
      </p:sp>
    </p:spTree>
    <p:extLst>
      <p:ext uri="{BB962C8B-B14F-4D97-AF65-F5344CB8AC3E}">
        <p14:creationId xmlns:p14="http://schemas.microsoft.com/office/powerpoint/2010/main" val="4281394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3654" y="0"/>
            <a:ext cx="8736692" cy="504825"/>
          </a:xfrm>
        </p:spPr>
        <p:txBody>
          <a:bodyPr/>
          <a:lstStyle/>
          <a:p>
            <a:pPr lvl="2" algn="l"/>
            <a:r>
              <a:rPr lang="en-US" sz="2800" b="1" dirty="0" smtClean="0">
                <a:solidFill>
                  <a:prstClr val="black"/>
                </a:solidFill>
                <a:latin typeface="Century Gothic" panose="020B0502020202020204" pitchFamily="34" charset="0"/>
              </a:rPr>
              <a:t>P6. God doesn’t hear prayers prayed in the flesh</a:t>
            </a:r>
            <a:endParaRPr lang="en-US" sz="2800" b="1" dirty="0">
              <a:solidFill>
                <a:prstClr val="black"/>
              </a:solidFill>
              <a:latin typeface="Century Gothic" panose="020B0502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559610877"/>
              </p:ext>
            </p:extLst>
          </p:nvPr>
        </p:nvGraphicFramePr>
        <p:xfrm>
          <a:off x="209551" y="525234"/>
          <a:ext cx="8648699" cy="4668340"/>
        </p:xfrm>
        <a:graphic>
          <a:graphicData uri="http://schemas.openxmlformats.org/drawingml/2006/table">
            <a:tbl>
              <a:tblPr firstRow="1" bandRow="1">
                <a:tableStyleId>{5C22544A-7EE6-4342-B048-85BDC9FD1C3A}</a:tableStyleId>
              </a:tblPr>
              <a:tblGrid>
                <a:gridCol w="2152649"/>
                <a:gridCol w="3162300"/>
                <a:gridCol w="3333750"/>
              </a:tblGrid>
              <a:tr h="367393">
                <a:tc>
                  <a:txBody>
                    <a:bodyPr/>
                    <a:lstStyle/>
                    <a:p>
                      <a:pPr algn="ctr"/>
                      <a:endParaRPr lang="en-ZA" sz="2300" dirty="0">
                        <a:latin typeface="Century Gothic" panose="020B0502020202020204" pitchFamily="34" charset="0"/>
                      </a:endParaRPr>
                    </a:p>
                  </a:txBody>
                  <a:tcPr marL="0" marR="0" marT="0" marB="0">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ZA" sz="2300" dirty="0" smtClean="0">
                          <a:latin typeface="Century Gothic" panose="020B0502020202020204" pitchFamily="34" charset="0"/>
                        </a:rPr>
                        <a:t>Old man</a:t>
                      </a:r>
                      <a:endParaRPr lang="en-ZA" sz="2300" dirty="0">
                        <a:latin typeface="Century Gothic" panose="020B0502020202020204" pitchFamily="34" charset="0"/>
                      </a:endParaRPr>
                    </a:p>
                  </a:txBody>
                  <a:tcPr marL="0" marR="0" marT="0" marB="0">
                    <a:lnL w="12700" cmpd="sng">
                      <a:noFill/>
                    </a:lnL>
                    <a:lnB w="12700" cap="flat" cmpd="sng" algn="ctr">
                      <a:solidFill>
                        <a:schemeClr val="bg1">
                          <a:lumMod val="65000"/>
                        </a:schemeClr>
                      </a:solidFill>
                      <a:prstDash val="solid"/>
                      <a:round/>
                      <a:headEnd type="none" w="med" len="med"/>
                      <a:tailEnd type="none" w="med" len="med"/>
                    </a:lnB>
                    <a:solidFill>
                      <a:schemeClr val="tx2"/>
                    </a:solidFill>
                  </a:tcPr>
                </a:tc>
                <a:tc>
                  <a:txBody>
                    <a:bodyPr/>
                    <a:lstStyle/>
                    <a:p>
                      <a:pPr algn="ctr"/>
                      <a:r>
                        <a:rPr lang="en-ZA" sz="2300" dirty="0" smtClean="0">
                          <a:latin typeface="Century Gothic" panose="020B0502020202020204" pitchFamily="34" charset="0"/>
                        </a:rPr>
                        <a:t>New Man</a:t>
                      </a:r>
                      <a:endParaRPr lang="en-ZA" sz="2300" dirty="0">
                        <a:latin typeface="Century Gothic" panose="020B0502020202020204" pitchFamily="34" charset="0"/>
                      </a:endParaRPr>
                    </a:p>
                  </a:txBody>
                  <a:tcPr marL="0" marR="0" marT="0" marB="0">
                    <a:lnB w="12700" cap="flat" cmpd="sng" algn="ctr">
                      <a:solidFill>
                        <a:schemeClr val="bg1">
                          <a:lumMod val="65000"/>
                        </a:schemeClr>
                      </a:solidFill>
                      <a:prstDash val="solid"/>
                      <a:round/>
                      <a:headEnd type="none" w="med" len="med"/>
                      <a:tailEnd type="none" w="med" len="med"/>
                    </a:lnB>
                    <a:solidFill>
                      <a:schemeClr val="tx2"/>
                    </a:solidFill>
                  </a:tcPr>
                </a:tc>
              </a:tr>
              <a:tr h="367393">
                <a:tc>
                  <a:txBody>
                    <a:bodyPr/>
                    <a:lstStyle/>
                    <a:p>
                      <a:r>
                        <a:rPr lang="en-ZA" sz="2300" b="1" dirty="0" smtClean="0">
                          <a:latin typeface="Century Gothic" panose="020B0502020202020204" pitchFamily="34" charset="0"/>
                        </a:rPr>
                        <a:t>Nature</a:t>
                      </a:r>
                      <a:endParaRPr lang="en-ZA" sz="2300" b="1" dirty="0">
                        <a:latin typeface="Century Gothic" panose="020B0502020202020204" pitchFamily="34" charset="0"/>
                      </a:endParaRPr>
                    </a:p>
                  </a:txBody>
                  <a:tcPr marL="0" marR="0" marT="0" marB="0">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0975" indent="-180975" algn="l" defTabSz="914400" rtl="0" eaLnBrk="1" latinLnBrk="0" hangingPunct="1">
                        <a:buFont typeface="Arial" panose="020B0604020202020204" pitchFamily="34" charset="0"/>
                        <a:buChar char="•"/>
                      </a:pPr>
                      <a:r>
                        <a:rPr lang="en-ZA" sz="2300" kern="1200" dirty="0" smtClean="0">
                          <a:solidFill>
                            <a:schemeClr val="dk1"/>
                          </a:solidFill>
                          <a:latin typeface="Century Gothic" panose="020B0502020202020204" pitchFamily="34" charset="0"/>
                          <a:ea typeface="+mn-ea"/>
                          <a:cs typeface="+mn-cs"/>
                        </a:rPr>
                        <a:t>Flesh</a:t>
                      </a:r>
                      <a:endParaRPr lang="en-ZA" sz="2300" kern="1200" dirty="0">
                        <a:solidFill>
                          <a:schemeClr val="dk1"/>
                        </a:solidFill>
                        <a:latin typeface="Century Gothic" panose="020B0502020202020204" pitchFamily="34" charset="0"/>
                        <a:ea typeface="+mn-ea"/>
                        <a:cs typeface="+mn-cs"/>
                      </a:endParaRPr>
                    </a:p>
                  </a:txBody>
                  <a:tcPr marL="0" marR="0" marT="0" marB="0">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0975" indent="-180975" algn="l" defTabSz="914400" rtl="0" eaLnBrk="1" latinLnBrk="0" hangingPunct="1">
                        <a:buFont typeface="Arial" panose="020B0604020202020204" pitchFamily="34" charset="0"/>
                        <a:buChar char="•"/>
                      </a:pPr>
                      <a:r>
                        <a:rPr lang="en-ZA" sz="2300" kern="1200" dirty="0" smtClean="0">
                          <a:solidFill>
                            <a:schemeClr val="dk1"/>
                          </a:solidFill>
                          <a:latin typeface="Century Gothic" panose="020B0502020202020204" pitchFamily="34" charset="0"/>
                          <a:ea typeface="+mn-ea"/>
                          <a:cs typeface="+mn-cs"/>
                        </a:rPr>
                        <a:t>Spirit</a:t>
                      </a:r>
                      <a:endParaRPr lang="en-ZA" sz="2300" kern="1200" dirty="0">
                        <a:solidFill>
                          <a:schemeClr val="dk1"/>
                        </a:solidFill>
                        <a:latin typeface="Century Gothic" panose="020B0502020202020204" pitchFamily="34" charset="0"/>
                        <a:ea typeface="+mn-ea"/>
                        <a:cs typeface="+mn-cs"/>
                      </a:endParaRPr>
                    </a:p>
                  </a:txBody>
                  <a:tcPr marL="0" marR="0" marT="0" marB="0">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r h="367393">
                <a:tc>
                  <a:txBody>
                    <a:bodyPr/>
                    <a:lstStyle/>
                    <a:p>
                      <a:r>
                        <a:rPr lang="en-ZA" sz="2300" b="1" dirty="0" smtClean="0">
                          <a:latin typeface="Century Gothic" panose="020B0502020202020204" pitchFamily="34" charset="0"/>
                        </a:rPr>
                        <a:t>Walks in</a:t>
                      </a:r>
                      <a:endParaRPr lang="en-ZA" sz="2300" b="1" dirty="0">
                        <a:latin typeface="Century Gothic" panose="020B0502020202020204" pitchFamily="34" charset="0"/>
                      </a:endParaRPr>
                    </a:p>
                  </a:txBody>
                  <a:tcPr marL="0" marR="0" marT="0" marB="0">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0975" indent="-180975">
                        <a:buFont typeface="Arial" panose="020B0604020202020204" pitchFamily="34" charset="0"/>
                        <a:buChar char="•"/>
                      </a:pPr>
                      <a:r>
                        <a:rPr lang="en-ZA" sz="2300" dirty="0" smtClean="0">
                          <a:latin typeface="Century Gothic" panose="020B0502020202020204" pitchFamily="34" charset="0"/>
                        </a:rPr>
                        <a:t>Unbelief</a:t>
                      </a:r>
                      <a:endParaRPr lang="en-ZA" sz="2300" dirty="0">
                        <a:latin typeface="Century Gothic" panose="020B0502020202020204" pitchFamily="34" charset="0"/>
                      </a:endParaRPr>
                    </a:p>
                  </a:txBody>
                  <a:tcPr marL="0" marR="0" marT="0" marB="0">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0975" indent="-180975" algn="l" defTabSz="914400" rtl="0" eaLnBrk="1" latinLnBrk="0" hangingPunct="1">
                        <a:buFont typeface="Arial" panose="020B0604020202020204" pitchFamily="34" charset="0"/>
                        <a:buChar char="•"/>
                      </a:pPr>
                      <a:r>
                        <a:rPr lang="en-ZA" sz="2300" kern="1200" dirty="0" smtClean="0">
                          <a:solidFill>
                            <a:schemeClr val="dk1"/>
                          </a:solidFill>
                          <a:latin typeface="Century Gothic" panose="020B0502020202020204" pitchFamily="34" charset="0"/>
                          <a:ea typeface="+mn-ea"/>
                          <a:cs typeface="+mn-cs"/>
                        </a:rPr>
                        <a:t>Faith</a:t>
                      </a:r>
                      <a:endParaRPr lang="en-ZA" sz="2300" kern="1200" dirty="0">
                        <a:solidFill>
                          <a:schemeClr val="dk1"/>
                        </a:solidFill>
                        <a:latin typeface="Century Gothic" panose="020B0502020202020204" pitchFamily="34" charset="0"/>
                        <a:ea typeface="+mn-ea"/>
                        <a:cs typeface="+mn-cs"/>
                      </a:endParaRPr>
                    </a:p>
                  </a:txBody>
                  <a:tcPr marL="0" marR="0" marT="0" marB="0">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r h="661307">
                <a:tc>
                  <a:txBody>
                    <a:bodyPr/>
                    <a:lstStyle/>
                    <a:p>
                      <a:r>
                        <a:rPr lang="en-ZA" sz="2300" b="1" dirty="0" smtClean="0">
                          <a:latin typeface="Century Gothic" panose="020B0502020202020204" pitchFamily="34" charset="0"/>
                        </a:rPr>
                        <a:t>Relationship with sin</a:t>
                      </a:r>
                      <a:endParaRPr lang="en-ZA" sz="2300" b="1" dirty="0">
                        <a:latin typeface="Century Gothic" panose="020B0502020202020204" pitchFamily="34" charset="0"/>
                      </a:endParaRPr>
                    </a:p>
                  </a:txBody>
                  <a:tcPr marL="0" marR="0" marT="0" marB="0">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0975" indent="-180975" algn="l" defTabSz="914400" rtl="0" eaLnBrk="1" latinLnBrk="0" hangingPunct="1">
                        <a:buFont typeface="Arial" panose="020B0604020202020204" pitchFamily="34" charset="0"/>
                        <a:buChar char="•"/>
                      </a:pPr>
                      <a:r>
                        <a:rPr lang="en-ZA" sz="2300" kern="1200" dirty="0" smtClean="0">
                          <a:solidFill>
                            <a:schemeClr val="dk1"/>
                          </a:solidFill>
                          <a:latin typeface="Century Gothic" panose="020B0502020202020204" pitchFamily="34" charset="0"/>
                          <a:ea typeface="+mn-ea"/>
                          <a:cs typeface="+mn-cs"/>
                        </a:rPr>
                        <a:t>Alive to sin (sinner)</a:t>
                      </a:r>
                      <a:endParaRPr lang="en-ZA" sz="2300" kern="1200" dirty="0">
                        <a:solidFill>
                          <a:schemeClr val="dk1"/>
                        </a:solidFill>
                        <a:latin typeface="Century Gothic" panose="020B0502020202020204" pitchFamily="34" charset="0"/>
                        <a:ea typeface="+mn-ea"/>
                        <a:cs typeface="+mn-cs"/>
                      </a:endParaRPr>
                    </a:p>
                  </a:txBody>
                  <a:tcPr marL="0" marR="0" marT="0" marB="0">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0975" indent="-180975" algn="l" defTabSz="914400" rtl="0" eaLnBrk="1" latinLnBrk="0" hangingPunct="1">
                        <a:buFont typeface="Arial" panose="020B0604020202020204" pitchFamily="34" charset="0"/>
                        <a:buChar char="•"/>
                      </a:pPr>
                      <a:r>
                        <a:rPr lang="en-ZA" sz="2300" kern="1200" dirty="0" smtClean="0">
                          <a:solidFill>
                            <a:schemeClr val="dk1"/>
                          </a:solidFill>
                          <a:latin typeface="Century Gothic" panose="020B0502020202020204" pitchFamily="34" charset="0"/>
                          <a:ea typeface="+mn-ea"/>
                          <a:cs typeface="+mn-cs"/>
                        </a:rPr>
                        <a:t>Dead to sin</a:t>
                      </a:r>
                      <a:endParaRPr lang="en-ZA" sz="2300" kern="1200" dirty="0">
                        <a:solidFill>
                          <a:schemeClr val="dk1"/>
                        </a:solidFill>
                        <a:latin typeface="Century Gothic" panose="020B0502020202020204" pitchFamily="34" charset="0"/>
                        <a:ea typeface="+mn-ea"/>
                        <a:cs typeface="+mn-cs"/>
                      </a:endParaRPr>
                    </a:p>
                  </a:txBody>
                  <a:tcPr marL="0" marR="0" marT="0" marB="0">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r h="661307">
                <a:tc>
                  <a:txBody>
                    <a:bodyPr/>
                    <a:lstStyle/>
                    <a:p>
                      <a:r>
                        <a:rPr lang="en-ZA" sz="2300" b="1" dirty="0" smtClean="0">
                          <a:latin typeface="Century Gothic" panose="020B0502020202020204" pitchFamily="34" charset="0"/>
                        </a:rPr>
                        <a:t>Relationship with God</a:t>
                      </a:r>
                      <a:endParaRPr lang="en-ZA" sz="2300" b="1" dirty="0">
                        <a:latin typeface="Century Gothic" panose="020B0502020202020204" pitchFamily="34" charset="0"/>
                      </a:endParaRPr>
                    </a:p>
                  </a:txBody>
                  <a:tcPr marL="0" marR="0" marT="0" marB="0">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0975" indent="-180975" algn="l" defTabSz="914400" rtl="0" eaLnBrk="1" latinLnBrk="0" hangingPunct="1">
                        <a:buFont typeface="Arial" panose="020B0604020202020204" pitchFamily="34" charset="0"/>
                        <a:buChar char="•"/>
                      </a:pPr>
                      <a:r>
                        <a:rPr lang="en-ZA" sz="2300" kern="1200" dirty="0" smtClean="0">
                          <a:solidFill>
                            <a:schemeClr val="dk1"/>
                          </a:solidFill>
                          <a:latin typeface="Century Gothic" panose="020B0502020202020204" pitchFamily="34" charset="0"/>
                          <a:ea typeface="+mn-ea"/>
                          <a:cs typeface="+mn-cs"/>
                        </a:rPr>
                        <a:t>Enemy of God</a:t>
                      </a:r>
                      <a:endParaRPr lang="en-ZA" sz="2300" kern="1200" dirty="0">
                        <a:solidFill>
                          <a:schemeClr val="dk1"/>
                        </a:solidFill>
                        <a:latin typeface="Century Gothic" panose="020B0502020202020204" pitchFamily="34" charset="0"/>
                        <a:ea typeface="+mn-ea"/>
                        <a:cs typeface="+mn-cs"/>
                      </a:endParaRPr>
                    </a:p>
                  </a:txBody>
                  <a:tcPr marL="0" marR="0" marT="0" marB="0">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0975" indent="-180975" algn="l" defTabSz="914400" rtl="0" eaLnBrk="1" latinLnBrk="0" hangingPunct="1">
                        <a:buFont typeface="Arial" panose="020B0604020202020204" pitchFamily="34" charset="0"/>
                        <a:buChar char="•"/>
                      </a:pPr>
                      <a:r>
                        <a:rPr lang="en-ZA" sz="2300" kern="1200" dirty="0" smtClean="0">
                          <a:solidFill>
                            <a:schemeClr val="dk1"/>
                          </a:solidFill>
                          <a:latin typeface="Century Gothic" panose="020B0502020202020204" pitchFamily="34" charset="0"/>
                          <a:ea typeface="+mn-ea"/>
                          <a:cs typeface="+mn-cs"/>
                        </a:rPr>
                        <a:t>Son of God</a:t>
                      </a:r>
                      <a:endParaRPr lang="en-ZA" sz="2300" kern="1200" dirty="0">
                        <a:solidFill>
                          <a:schemeClr val="dk1"/>
                        </a:solidFill>
                        <a:latin typeface="Century Gothic" panose="020B0502020202020204" pitchFamily="34" charset="0"/>
                        <a:ea typeface="+mn-ea"/>
                        <a:cs typeface="+mn-cs"/>
                      </a:endParaRPr>
                    </a:p>
                  </a:txBody>
                  <a:tcPr marL="0" marR="0" marT="0" marB="0">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r h="661307">
                <a:tc>
                  <a:txBody>
                    <a:bodyPr/>
                    <a:lstStyle/>
                    <a:p>
                      <a:r>
                        <a:rPr lang="en-ZA" sz="2300" b="1" dirty="0" smtClean="0">
                          <a:latin typeface="Century Gothic" panose="020B0502020202020204" pitchFamily="34" charset="0"/>
                        </a:rPr>
                        <a:t>Relationship with World &amp; righteousness</a:t>
                      </a:r>
                      <a:endParaRPr lang="en-ZA" sz="2300" b="1" dirty="0">
                        <a:latin typeface="Century Gothic" panose="020B0502020202020204" pitchFamily="34" charset="0"/>
                      </a:endParaRPr>
                    </a:p>
                  </a:txBody>
                  <a:tcPr marL="0" marR="0" marT="0" marB="0">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0975" indent="-180975" algn="l" defTabSz="914400" rtl="0" eaLnBrk="1" latinLnBrk="0" hangingPunct="1">
                        <a:buFont typeface="Arial" panose="020B0604020202020204" pitchFamily="34" charset="0"/>
                        <a:buChar char="•"/>
                      </a:pPr>
                      <a:r>
                        <a:rPr lang="en-ZA" sz="2300" kern="1200" dirty="0" smtClean="0">
                          <a:solidFill>
                            <a:schemeClr val="dk1"/>
                          </a:solidFill>
                          <a:latin typeface="Century Gothic" panose="020B0502020202020204" pitchFamily="34" charset="0"/>
                          <a:ea typeface="+mn-ea"/>
                          <a:cs typeface="+mn-cs"/>
                        </a:rPr>
                        <a:t>Loves the world, righteous when  not inconvenient</a:t>
                      </a:r>
                      <a:endParaRPr lang="en-ZA" sz="2300" kern="1200" dirty="0">
                        <a:solidFill>
                          <a:schemeClr val="dk1"/>
                        </a:solidFill>
                        <a:latin typeface="Century Gothic" panose="020B0502020202020204" pitchFamily="34" charset="0"/>
                        <a:ea typeface="+mn-ea"/>
                        <a:cs typeface="+mn-cs"/>
                      </a:endParaRPr>
                    </a:p>
                  </a:txBody>
                  <a:tcPr marL="0" marR="0" marT="0" marB="0">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0975" indent="-180975" algn="l" defTabSz="914400" rtl="0" eaLnBrk="1" latinLnBrk="0" hangingPunct="1">
                        <a:buFont typeface="Arial" panose="020B0604020202020204" pitchFamily="34" charset="0"/>
                        <a:buChar char="•"/>
                      </a:pPr>
                      <a:r>
                        <a:rPr lang="en-ZA" sz="2300" kern="1200" dirty="0" smtClean="0">
                          <a:solidFill>
                            <a:schemeClr val="dk1"/>
                          </a:solidFill>
                          <a:latin typeface="Century Gothic" panose="020B0502020202020204" pitchFamily="34" charset="0"/>
                          <a:ea typeface="+mn-ea"/>
                          <a:cs typeface="+mn-cs"/>
                        </a:rPr>
                        <a:t>Not of the world, righteous by nature</a:t>
                      </a:r>
                      <a:endParaRPr lang="en-ZA" sz="2300" kern="1200" dirty="0">
                        <a:solidFill>
                          <a:schemeClr val="dk1"/>
                        </a:solidFill>
                        <a:latin typeface="Century Gothic" panose="020B0502020202020204" pitchFamily="34" charset="0"/>
                        <a:ea typeface="+mn-ea"/>
                        <a:cs typeface="+mn-cs"/>
                      </a:endParaRPr>
                    </a:p>
                  </a:txBody>
                  <a:tcPr marL="0" marR="0" marT="0" marB="0">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r h="1112521">
                <a:tc>
                  <a:txBody>
                    <a:bodyPr/>
                    <a:lstStyle/>
                    <a:p>
                      <a:r>
                        <a:rPr lang="en-ZA" sz="2300" b="1" dirty="0" smtClean="0">
                          <a:latin typeface="Century Gothic" panose="020B0502020202020204" pitchFamily="34" charset="0"/>
                        </a:rPr>
                        <a:t>Top priority</a:t>
                      </a:r>
                      <a:endParaRPr lang="en-ZA" sz="2300" b="1" dirty="0">
                        <a:latin typeface="Century Gothic" panose="020B0502020202020204" pitchFamily="34" charset="0"/>
                      </a:endParaRPr>
                    </a:p>
                  </a:txBody>
                  <a:tcPr marL="0" marR="0" marT="0" marB="0">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0975" indent="-180975" algn="l" defTabSz="914400" rtl="0" eaLnBrk="1" latinLnBrk="0" hangingPunct="1">
                        <a:buFont typeface="Arial" panose="020B0604020202020204" pitchFamily="34" charset="0"/>
                        <a:buChar char="•"/>
                      </a:pPr>
                      <a:r>
                        <a:rPr lang="en-ZA" sz="2300" kern="1200" dirty="0" smtClean="0">
                          <a:solidFill>
                            <a:schemeClr val="dk1"/>
                          </a:solidFill>
                          <a:latin typeface="Century Gothic" panose="020B0502020202020204" pitchFamily="34" charset="0"/>
                          <a:ea typeface="+mn-ea"/>
                          <a:cs typeface="+mn-cs"/>
                        </a:rPr>
                        <a:t>Self-pleasing in this life (</a:t>
                      </a:r>
                      <a:r>
                        <a:rPr lang="en-ZA" sz="2300" kern="1200" dirty="0" err="1" smtClean="0">
                          <a:solidFill>
                            <a:schemeClr val="dk1"/>
                          </a:solidFill>
                          <a:latin typeface="Century Gothic" panose="020B0502020202020204" pitchFamily="34" charset="0"/>
                          <a:ea typeface="+mn-ea"/>
                          <a:cs typeface="+mn-cs"/>
                        </a:rPr>
                        <a:t>achievem’t</a:t>
                      </a:r>
                      <a:r>
                        <a:rPr lang="en-ZA" sz="2300" kern="1200" dirty="0" smtClean="0">
                          <a:solidFill>
                            <a:schemeClr val="dk1"/>
                          </a:solidFill>
                          <a:latin typeface="Century Gothic" panose="020B0502020202020204" pitchFamily="34" charset="0"/>
                          <a:ea typeface="+mn-ea"/>
                          <a:cs typeface="+mn-cs"/>
                        </a:rPr>
                        <a:t>, fun, pleasure, comfort…)</a:t>
                      </a:r>
                      <a:endParaRPr lang="en-ZA" sz="2300" kern="1200" dirty="0">
                        <a:solidFill>
                          <a:schemeClr val="dk1"/>
                        </a:solidFill>
                        <a:latin typeface="Century Gothic" panose="020B0502020202020204" pitchFamily="34" charset="0"/>
                        <a:ea typeface="+mn-ea"/>
                        <a:cs typeface="+mn-cs"/>
                      </a:endParaRPr>
                    </a:p>
                  </a:txBody>
                  <a:tcPr marL="0" marR="0" marT="0" marB="0">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0975" indent="-180975" algn="l" defTabSz="914400" rtl="0" eaLnBrk="1" latinLnBrk="0" hangingPunct="1">
                        <a:buFont typeface="Arial" panose="020B0604020202020204" pitchFamily="34" charset="0"/>
                        <a:buChar char="•"/>
                      </a:pPr>
                      <a:r>
                        <a:rPr lang="en-ZA" sz="2300" kern="1200" dirty="0" smtClean="0">
                          <a:solidFill>
                            <a:schemeClr val="dk1"/>
                          </a:solidFill>
                          <a:latin typeface="Century Gothic" panose="020B0502020202020204" pitchFamily="34" charset="0"/>
                          <a:ea typeface="+mn-ea"/>
                          <a:cs typeface="+mn-cs"/>
                        </a:rPr>
                        <a:t>God’s will - always good, no matter how much suffering</a:t>
                      </a:r>
                      <a:endParaRPr lang="en-ZA" sz="2300" kern="1200" dirty="0">
                        <a:solidFill>
                          <a:schemeClr val="dk1"/>
                        </a:solidFill>
                        <a:latin typeface="Century Gothic" panose="020B0502020202020204" pitchFamily="34" charset="0"/>
                        <a:ea typeface="+mn-ea"/>
                        <a:cs typeface="+mn-cs"/>
                      </a:endParaRPr>
                    </a:p>
                  </a:txBody>
                  <a:tcPr marL="0" marR="0" marT="0" marB="0">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Rectangle 1"/>
          <p:cNvSpPr/>
          <p:nvPr/>
        </p:nvSpPr>
        <p:spPr>
          <a:xfrm>
            <a:off x="209550" y="5604934"/>
            <a:ext cx="8705850" cy="1200329"/>
          </a:xfrm>
          <a:prstGeom prst="rect">
            <a:avLst/>
          </a:prstGeom>
          <a:solidFill>
            <a:schemeClr val="tx2"/>
          </a:solidFill>
        </p:spPr>
        <p:txBody>
          <a:bodyPr wrap="square">
            <a:spAutoFit/>
          </a:bodyPr>
          <a:lstStyle/>
          <a:p>
            <a:r>
              <a:rPr lang="en-US" sz="2400" b="1" dirty="0">
                <a:solidFill>
                  <a:schemeClr val="bg1"/>
                </a:solidFill>
                <a:latin typeface="Century Gothic" panose="020B0502020202020204" pitchFamily="34" charset="0"/>
              </a:rPr>
              <a:t>He hears </a:t>
            </a:r>
            <a:r>
              <a:rPr lang="en-US" sz="2400" b="1" dirty="0" smtClean="0">
                <a:solidFill>
                  <a:schemeClr val="bg1"/>
                </a:solidFill>
                <a:latin typeface="Century Gothic" panose="020B0502020202020204" pitchFamily="34" charset="0"/>
              </a:rPr>
              <a:t>prayers of faith, not unbelief. Hence He hears prayers when </a:t>
            </a:r>
            <a:r>
              <a:rPr lang="en-US" sz="2400" b="1" dirty="0">
                <a:solidFill>
                  <a:schemeClr val="bg1"/>
                </a:solidFill>
                <a:latin typeface="Century Gothic" panose="020B0502020202020204" pitchFamily="34" charset="0"/>
              </a:rPr>
              <a:t>we live &amp; pray in the </a:t>
            </a:r>
            <a:r>
              <a:rPr lang="en-US" sz="2400" b="1" dirty="0" smtClean="0">
                <a:solidFill>
                  <a:schemeClr val="bg1"/>
                </a:solidFill>
                <a:latin typeface="Century Gothic" panose="020B0502020202020204" pitchFamily="34" charset="0"/>
              </a:rPr>
              <a:t>Spirit, </a:t>
            </a:r>
            <a:r>
              <a:rPr lang="en-US" sz="2400" b="1" dirty="0">
                <a:solidFill>
                  <a:schemeClr val="bg1"/>
                </a:solidFill>
                <a:latin typeface="Century Gothic" panose="020B0502020202020204" pitchFamily="34" charset="0"/>
              </a:rPr>
              <a:t>not when we live &amp; pray in the flesh</a:t>
            </a:r>
            <a:endParaRPr lang="en-ZA" sz="2400" b="1" dirty="0">
              <a:solidFill>
                <a:schemeClr val="bg1"/>
              </a:solidFill>
              <a:latin typeface="Century Gothic" panose="020B0502020202020204" pitchFamily="34" charset="0"/>
            </a:endParaRPr>
          </a:p>
        </p:txBody>
      </p:sp>
      <p:sp>
        <p:nvSpPr>
          <p:cNvPr id="10" name="Down Arrow 9"/>
          <p:cNvSpPr/>
          <p:nvPr/>
        </p:nvSpPr>
        <p:spPr>
          <a:xfrm>
            <a:off x="4117916" y="5291820"/>
            <a:ext cx="847165" cy="403412"/>
          </a:xfrm>
          <a:prstGeom prst="downArrow">
            <a:avLst/>
          </a:prstGeom>
          <a:solidFill>
            <a:schemeClr val="tx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ZA">
              <a:solidFill>
                <a:prstClr val="white"/>
              </a:solidFill>
            </a:endParaRPr>
          </a:p>
        </p:txBody>
      </p:sp>
      <p:sp>
        <p:nvSpPr>
          <p:cNvPr id="3076" name="Slide Number Placeholder 4"/>
          <p:cNvSpPr>
            <a:spLocks noGrp="1"/>
          </p:cNvSpPr>
          <p:nvPr>
            <p:ph type="sldNum" sz="quarter" idx="12"/>
          </p:nvPr>
        </p:nvSpPr>
        <p:spPr bwMode="auto">
          <a:xfrm>
            <a:off x="6762018" y="6518182"/>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6AC94B87-D427-4173-89B7-F1653470FADE}" type="slidenum">
              <a:rPr lang="en-ZA" smtClean="0">
                <a:solidFill>
                  <a:schemeClr val="bg1">
                    <a:lumMod val="85000"/>
                  </a:schemeClr>
                </a:solidFill>
                <a:latin typeface="Calibri" pitchFamily="34" charset="0"/>
              </a:rPr>
              <a:pPr eaLnBrk="1" hangingPunct="1"/>
              <a:t>20</a:t>
            </a:fld>
            <a:endParaRPr lang="en-ZA" dirty="0" smtClean="0">
              <a:solidFill>
                <a:schemeClr val="bg1">
                  <a:lumMod val="85000"/>
                </a:schemeClr>
              </a:solidFill>
              <a:latin typeface="Calibri" pitchFamily="34" charset="0"/>
            </a:endParaRPr>
          </a:p>
        </p:txBody>
      </p:sp>
    </p:spTree>
    <p:extLst>
      <p:ext uri="{BB962C8B-B14F-4D97-AF65-F5344CB8AC3E}">
        <p14:creationId xmlns:p14="http://schemas.microsoft.com/office/powerpoint/2010/main" val="3403898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131082" y="-4762"/>
            <a:ext cx="8831943" cy="504825"/>
          </a:xfrm>
        </p:spPr>
        <p:txBody>
          <a:bodyPr/>
          <a:lstStyle/>
          <a:p>
            <a:pPr fontAlgn="ctr"/>
            <a:r>
              <a:rPr lang="en-US" dirty="0" smtClean="0"/>
              <a:t>P7. As we walk ‘in the new man’, by faith, God’s promise of answering our prayers applies to us</a:t>
            </a:r>
            <a:endParaRPr lang="en-US" dirty="0"/>
          </a:p>
        </p:txBody>
      </p:sp>
      <p:graphicFrame>
        <p:nvGraphicFramePr>
          <p:cNvPr id="12" name="Table 11"/>
          <p:cNvGraphicFramePr>
            <a:graphicFrameLocks noGrp="1"/>
          </p:cNvGraphicFramePr>
          <p:nvPr>
            <p:extLst>
              <p:ext uri="{D42A27DB-BD31-4B8C-83A1-F6EECF244321}">
                <p14:modId xmlns:p14="http://schemas.microsoft.com/office/powerpoint/2010/main" val="3279004735"/>
              </p:ext>
            </p:extLst>
          </p:nvPr>
        </p:nvGraphicFramePr>
        <p:xfrm>
          <a:off x="8604" y="959296"/>
          <a:ext cx="9097296" cy="5827590"/>
        </p:xfrm>
        <a:graphic>
          <a:graphicData uri="http://schemas.openxmlformats.org/drawingml/2006/table">
            <a:tbl>
              <a:tblPr firstRow="1" bandRow="1">
                <a:tableStyleId>{B301B821-A1FF-4177-AEE7-76D212191A09}</a:tableStyleId>
              </a:tblPr>
              <a:tblGrid>
                <a:gridCol w="424837"/>
                <a:gridCol w="2747909"/>
                <a:gridCol w="3124200"/>
                <a:gridCol w="2800350"/>
              </a:tblGrid>
              <a:tr h="364679">
                <a:tc>
                  <a:txBody>
                    <a:bodyPr/>
                    <a:lstStyle/>
                    <a:p>
                      <a:pPr algn="ctr" fontAlgn="t"/>
                      <a:r>
                        <a:rPr lang="en-US" sz="2000" b="1" i="0" u="none" strike="noStrike" dirty="0" err="1" smtClean="0">
                          <a:solidFill>
                            <a:srgbClr val="FFFFFF"/>
                          </a:solidFill>
                          <a:effectLst/>
                          <a:latin typeface="Century Gothic" panose="020B0502020202020204" pitchFamily="34" charset="0"/>
                          <a:cs typeface="Arial" pitchFamily="34" charset="0"/>
                        </a:rPr>
                        <a:t>Stn</a:t>
                      </a:r>
                      <a:endParaRPr lang="en-US" sz="2000" b="1" i="0" u="none" strike="noStrike" dirty="0">
                        <a:solidFill>
                          <a:srgbClr val="FFFFFF"/>
                        </a:solidFill>
                        <a:effectLst/>
                        <a:latin typeface="Century Gothic" panose="020B0502020202020204" pitchFamily="34" charset="0"/>
                        <a:cs typeface="Arial" pitchFamily="34" charset="0"/>
                      </a:endParaRPr>
                    </a:p>
                  </a:txBody>
                  <a:tcPr marL="6410" marR="6410" marT="6065"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tx2"/>
                    </a:solidFill>
                  </a:tcPr>
                </a:tc>
                <a:tc>
                  <a:txBody>
                    <a:bodyPr/>
                    <a:lstStyle/>
                    <a:p>
                      <a:pPr algn="ctr" fontAlgn="t"/>
                      <a:r>
                        <a:rPr lang="en-US" sz="2000" b="1" i="0" u="none" strike="noStrike" dirty="0" smtClean="0">
                          <a:effectLst/>
                          <a:latin typeface="Century Gothic" panose="020B0502020202020204" pitchFamily="34" charset="0"/>
                          <a:cs typeface="Arial" pitchFamily="34" charset="0"/>
                        </a:rPr>
                        <a:t>Biblical truths</a:t>
                      </a:r>
                      <a:endParaRPr lang="en-US" sz="2000" b="1" i="0" u="none" strike="noStrike" dirty="0">
                        <a:solidFill>
                          <a:srgbClr val="FFFFFF"/>
                        </a:solidFill>
                        <a:effectLst/>
                        <a:latin typeface="Century Gothic" panose="020B0502020202020204" pitchFamily="34" charset="0"/>
                        <a:cs typeface="Arial" pitchFamily="34" charset="0"/>
                      </a:endParaRPr>
                    </a:p>
                  </a:txBody>
                  <a:tcPr marL="6410" marR="6410" marT="6065"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tx2"/>
                    </a:solidFill>
                  </a:tcPr>
                </a:tc>
                <a:tc>
                  <a:txBody>
                    <a:bodyPr/>
                    <a:lstStyle/>
                    <a:p>
                      <a:pPr algn="ctr" fontAlgn="t"/>
                      <a:r>
                        <a:rPr lang="en-ZA" sz="2000" b="1" i="0" u="none" strike="noStrike" dirty="0" smtClean="0">
                          <a:effectLst/>
                          <a:latin typeface="Century Gothic" panose="020B0502020202020204" pitchFamily="34" charset="0"/>
                          <a:cs typeface="Arial" pitchFamily="34" charset="0"/>
                        </a:rPr>
                        <a:t>Flesh / Old Man / unbelief response</a:t>
                      </a:r>
                      <a:endParaRPr lang="en-ZA" sz="2000" b="0" i="1" u="none" strike="noStrike" dirty="0">
                        <a:solidFill>
                          <a:srgbClr val="FFFFFF"/>
                        </a:solidFill>
                        <a:effectLst/>
                        <a:latin typeface="Century Gothic" panose="020B0502020202020204" pitchFamily="34" charset="0"/>
                        <a:cs typeface="Arial" pitchFamily="34" charset="0"/>
                      </a:endParaRPr>
                    </a:p>
                  </a:txBody>
                  <a:tcPr marL="6410" marR="6410" marT="6065"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tx2"/>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US" sz="2000" b="1" i="0" u="none" strike="noStrike" dirty="0" smtClean="0">
                          <a:solidFill>
                            <a:srgbClr val="FFFFFF"/>
                          </a:solidFill>
                          <a:effectLst/>
                          <a:latin typeface="Century Gothic" panose="020B0502020202020204" pitchFamily="34" charset="0"/>
                          <a:cs typeface="Arial" pitchFamily="34" charset="0"/>
                        </a:rPr>
                        <a:t>Spirit </a:t>
                      </a:r>
                      <a:r>
                        <a:rPr lang="en-US" sz="2000" b="1" i="0" u="none" strike="noStrike" baseline="0" dirty="0" smtClean="0">
                          <a:solidFill>
                            <a:srgbClr val="FFFFFF"/>
                          </a:solidFill>
                          <a:effectLst/>
                          <a:latin typeface="Century Gothic" panose="020B0502020202020204" pitchFamily="34" charset="0"/>
                          <a:cs typeface="Arial" pitchFamily="34" charset="0"/>
                        </a:rPr>
                        <a:t>/ New Man / </a:t>
                      </a:r>
                      <a:r>
                        <a:rPr lang="en-US" sz="2000" b="1" i="0" u="none" strike="noStrike" dirty="0" smtClean="0">
                          <a:solidFill>
                            <a:srgbClr val="FFFFFF"/>
                          </a:solidFill>
                          <a:effectLst/>
                          <a:latin typeface="Century Gothic" panose="020B0502020202020204" pitchFamily="34" charset="0"/>
                          <a:cs typeface="Arial" pitchFamily="34" charset="0"/>
                        </a:rPr>
                        <a:t>Faith response</a:t>
                      </a:r>
                      <a:endParaRPr lang="en-US" sz="2000" b="0" i="1" u="none" strike="noStrike" dirty="0" smtClean="0">
                        <a:solidFill>
                          <a:srgbClr val="FFFFFF"/>
                        </a:solidFill>
                        <a:effectLst/>
                        <a:latin typeface="Century Gothic" panose="020B0502020202020204" pitchFamily="34" charset="0"/>
                        <a:cs typeface="Arial" pitchFamily="34" charset="0"/>
                      </a:endParaRPr>
                    </a:p>
                  </a:txBody>
                  <a:tcPr marL="6410" marR="6410" marT="6065"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tx2"/>
                    </a:solidFill>
                  </a:tcPr>
                </a:tc>
              </a:tr>
              <a:tr h="680525">
                <a:tc>
                  <a:txBody>
                    <a:bodyPr/>
                    <a:lstStyle/>
                    <a:p>
                      <a:pPr marL="0" indent="0" algn="l" defTabSz="914400" rtl="0" eaLnBrk="1" latinLnBrk="0" hangingPunct="1">
                        <a:buFont typeface="Arial" pitchFamily="34" charset="0"/>
                        <a:buNone/>
                      </a:pPr>
                      <a:r>
                        <a:rPr lang="en-US" sz="2800" b="1" kern="1200" dirty="0" smtClean="0">
                          <a:solidFill>
                            <a:schemeClr val="dk1"/>
                          </a:solidFill>
                          <a:latin typeface="Century Gothic" panose="020B0502020202020204" pitchFamily="34" charset="0"/>
                          <a:ea typeface="+mn-ea"/>
                          <a:cs typeface="Arial" pitchFamily="34" charset="0"/>
                        </a:rPr>
                        <a:t>1</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2000" b="0" kern="1200" dirty="0" smtClean="0">
                          <a:solidFill>
                            <a:schemeClr val="dk1"/>
                          </a:solidFill>
                          <a:latin typeface="Century Gothic" panose="020B0502020202020204" pitchFamily="34" charset="0"/>
                          <a:ea typeface="+mn-ea"/>
                          <a:cs typeface="Arial" pitchFamily="34" charset="0"/>
                        </a:rPr>
                        <a:t>I </a:t>
                      </a:r>
                      <a:r>
                        <a:rPr lang="en-US" sz="2000" b="1" i="1" u="sng" kern="1200" dirty="0" smtClean="0">
                          <a:solidFill>
                            <a:schemeClr val="dk1"/>
                          </a:solidFill>
                          <a:latin typeface="Century Gothic" panose="020B0502020202020204" pitchFamily="34" charset="0"/>
                          <a:ea typeface="+mn-ea"/>
                          <a:cs typeface="Arial" pitchFamily="34" charset="0"/>
                        </a:rPr>
                        <a:t>am called to come</a:t>
                      </a:r>
                      <a:r>
                        <a:rPr lang="en-US" sz="2000" b="1" i="1" u="none" kern="1200" dirty="0" smtClean="0">
                          <a:solidFill>
                            <a:schemeClr val="dk1"/>
                          </a:solidFill>
                          <a:latin typeface="Century Gothic" panose="020B0502020202020204" pitchFamily="34" charset="0"/>
                          <a:ea typeface="+mn-ea"/>
                          <a:cs typeface="Arial" pitchFamily="34" charset="0"/>
                        </a:rPr>
                        <a:t> </a:t>
                      </a:r>
                      <a:r>
                        <a:rPr lang="en-US" sz="2000" b="0" i="0" u="none" kern="1200" dirty="0" smtClean="0">
                          <a:solidFill>
                            <a:schemeClr val="dk1"/>
                          </a:solidFill>
                          <a:latin typeface="Century Gothic" panose="020B0502020202020204" pitchFamily="34" charset="0"/>
                          <a:ea typeface="+mn-ea"/>
                          <a:cs typeface="Arial" pitchFamily="34" charset="0"/>
                        </a:rPr>
                        <a:t>(</a:t>
                      </a:r>
                      <a:r>
                        <a:rPr lang="en-US" sz="2000" b="0" kern="1200" dirty="0" smtClean="0">
                          <a:solidFill>
                            <a:schemeClr val="dk1"/>
                          </a:solidFill>
                          <a:latin typeface="Century Gothic" panose="020B0502020202020204" pitchFamily="34" charset="0"/>
                          <a:ea typeface="+mn-ea"/>
                          <a:cs typeface="Arial" pitchFamily="34" charset="0"/>
                        </a:rPr>
                        <a:t>draw &amp; stay near</a:t>
                      </a:r>
                      <a:r>
                        <a:rPr lang="en-US" sz="2000" b="0" kern="1200" baseline="0" dirty="0" smtClean="0">
                          <a:solidFill>
                            <a:schemeClr val="dk1"/>
                          </a:solidFill>
                          <a:latin typeface="Century Gothic" panose="020B0502020202020204" pitchFamily="34" charset="0"/>
                          <a:ea typeface="+mn-ea"/>
                          <a:cs typeface="Arial" pitchFamily="34" charset="0"/>
                        </a:rPr>
                        <a:t> to God, in worship)</a:t>
                      </a:r>
                      <a:endParaRPr lang="en-US" sz="2000" b="0" kern="1200" dirty="0" smtClean="0">
                        <a:solidFill>
                          <a:schemeClr val="bg1">
                            <a:lumMod val="65000"/>
                          </a:schemeClr>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2000" kern="1200" dirty="0" smtClean="0">
                          <a:solidFill>
                            <a:schemeClr val="dk1"/>
                          </a:solidFill>
                          <a:latin typeface="Century Gothic" panose="020B0502020202020204" pitchFamily="34" charset="0"/>
                          <a:ea typeface="+mn-ea"/>
                          <a:cs typeface="Arial" pitchFamily="34" charset="0"/>
                        </a:rPr>
                        <a:t>Don’t “come” / draw &amp; stay near to God, in worship</a:t>
                      </a:r>
                      <a:endParaRPr lang="en-ZA" sz="2000" kern="1200" dirty="0">
                        <a:solidFill>
                          <a:schemeClr val="dk1"/>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2000" b="1" kern="1200" smtClean="0">
                          <a:solidFill>
                            <a:schemeClr val="dk1"/>
                          </a:solidFill>
                          <a:latin typeface="Century Gothic" panose="020B0502020202020204" pitchFamily="34" charset="0"/>
                          <a:ea typeface="+mn-ea"/>
                          <a:cs typeface="Arial" pitchFamily="34" charset="0"/>
                        </a:rPr>
                        <a:t>“Come”</a:t>
                      </a:r>
                      <a:r>
                        <a:rPr lang="en-US" sz="2000" b="1" kern="1200" baseline="0" smtClean="0">
                          <a:solidFill>
                            <a:schemeClr val="dk1"/>
                          </a:solidFill>
                          <a:latin typeface="Century Gothic" panose="020B0502020202020204" pitchFamily="34" charset="0"/>
                          <a:ea typeface="+mn-ea"/>
                          <a:cs typeface="Arial" pitchFamily="34" charset="0"/>
                        </a:rPr>
                        <a:t> </a:t>
                      </a:r>
                      <a:r>
                        <a:rPr lang="en-US" sz="2000" i="0" kern="1200" smtClean="0">
                          <a:solidFill>
                            <a:schemeClr val="dk1"/>
                          </a:solidFill>
                          <a:latin typeface="Century Gothic" panose="020B0502020202020204" pitchFamily="34" charset="0"/>
                          <a:ea typeface="+mn-ea"/>
                          <a:cs typeface="Arial" pitchFamily="34" charset="0"/>
                        </a:rPr>
                        <a:t>– Devoted</a:t>
                      </a:r>
                      <a:r>
                        <a:rPr lang="en-US" sz="2000" i="0" kern="1200" baseline="0" smtClean="0">
                          <a:solidFill>
                            <a:schemeClr val="dk1"/>
                          </a:solidFill>
                          <a:latin typeface="Century Gothic" panose="020B0502020202020204" pitchFamily="34" charset="0"/>
                          <a:ea typeface="+mn-ea"/>
                          <a:cs typeface="Arial" pitchFamily="34" charset="0"/>
                        </a:rPr>
                        <a:t> time, </a:t>
                      </a:r>
                      <a:r>
                        <a:rPr lang="en-US" sz="2000" i="0" kern="1200" smtClean="0">
                          <a:solidFill>
                            <a:schemeClr val="dk1"/>
                          </a:solidFill>
                          <a:latin typeface="Century Gothic" panose="020B0502020202020204" pitchFamily="34" charset="0"/>
                          <a:ea typeface="+mn-ea"/>
                          <a:cs typeface="Arial" pitchFamily="34" charset="0"/>
                        </a:rPr>
                        <a:t>Intimacy Paradigm, Worship</a:t>
                      </a:r>
                      <a:endParaRPr lang="en-ZA" sz="2000" i="0" kern="1200" dirty="0">
                        <a:solidFill>
                          <a:schemeClr val="dk1"/>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r>
              <a:tr h="232695">
                <a:tc>
                  <a:txBody>
                    <a:bodyPr/>
                    <a:lstStyle/>
                    <a:p>
                      <a:pPr marL="0" indent="0" algn="l" defTabSz="914400" rtl="0" eaLnBrk="1" latinLnBrk="0" hangingPunct="1">
                        <a:buFont typeface="Arial" pitchFamily="34" charset="0"/>
                        <a:buNone/>
                      </a:pPr>
                      <a:r>
                        <a:rPr lang="en-US" sz="2800" b="1" kern="1200" dirty="0" smtClean="0">
                          <a:solidFill>
                            <a:schemeClr val="dk1"/>
                          </a:solidFill>
                          <a:latin typeface="Century Gothic" panose="020B0502020202020204" pitchFamily="34" charset="0"/>
                          <a:ea typeface="+mn-ea"/>
                          <a:cs typeface="Arial" pitchFamily="34" charset="0"/>
                        </a:rPr>
                        <a:t>2</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2000" kern="1200" dirty="0" smtClean="0">
                          <a:solidFill>
                            <a:schemeClr val="dk1"/>
                          </a:solidFill>
                          <a:latin typeface="Century Gothic" panose="020B0502020202020204" pitchFamily="34" charset="0"/>
                          <a:ea typeface="+mn-ea"/>
                          <a:cs typeface="Arial" pitchFamily="34" charset="0"/>
                        </a:rPr>
                        <a:t>I </a:t>
                      </a:r>
                      <a:r>
                        <a:rPr lang="en-US" sz="2000" b="1" i="1" u="sng" kern="1200" dirty="0" smtClean="0">
                          <a:solidFill>
                            <a:schemeClr val="dk1"/>
                          </a:solidFill>
                          <a:latin typeface="Century Gothic" panose="020B0502020202020204" pitchFamily="34" charset="0"/>
                          <a:ea typeface="+mn-ea"/>
                          <a:cs typeface="Arial" pitchFamily="34" charset="0"/>
                        </a:rPr>
                        <a:t>can </a:t>
                      </a:r>
                      <a:r>
                        <a:rPr lang="en-US" sz="2000" kern="1200" dirty="0" smtClean="0">
                          <a:solidFill>
                            <a:schemeClr val="dk1"/>
                          </a:solidFill>
                          <a:latin typeface="Century Gothic" panose="020B0502020202020204" pitchFamily="34" charset="0"/>
                          <a:ea typeface="+mn-ea"/>
                          <a:cs typeface="Arial" pitchFamily="34" charset="0"/>
                        </a:rPr>
                        <a:t>draw near as a son, </a:t>
                      </a:r>
                      <a:r>
                        <a:rPr lang="en-US" sz="2000" b="1" i="1" u="sng" kern="1200" dirty="0" smtClean="0">
                          <a:solidFill>
                            <a:schemeClr val="dk1"/>
                          </a:solidFill>
                          <a:latin typeface="Century Gothic" panose="020B0502020202020204" pitchFamily="34" charset="0"/>
                          <a:ea typeface="+mn-ea"/>
                          <a:cs typeface="Arial" pitchFamily="34" charset="0"/>
                        </a:rPr>
                        <a:t>cleansed</a:t>
                      </a:r>
                      <a:r>
                        <a:rPr lang="en-US" sz="2000" kern="1200" baseline="0" dirty="0" smtClean="0">
                          <a:solidFill>
                            <a:schemeClr val="dk1"/>
                          </a:solidFill>
                          <a:latin typeface="Century Gothic" panose="020B0502020202020204" pitchFamily="34" charset="0"/>
                          <a:ea typeface="+mn-ea"/>
                          <a:cs typeface="Arial" pitchFamily="34" charset="0"/>
                        </a:rPr>
                        <a:t> by Jesus’ blood, </a:t>
                      </a:r>
                      <a:r>
                        <a:rPr lang="en-US" sz="2000" kern="1200" dirty="0" smtClean="0">
                          <a:solidFill>
                            <a:schemeClr val="dk1"/>
                          </a:solidFill>
                          <a:latin typeface="Century Gothic" panose="020B0502020202020204" pitchFamily="34" charset="0"/>
                          <a:ea typeface="+mn-ea"/>
                          <a:cs typeface="Arial" pitchFamily="34" charset="0"/>
                        </a:rPr>
                        <a:t>given a </a:t>
                      </a:r>
                      <a:r>
                        <a:rPr lang="en-US" sz="2000" b="1" i="1" u="sng" kern="1200" dirty="0" smtClean="0">
                          <a:solidFill>
                            <a:schemeClr val="dk1"/>
                          </a:solidFill>
                          <a:latin typeface="Century Gothic" panose="020B0502020202020204" pitchFamily="34" charset="0"/>
                          <a:ea typeface="+mn-ea"/>
                          <a:cs typeface="Arial" pitchFamily="34" charset="0"/>
                        </a:rPr>
                        <a:t>holy nature</a:t>
                      </a:r>
                      <a:endParaRPr lang="en-US" sz="2000" kern="1200" dirty="0" smtClean="0">
                        <a:solidFill>
                          <a:schemeClr val="dk1"/>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2000" kern="1200" dirty="0" smtClean="0">
                          <a:solidFill>
                            <a:schemeClr val="dk1"/>
                          </a:solidFill>
                          <a:latin typeface="Century Gothic" panose="020B0502020202020204" pitchFamily="34" charset="0"/>
                          <a:ea typeface="+mn-ea"/>
                          <a:cs typeface="Arial" pitchFamily="34" charset="0"/>
                        </a:rPr>
                        <a:t>Cling to sin </a:t>
                      </a:r>
                      <a:r>
                        <a:rPr lang="en-US" sz="2000" kern="1200" dirty="0" smtClean="0">
                          <a:solidFill>
                            <a:schemeClr val="dk1"/>
                          </a:solidFill>
                          <a:latin typeface="Century Gothic" panose="020B0502020202020204" pitchFamily="34" charset="0"/>
                          <a:ea typeface="+mn-ea"/>
                          <a:cs typeface="Arial" pitchFamily="34" charset="0"/>
                          <a:sym typeface="Wingdings" panose="05000000000000000000" pitchFamily="2" charset="2"/>
                        </a:rPr>
                        <a:t> </a:t>
                      </a:r>
                      <a:r>
                        <a:rPr lang="en-US" sz="2000" kern="1200" dirty="0" smtClean="0">
                          <a:solidFill>
                            <a:schemeClr val="dk1"/>
                          </a:solidFill>
                          <a:latin typeface="Century Gothic" panose="020B0502020202020204" pitchFamily="34" charset="0"/>
                          <a:ea typeface="+mn-ea"/>
                          <a:cs typeface="Arial" pitchFamily="34" charset="0"/>
                        </a:rPr>
                        <a:t>ashamed</a:t>
                      </a:r>
                      <a:r>
                        <a:rPr lang="en-US" sz="2000" kern="1200" baseline="0" dirty="0" smtClean="0">
                          <a:solidFill>
                            <a:schemeClr val="dk1"/>
                          </a:solidFill>
                          <a:latin typeface="Century Gothic" panose="020B0502020202020204" pitchFamily="34" charset="0"/>
                          <a:ea typeface="+mn-ea"/>
                          <a:cs typeface="Arial" pitchFamily="34" charset="0"/>
                        </a:rPr>
                        <a:t> to </a:t>
                      </a:r>
                      <a:r>
                        <a:rPr lang="en-US" sz="2000" kern="1200" dirty="0" smtClean="0">
                          <a:solidFill>
                            <a:schemeClr val="dk1"/>
                          </a:solidFill>
                          <a:latin typeface="Century Gothic" panose="020B0502020202020204" pitchFamily="34" charset="0"/>
                          <a:ea typeface="+mn-ea"/>
                          <a:cs typeface="Arial" pitchFamily="34" charset="0"/>
                        </a:rPr>
                        <a:t>come</a:t>
                      </a:r>
                    </a:p>
                    <a:p>
                      <a:pPr marL="88900" indent="-88900" algn="l" defTabSz="914400" rtl="0" eaLnBrk="1" latinLnBrk="0" hangingPunct="1">
                        <a:buFont typeface="Arial" pitchFamily="34" charset="0"/>
                        <a:buChar char="•"/>
                      </a:pPr>
                      <a:r>
                        <a:rPr lang="en-US" sz="2000" kern="1200" dirty="0" smtClean="0">
                          <a:solidFill>
                            <a:schemeClr val="dk1"/>
                          </a:solidFill>
                          <a:latin typeface="Century Gothic" panose="020B0502020202020204" pitchFamily="34" charset="0"/>
                          <a:ea typeface="+mn-ea"/>
                          <a:cs typeface="Arial" pitchFamily="34" charset="0"/>
                        </a:rPr>
                        <a:t>Don’t forgive </a:t>
                      </a:r>
                      <a:r>
                        <a:rPr lang="en-US" sz="2000" kern="1200" dirty="0" smtClean="0">
                          <a:solidFill>
                            <a:schemeClr val="dk1"/>
                          </a:solidFill>
                          <a:latin typeface="Century Gothic" panose="020B0502020202020204" pitchFamily="34" charset="0"/>
                          <a:ea typeface="+mn-ea"/>
                          <a:cs typeface="Arial" pitchFamily="34" charset="0"/>
                          <a:sym typeface="Wingdings" panose="05000000000000000000" pitchFamily="2" charset="2"/>
                        </a:rPr>
                        <a:t> not forgiven</a:t>
                      </a:r>
                      <a:endParaRPr lang="en-US" sz="2000" kern="1200" dirty="0" smtClean="0">
                        <a:solidFill>
                          <a:schemeClr val="dk1"/>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2000" b="1" kern="1200" dirty="0" smtClean="0">
                          <a:solidFill>
                            <a:schemeClr val="dk1"/>
                          </a:solidFill>
                          <a:latin typeface="Century Gothic" panose="020B0502020202020204" pitchFamily="34" charset="0"/>
                          <a:ea typeface="+mn-ea"/>
                          <a:cs typeface="Arial" pitchFamily="34" charset="0"/>
                        </a:rPr>
                        <a:t>Come as a son: </a:t>
                      </a:r>
                      <a:r>
                        <a:rPr lang="en-US" sz="2000" b="0" kern="1200" dirty="0" smtClean="0">
                          <a:solidFill>
                            <a:schemeClr val="dk1"/>
                          </a:solidFill>
                          <a:latin typeface="Century Gothic" panose="020B0502020202020204" pitchFamily="34" charset="0"/>
                          <a:ea typeface="+mn-ea"/>
                          <a:cs typeface="Arial" pitchFamily="34" charset="0"/>
                        </a:rPr>
                        <a:t>Forgive, be cleansed, live out </a:t>
                      </a:r>
                      <a:r>
                        <a:rPr lang="en-US" sz="2000" b="0" kern="1200" baseline="0" dirty="0" smtClean="0">
                          <a:solidFill>
                            <a:schemeClr val="dk1"/>
                          </a:solidFill>
                          <a:latin typeface="Century Gothic" panose="020B0502020202020204" pitchFamily="34" charset="0"/>
                          <a:ea typeface="+mn-ea"/>
                          <a:cs typeface="Arial" pitchFamily="34" charset="0"/>
                        </a:rPr>
                        <a:t>new nature</a:t>
                      </a:r>
                      <a:r>
                        <a:rPr lang="en-US" sz="2000" b="0" kern="1200" dirty="0" smtClean="0">
                          <a:solidFill>
                            <a:schemeClr val="dk1"/>
                          </a:solidFill>
                          <a:latin typeface="Century Gothic" panose="020B0502020202020204" pitchFamily="34" charset="0"/>
                          <a:ea typeface="+mn-ea"/>
                          <a:cs typeface="Arial" pitchFamily="34" charset="0"/>
                        </a:rPr>
                        <a:t>, come boldly</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r>
              <a:tr h="737170">
                <a:tc>
                  <a:txBody>
                    <a:bodyPr/>
                    <a:lstStyle/>
                    <a:p>
                      <a:pPr marL="0" indent="0" algn="l" defTabSz="914400" rtl="0" eaLnBrk="1" latinLnBrk="0" hangingPunct="1">
                        <a:buFont typeface="Arial" pitchFamily="34" charset="0"/>
                        <a:buNone/>
                      </a:pPr>
                      <a:r>
                        <a:rPr lang="en-US" sz="2800" b="1" kern="1200" dirty="0" smtClean="0">
                          <a:solidFill>
                            <a:schemeClr val="dk1"/>
                          </a:solidFill>
                          <a:latin typeface="Century Gothic" panose="020B0502020202020204" pitchFamily="34" charset="0"/>
                          <a:ea typeface="+mn-ea"/>
                          <a:cs typeface="Arial" pitchFamily="34" charset="0"/>
                        </a:rPr>
                        <a:t>3</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2000" kern="1200" dirty="0" smtClean="0">
                          <a:solidFill>
                            <a:schemeClr val="dk1"/>
                          </a:solidFill>
                          <a:latin typeface="Century Gothic" panose="020B0502020202020204" pitchFamily="34" charset="0"/>
                          <a:ea typeface="+mn-ea"/>
                          <a:cs typeface="Arial" pitchFamily="34" charset="0"/>
                        </a:rPr>
                        <a:t>I am </a:t>
                      </a:r>
                      <a:r>
                        <a:rPr lang="en-US" sz="2000" b="1" i="1" u="sng" kern="1200" dirty="0" smtClean="0">
                          <a:solidFill>
                            <a:schemeClr val="dk1"/>
                          </a:solidFill>
                          <a:latin typeface="Century Gothic" panose="020B0502020202020204" pitchFamily="34" charset="0"/>
                          <a:ea typeface="+mn-ea"/>
                          <a:cs typeface="Arial" pitchFamily="34" charset="0"/>
                        </a:rPr>
                        <a:t>a priest of God</a:t>
                      </a:r>
                      <a:r>
                        <a:rPr lang="en-US" sz="2000" b="0" i="1" u="none" kern="1200" dirty="0" smtClean="0">
                          <a:solidFill>
                            <a:schemeClr val="dk1"/>
                          </a:solidFill>
                          <a:latin typeface="Century Gothic" panose="020B0502020202020204" pitchFamily="34" charset="0"/>
                          <a:ea typeface="+mn-ea"/>
                          <a:cs typeface="Arial" pitchFamily="34" charset="0"/>
                        </a:rPr>
                        <a:t>, in Christ</a:t>
                      </a:r>
                      <a:endParaRPr lang="en-US" sz="2000" b="0" u="none" kern="1200" dirty="0" smtClean="0">
                        <a:solidFill>
                          <a:schemeClr val="dk1"/>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2000" kern="1200" dirty="0" smtClean="0">
                          <a:solidFill>
                            <a:schemeClr val="dk1"/>
                          </a:solidFill>
                          <a:latin typeface="Century Gothic" panose="020B0502020202020204" pitchFamily="34" charset="0"/>
                          <a:ea typeface="+mn-ea"/>
                          <a:cs typeface="Arial" pitchFamily="34" charset="0"/>
                        </a:rPr>
                        <a:t>Impure heart / double-minded / self-centered</a:t>
                      </a:r>
                      <a:r>
                        <a:rPr lang="en-US" sz="2000" kern="1200" baseline="0" dirty="0" smtClean="0">
                          <a:solidFill>
                            <a:schemeClr val="dk1"/>
                          </a:solidFill>
                          <a:latin typeface="Century Gothic" panose="020B0502020202020204" pitchFamily="34" charset="0"/>
                          <a:ea typeface="+mn-ea"/>
                          <a:cs typeface="Arial" pitchFamily="34" charset="0"/>
                        </a:rPr>
                        <a:t> life</a:t>
                      </a:r>
                      <a:endParaRPr lang="en-ZA" sz="2000" kern="1200" dirty="0">
                        <a:solidFill>
                          <a:schemeClr val="dk1"/>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2000" b="1" kern="1200" dirty="0" smtClean="0">
                          <a:solidFill>
                            <a:schemeClr val="dk1"/>
                          </a:solidFill>
                          <a:latin typeface="Century Gothic" panose="020B0502020202020204" pitchFamily="34" charset="0"/>
                          <a:ea typeface="+mn-ea"/>
                          <a:cs typeface="Arial" pitchFamily="34" charset="0"/>
                        </a:rPr>
                        <a:t>Come as a priestly son: </a:t>
                      </a:r>
                      <a:r>
                        <a:rPr lang="en-US" sz="2000" b="0" kern="1200" dirty="0" smtClean="0">
                          <a:solidFill>
                            <a:schemeClr val="dk1"/>
                          </a:solidFill>
                          <a:latin typeface="Century Gothic" panose="020B0502020202020204" pitchFamily="34" charset="0"/>
                          <a:ea typeface="+mn-ea"/>
                          <a:cs typeface="Arial" pitchFamily="34" charset="0"/>
                        </a:rPr>
                        <a:t>Accept &amp; live out priestly identity in Christ </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r>
              <a:tr h="455813">
                <a:tc>
                  <a:txBody>
                    <a:bodyPr/>
                    <a:lstStyle/>
                    <a:p>
                      <a:pPr marL="0" indent="0" algn="l" defTabSz="914400" rtl="0" eaLnBrk="1" latinLnBrk="0" hangingPunct="1">
                        <a:buFont typeface="Arial" pitchFamily="34" charset="0"/>
                        <a:buNone/>
                      </a:pPr>
                      <a:r>
                        <a:rPr lang="en-US" sz="2800" b="1" kern="1200" dirty="0" smtClean="0">
                          <a:solidFill>
                            <a:schemeClr val="dk1"/>
                          </a:solidFill>
                          <a:latin typeface="Century Gothic" panose="020B0502020202020204" pitchFamily="34" charset="0"/>
                          <a:ea typeface="+mn-ea"/>
                          <a:cs typeface="Arial" pitchFamily="34" charset="0"/>
                        </a:rPr>
                        <a:t>4</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2000" kern="1200" dirty="0" smtClean="0">
                          <a:solidFill>
                            <a:schemeClr val="dk1"/>
                          </a:solidFill>
                          <a:latin typeface="Century Gothic" panose="020B0502020202020204" pitchFamily="34" charset="0"/>
                          <a:ea typeface="+mn-ea"/>
                          <a:cs typeface="Arial" pitchFamily="34" charset="0"/>
                        </a:rPr>
                        <a:t>I am </a:t>
                      </a:r>
                      <a:r>
                        <a:rPr lang="en-US" sz="2000" b="1" i="1" u="sng" kern="1200" dirty="0" smtClean="0">
                          <a:solidFill>
                            <a:schemeClr val="dk1"/>
                          </a:solidFill>
                          <a:latin typeface="Century Gothic" panose="020B0502020202020204" pitchFamily="34" charset="0"/>
                          <a:ea typeface="+mn-ea"/>
                          <a:cs typeface="Arial" pitchFamily="34" charset="0"/>
                        </a:rPr>
                        <a:t>an overcomer</a:t>
                      </a:r>
                      <a:r>
                        <a:rPr lang="en-US" sz="2000" b="1" i="1" u="none" kern="1200" dirty="0" smtClean="0">
                          <a:solidFill>
                            <a:schemeClr val="dk1"/>
                          </a:solidFill>
                          <a:latin typeface="Century Gothic" panose="020B0502020202020204" pitchFamily="34" charset="0"/>
                          <a:ea typeface="+mn-ea"/>
                          <a:cs typeface="Arial" pitchFamily="34" charset="0"/>
                        </a:rPr>
                        <a:t> of this</a:t>
                      </a:r>
                      <a:r>
                        <a:rPr lang="en-US" sz="2000" b="1" i="1" u="none" kern="1200" baseline="0" dirty="0" smtClean="0">
                          <a:solidFill>
                            <a:schemeClr val="dk1"/>
                          </a:solidFill>
                          <a:latin typeface="Century Gothic" panose="020B0502020202020204" pitchFamily="34" charset="0"/>
                          <a:ea typeface="+mn-ea"/>
                          <a:cs typeface="Arial" pitchFamily="34" charset="0"/>
                        </a:rPr>
                        <a:t> world </a:t>
                      </a:r>
                      <a:r>
                        <a:rPr lang="en-US" sz="2000" kern="1200" dirty="0" smtClean="0">
                          <a:solidFill>
                            <a:schemeClr val="dk1"/>
                          </a:solidFill>
                          <a:latin typeface="Century Gothic" panose="020B0502020202020204" pitchFamily="34" charset="0"/>
                          <a:ea typeface="+mn-ea"/>
                          <a:cs typeface="Arial" pitchFamily="34" charset="0"/>
                        </a:rPr>
                        <a:t>– by Christ in me</a:t>
                      </a:r>
                      <a:endParaRPr lang="en-US" sz="2000" kern="1200" dirty="0" smtClean="0">
                        <a:solidFill>
                          <a:schemeClr val="bg1">
                            <a:lumMod val="65000"/>
                          </a:schemeClr>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2000" kern="1200" dirty="0" smtClean="0">
                          <a:solidFill>
                            <a:schemeClr val="dk1"/>
                          </a:solidFill>
                          <a:latin typeface="Century Gothic" panose="020B0502020202020204" pitchFamily="34" charset="0"/>
                          <a:ea typeface="+mn-ea"/>
                          <a:cs typeface="Arial" pitchFamily="34" charset="0"/>
                        </a:rPr>
                        <a:t>Flesh nature (self centered)</a:t>
                      </a:r>
                      <a:endParaRPr lang="en-ZA" sz="2000" kern="1200" dirty="0">
                        <a:solidFill>
                          <a:schemeClr val="dk1"/>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2000" b="1" kern="1200" dirty="0" smtClean="0">
                          <a:solidFill>
                            <a:schemeClr val="dk1"/>
                          </a:solidFill>
                          <a:latin typeface="Century Gothic" panose="020B0502020202020204" pitchFamily="34" charset="0"/>
                          <a:ea typeface="+mn-ea"/>
                          <a:cs typeface="Arial" pitchFamily="34" charset="0"/>
                        </a:rPr>
                        <a:t>Come in spirit: </a:t>
                      </a:r>
                      <a:r>
                        <a:rPr lang="en-US" sz="2000" b="0" kern="1200" dirty="0" smtClean="0">
                          <a:solidFill>
                            <a:schemeClr val="dk1"/>
                          </a:solidFill>
                          <a:latin typeface="Century Gothic" panose="020B0502020202020204" pitchFamily="34" charset="0"/>
                          <a:ea typeface="+mn-ea"/>
                          <a:cs typeface="Arial" pitchFamily="34" charset="0"/>
                        </a:rPr>
                        <a:t>Live by the Light &amp; power of Christ’s Spirit within</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r>
              <a:tr h="675318">
                <a:tc>
                  <a:txBody>
                    <a:bodyPr/>
                    <a:lstStyle/>
                    <a:p>
                      <a:pPr marL="0" indent="0" algn="l" defTabSz="914400" rtl="0" eaLnBrk="1" latinLnBrk="0" hangingPunct="1">
                        <a:buFont typeface="Arial" pitchFamily="34" charset="0"/>
                        <a:buNone/>
                      </a:pPr>
                      <a:r>
                        <a:rPr lang="en-US" sz="2800" b="1" kern="1200" dirty="0" smtClean="0">
                          <a:solidFill>
                            <a:schemeClr val="dk1"/>
                          </a:solidFill>
                          <a:latin typeface="Century Gothic" panose="020B0502020202020204" pitchFamily="34" charset="0"/>
                          <a:ea typeface="+mn-ea"/>
                          <a:cs typeface="Arial" pitchFamily="34" charset="0"/>
                        </a:rPr>
                        <a:t>5</a:t>
                      </a: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2000" kern="1200" dirty="0" smtClean="0">
                          <a:solidFill>
                            <a:schemeClr val="dk1"/>
                          </a:solidFill>
                          <a:latin typeface="Century Gothic" panose="020B0502020202020204" pitchFamily="34" charset="0"/>
                          <a:ea typeface="+mn-ea"/>
                          <a:cs typeface="Arial" pitchFamily="34" charset="0"/>
                        </a:rPr>
                        <a:t>I am “</a:t>
                      </a:r>
                      <a:r>
                        <a:rPr lang="en-US" sz="2000" b="1" i="1" u="sng" kern="1200" dirty="0" smtClean="0">
                          <a:solidFill>
                            <a:schemeClr val="dk1"/>
                          </a:solidFill>
                          <a:latin typeface="Century Gothic" panose="020B0502020202020204" pitchFamily="34" charset="0"/>
                          <a:ea typeface="+mn-ea"/>
                          <a:cs typeface="Arial" pitchFamily="34" charset="0"/>
                        </a:rPr>
                        <a:t>born of the Word</a:t>
                      </a:r>
                      <a:r>
                        <a:rPr lang="en-US" sz="2000" kern="1200" dirty="0" smtClean="0">
                          <a:solidFill>
                            <a:schemeClr val="dk1"/>
                          </a:solidFill>
                          <a:latin typeface="Century Gothic" panose="020B0502020202020204" pitchFamily="34" charset="0"/>
                          <a:ea typeface="+mn-ea"/>
                          <a:cs typeface="Arial" pitchFamily="34" charset="0"/>
                        </a:rPr>
                        <a:t>”- it describes my new nature. </a:t>
                      </a:r>
                      <a:endParaRPr lang="en-US" sz="2000" kern="1200" dirty="0" smtClean="0">
                        <a:solidFill>
                          <a:schemeClr val="bg1">
                            <a:lumMod val="65000"/>
                          </a:schemeClr>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indent="-88900" algn="l" defTabSz="914400" rtl="0" eaLnBrk="1" latinLnBrk="0" hangingPunct="1">
                        <a:buFont typeface="Arial" pitchFamily="34" charset="0"/>
                        <a:buChar char="•"/>
                      </a:pPr>
                      <a:r>
                        <a:rPr lang="en-US" sz="2000" kern="1200" dirty="0" smtClean="0">
                          <a:solidFill>
                            <a:schemeClr val="dk1"/>
                          </a:solidFill>
                          <a:latin typeface="Century Gothic" panose="020B0502020202020204" pitchFamily="34" charset="0"/>
                          <a:ea typeface="+mn-ea"/>
                          <a:cs typeface="Arial" pitchFamily="34" charset="0"/>
                        </a:rPr>
                        <a:t>Ignorance of,</a:t>
                      </a:r>
                      <a:r>
                        <a:rPr lang="en-US" sz="2000" kern="1200" baseline="0" dirty="0" smtClean="0">
                          <a:solidFill>
                            <a:schemeClr val="dk1"/>
                          </a:solidFill>
                          <a:latin typeface="Century Gothic" panose="020B0502020202020204" pitchFamily="34" charset="0"/>
                          <a:ea typeface="+mn-ea"/>
                          <a:cs typeface="Arial" pitchFamily="34" charset="0"/>
                        </a:rPr>
                        <a:t> </a:t>
                      </a:r>
                      <a:r>
                        <a:rPr lang="en-US" sz="2000" kern="1200" dirty="0" smtClean="0">
                          <a:solidFill>
                            <a:schemeClr val="dk1"/>
                          </a:solidFill>
                          <a:latin typeface="Century Gothic" panose="020B0502020202020204" pitchFamily="34" charset="0"/>
                          <a:ea typeface="+mn-ea"/>
                          <a:cs typeface="Arial" pitchFamily="34" charset="0"/>
                        </a:rPr>
                        <a:t>despising,</a:t>
                      </a:r>
                      <a:r>
                        <a:rPr lang="en-US" sz="2000" kern="1200" baseline="0" dirty="0" smtClean="0">
                          <a:solidFill>
                            <a:schemeClr val="dk1"/>
                          </a:solidFill>
                          <a:latin typeface="Century Gothic" panose="020B0502020202020204" pitchFamily="34" charset="0"/>
                          <a:ea typeface="+mn-ea"/>
                          <a:cs typeface="Arial" pitchFamily="34" charset="0"/>
                        </a:rPr>
                        <a:t> not believing </a:t>
                      </a:r>
                      <a:r>
                        <a:rPr lang="en-US" sz="2000" kern="1200" dirty="0" smtClean="0">
                          <a:solidFill>
                            <a:schemeClr val="dk1"/>
                          </a:solidFill>
                          <a:latin typeface="Century Gothic" panose="020B0502020202020204" pitchFamily="34" charset="0"/>
                          <a:ea typeface="+mn-ea"/>
                          <a:cs typeface="Arial" pitchFamily="34" charset="0"/>
                        </a:rPr>
                        <a:t>the Word</a:t>
                      </a:r>
                      <a:endParaRPr lang="en-ZA" sz="2000" kern="1200" dirty="0">
                        <a:solidFill>
                          <a:schemeClr val="dk1"/>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000" b="1" kern="1200" dirty="0" smtClean="0">
                          <a:solidFill>
                            <a:schemeClr val="dk1"/>
                          </a:solidFill>
                          <a:latin typeface="Century Gothic" panose="020B0502020202020204" pitchFamily="34" charset="0"/>
                          <a:ea typeface="+mn-ea"/>
                          <a:cs typeface="Arial" pitchFamily="34" charset="0"/>
                        </a:rPr>
                        <a:t>Think,</a:t>
                      </a:r>
                      <a:r>
                        <a:rPr lang="en-US" sz="2000" b="1" kern="1200" baseline="0" dirty="0" smtClean="0">
                          <a:solidFill>
                            <a:schemeClr val="dk1"/>
                          </a:solidFill>
                          <a:latin typeface="Century Gothic" panose="020B0502020202020204" pitchFamily="34" charset="0"/>
                          <a:ea typeface="+mn-ea"/>
                          <a:cs typeface="Arial" pitchFamily="34" charset="0"/>
                        </a:rPr>
                        <a:t> speak, do </a:t>
                      </a:r>
                      <a:r>
                        <a:rPr lang="en-US" sz="2000" b="1" kern="1200" dirty="0" smtClean="0">
                          <a:solidFill>
                            <a:schemeClr val="dk1"/>
                          </a:solidFill>
                          <a:latin typeface="Century Gothic" panose="020B0502020202020204" pitchFamily="34" charset="0"/>
                          <a:ea typeface="+mn-ea"/>
                          <a:cs typeface="Arial" pitchFamily="34" charset="0"/>
                        </a:rPr>
                        <a:t>the Word: </a:t>
                      </a:r>
                      <a:r>
                        <a:rPr lang="en-US" sz="2000" b="0" kern="1200" dirty="0" smtClean="0">
                          <a:solidFill>
                            <a:schemeClr val="dk1"/>
                          </a:solidFill>
                          <a:latin typeface="Century Gothic" panose="020B0502020202020204" pitchFamily="34" charset="0"/>
                          <a:ea typeface="+mn-ea"/>
                          <a:cs typeface="Arial" pitchFamily="34" charset="0"/>
                        </a:rPr>
                        <a:t>because it </a:t>
                      </a:r>
                      <a:r>
                        <a:rPr lang="en-US" sz="2000" b="0" kern="1200" baseline="0" dirty="0" smtClean="0">
                          <a:solidFill>
                            <a:schemeClr val="dk1"/>
                          </a:solidFill>
                          <a:latin typeface="Century Gothic" panose="020B0502020202020204" pitchFamily="34" charset="0"/>
                          <a:ea typeface="+mn-ea"/>
                          <a:cs typeface="Arial" pitchFamily="34" charset="0"/>
                        </a:rPr>
                        <a:t>reveals my DNA</a:t>
                      </a:r>
                      <a:endParaRPr lang="en-US" sz="2000" b="0" kern="1200" dirty="0" smtClean="0">
                        <a:solidFill>
                          <a:schemeClr val="dk1"/>
                        </a:solidFill>
                        <a:latin typeface="Century Gothic" panose="020B0502020202020204" pitchFamily="34" charset="0"/>
                        <a:ea typeface="+mn-ea"/>
                        <a:cs typeface="Arial" pitchFamily="34" charset="0"/>
                      </a:endParaRPr>
                    </a:p>
                  </a:txBody>
                  <a:tcPr marL="6410" marR="6410" marT="606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r>
            </a:tbl>
          </a:graphicData>
        </a:graphic>
      </p:graphicFrame>
      <p:sp>
        <p:nvSpPr>
          <p:cNvPr id="11" name="Slide Number Placeholder 3"/>
          <p:cNvSpPr>
            <a:spLocks noGrp="1"/>
          </p:cNvSpPr>
          <p:nvPr>
            <p:ph type="sldNum" sz="quarter" idx="12"/>
          </p:nvPr>
        </p:nvSpPr>
        <p:spPr>
          <a:xfrm>
            <a:off x="7010400" y="6492875"/>
            <a:ext cx="2133600" cy="365125"/>
          </a:xfrm>
        </p:spPr>
        <p:txBody>
          <a:bodyPr/>
          <a:lstStyle/>
          <a:p>
            <a:pPr>
              <a:defRPr/>
            </a:pPr>
            <a:fld id="{9B69759B-C1D9-417C-9B4A-0F717375400C}" type="slidenum">
              <a:rPr lang="en-ZA" smtClean="0">
                <a:solidFill>
                  <a:prstClr val="white">
                    <a:lumMod val="50000"/>
                  </a:prstClr>
                </a:solidFill>
              </a:rPr>
              <a:pPr>
                <a:defRPr/>
              </a:pPr>
              <a:t>21</a:t>
            </a:fld>
            <a:endParaRPr lang="en-ZA" dirty="0">
              <a:solidFill>
                <a:prstClr val="white">
                  <a:lumMod val="50000"/>
                </a:prstClr>
              </a:solidFill>
            </a:endParaRPr>
          </a:p>
        </p:txBody>
      </p:sp>
    </p:spTree>
    <p:extLst>
      <p:ext uri="{BB962C8B-B14F-4D97-AF65-F5344CB8AC3E}">
        <p14:creationId xmlns:p14="http://schemas.microsoft.com/office/powerpoint/2010/main" val="1378208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457" y="14288"/>
            <a:ext cx="9060543" cy="504825"/>
          </a:xfrm>
        </p:spPr>
        <p:txBody>
          <a:bodyPr/>
          <a:lstStyle/>
          <a:p>
            <a:r>
              <a:rPr lang="en-ZA" dirty="0" smtClean="0"/>
              <a:t>P8. Obstacle #2: Ignorance. When we respond in faith to the gospel &amp; set ourselves apart to live for God, we enter the Gospel economy of His provision</a:t>
            </a:r>
            <a:endParaRPr lang="en-ZA" dirty="0"/>
          </a:p>
        </p:txBody>
      </p:sp>
      <p:sp>
        <p:nvSpPr>
          <p:cNvPr id="4" name="Slide Number Placeholder 3"/>
          <p:cNvSpPr>
            <a:spLocks noGrp="1"/>
          </p:cNvSpPr>
          <p:nvPr>
            <p:ph type="sldNum" sz="quarter" idx="12"/>
          </p:nvPr>
        </p:nvSpPr>
        <p:spPr>
          <a:xfrm>
            <a:off x="7044864" y="6548662"/>
            <a:ext cx="2133600" cy="365125"/>
          </a:xfrm>
        </p:spPr>
        <p:txBody>
          <a:bodyPr/>
          <a:lstStyle/>
          <a:p>
            <a:pPr>
              <a:defRPr/>
            </a:pPr>
            <a:fld id="{9B69759B-C1D9-417C-9B4A-0F717375400C}" type="slidenum">
              <a:rPr lang="en-ZA" smtClean="0">
                <a:solidFill>
                  <a:prstClr val="black">
                    <a:lumMod val="65000"/>
                    <a:lumOff val="35000"/>
                  </a:prstClr>
                </a:solidFill>
              </a:rPr>
              <a:pPr>
                <a:defRPr/>
              </a:pPr>
              <a:t>22</a:t>
            </a:fld>
            <a:endParaRPr lang="en-ZA">
              <a:solidFill>
                <a:prstClr val="black">
                  <a:lumMod val="65000"/>
                  <a:lumOff val="35000"/>
                </a:prstClr>
              </a:solidFill>
            </a:endParaRPr>
          </a:p>
        </p:txBody>
      </p:sp>
      <p:sp>
        <p:nvSpPr>
          <p:cNvPr id="5" name="Right Arrow 4"/>
          <p:cNvSpPr/>
          <p:nvPr/>
        </p:nvSpPr>
        <p:spPr>
          <a:xfrm>
            <a:off x="215537" y="1769377"/>
            <a:ext cx="8723085" cy="366177"/>
          </a:xfrm>
          <a:prstGeom prst="rightArrow">
            <a:avLst>
              <a:gd name="adj1" fmla="val 100000"/>
              <a:gd name="adj2" fmla="val 50000"/>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4" algn="ctr" defTabSz="-406400" fontAlgn="ctr"/>
            <a:r>
              <a:rPr lang="en-ZA" sz="2400" b="1" dirty="0" smtClean="0">
                <a:solidFill>
                  <a:schemeClr val="tx2"/>
                </a:solidFill>
                <a:latin typeface="Century Gothic" panose="020B0502020202020204" pitchFamily="34" charset="0"/>
                <a:cs typeface="Arial" pitchFamily="34" charset="0"/>
              </a:rPr>
              <a:t>		                                     4</a:t>
            </a:r>
          </a:p>
        </p:txBody>
      </p:sp>
      <p:sp>
        <p:nvSpPr>
          <p:cNvPr id="9" name="Rectangle 8"/>
          <p:cNvSpPr/>
          <p:nvPr/>
        </p:nvSpPr>
        <p:spPr>
          <a:xfrm>
            <a:off x="215536" y="1769377"/>
            <a:ext cx="753157" cy="36617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r>
              <a:rPr lang="en-ZA" sz="2400" b="1" dirty="0" smtClean="0">
                <a:latin typeface="Century Gothic" panose="020B0502020202020204" pitchFamily="34" charset="0"/>
                <a:cs typeface="Arial" pitchFamily="34" charset="0"/>
              </a:rPr>
              <a:t>1</a:t>
            </a:r>
          </a:p>
        </p:txBody>
      </p:sp>
      <p:sp>
        <p:nvSpPr>
          <p:cNvPr id="10" name="Rectangle 9"/>
          <p:cNvSpPr/>
          <p:nvPr/>
        </p:nvSpPr>
        <p:spPr>
          <a:xfrm>
            <a:off x="968693" y="1769377"/>
            <a:ext cx="1638300" cy="36617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r>
              <a:rPr lang="en-ZA" sz="2400" b="1" dirty="0" smtClean="0">
                <a:latin typeface="Century Gothic" panose="020B0502020202020204" pitchFamily="34" charset="0"/>
                <a:cs typeface="Arial" pitchFamily="34" charset="0"/>
              </a:rPr>
              <a:t>2</a:t>
            </a:r>
          </a:p>
        </p:txBody>
      </p:sp>
      <p:sp>
        <p:nvSpPr>
          <p:cNvPr id="11" name="Rectangle 10"/>
          <p:cNvSpPr/>
          <p:nvPr/>
        </p:nvSpPr>
        <p:spPr>
          <a:xfrm>
            <a:off x="2606992" y="1769377"/>
            <a:ext cx="2734627" cy="36617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r>
              <a:rPr lang="en-ZA" sz="2400" b="1" dirty="0" smtClean="0">
                <a:latin typeface="Century Gothic" panose="020B0502020202020204" pitchFamily="34" charset="0"/>
                <a:cs typeface="Arial" pitchFamily="34" charset="0"/>
              </a:rPr>
              <a:t>3</a:t>
            </a:r>
          </a:p>
        </p:txBody>
      </p:sp>
      <p:sp>
        <p:nvSpPr>
          <p:cNvPr id="6" name="Rectangular Callout 5"/>
          <p:cNvSpPr/>
          <p:nvPr/>
        </p:nvSpPr>
        <p:spPr>
          <a:xfrm>
            <a:off x="843385" y="1384936"/>
            <a:ext cx="769257" cy="338178"/>
          </a:xfrm>
          <a:prstGeom prst="wedgeRectCallout">
            <a:avLst>
              <a:gd name="adj1" fmla="val -32956"/>
              <a:gd name="adj2" fmla="val 84569"/>
            </a:avLst>
          </a:prstGeom>
          <a:solidFill>
            <a:schemeClr val="bg1">
              <a:lumMod val="50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r>
              <a:rPr lang="en-ZA" sz="2400" b="1" dirty="0" smtClean="0">
                <a:latin typeface="Arial" pitchFamily="34" charset="0"/>
                <a:cs typeface="Arial" pitchFamily="34" charset="0"/>
              </a:rPr>
              <a:t>Fall</a:t>
            </a:r>
          </a:p>
        </p:txBody>
      </p:sp>
      <p:sp>
        <p:nvSpPr>
          <p:cNvPr id="7" name="Rectangular Callout 6"/>
          <p:cNvSpPr/>
          <p:nvPr/>
        </p:nvSpPr>
        <p:spPr>
          <a:xfrm>
            <a:off x="2467066" y="1384936"/>
            <a:ext cx="769257" cy="338178"/>
          </a:xfrm>
          <a:prstGeom prst="wedgeRectCallout">
            <a:avLst>
              <a:gd name="adj1" fmla="val -32956"/>
              <a:gd name="adj2" fmla="val 84569"/>
            </a:avLst>
          </a:prstGeom>
          <a:solidFill>
            <a:schemeClr val="bg1">
              <a:lumMod val="50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fontAlgn="ctr"/>
            <a:r>
              <a:rPr lang="en-ZA" sz="2400" b="1" dirty="0" smtClean="0">
                <a:latin typeface="Arial" pitchFamily="34" charset="0"/>
                <a:cs typeface="Arial" pitchFamily="34" charset="0"/>
              </a:rPr>
              <a:t>Law</a:t>
            </a:r>
          </a:p>
        </p:txBody>
      </p:sp>
      <p:sp>
        <p:nvSpPr>
          <p:cNvPr id="8" name="Rectangular Callout 7"/>
          <p:cNvSpPr/>
          <p:nvPr/>
        </p:nvSpPr>
        <p:spPr>
          <a:xfrm>
            <a:off x="5159466" y="1384935"/>
            <a:ext cx="1068614" cy="338178"/>
          </a:xfrm>
          <a:prstGeom prst="wedgeRectCallout">
            <a:avLst>
              <a:gd name="adj1" fmla="val -32956"/>
              <a:gd name="adj2" fmla="val 84569"/>
            </a:avLst>
          </a:prstGeom>
          <a:solidFill>
            <a:schemeClr val="bg1">
              <a:lumMod val="50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fontAlgn="ctr"/>
            <a:r>
              <a:rPr lang="en-ZA" sz="2400" b="1" dirty="0" smtClean="0">
                <a:latin typeface="Arial" pitchFamily="34" charset="0"/>
                <a:cs typeface="Arial" pitchFamily="34" charset="0"/>
              </a:rPr>
              <a:t>Gospel</a:t>
            </a:r>
          </a:p>
        </p:txBody>
      </p:sp>
      <p:sp>
        <p:nvSpPr>
          <p:cNvPr id="13" name="Line Callout 1 12"/>
          <p:cNvSpPr/>
          <p:nvPr/>
        </p:nvSpPr>
        <p:spPr>
          <a:xfrm>
            <a:off x="215536" y="2314571"/>
            <a:ext cx="2532743" cy="780143"/>
          </a:xfrm>
          <a:prstGeom prst="borderCallout1">
            <a:avLst>
              <a:gd name="adj1" fmla="val 6845"/>
              <a:gd name="adj2" fmla="val 6115"/>
              <a:gd name="adj3" fmla="val -24405"/>
              <a:gd name="adj4" fmla="val 212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r>
              <a:rPr lang="en-ZA" sz="2000" i="1" dirty="0" smtClean="0">
                <a:latin typeface="Century Gothic" panose="020B0502020202020204" pitchFamily="34" charset="0"/>
                <a:cs typeface="Arial" pitchFamily="34" charset="0"/>
              </a:rPr>
              <a:t>“you may eat of every tree”</a:t>
            </a:r>
            <a:endParaRPr lang="en-ZA" sz="2000" i="1" dirty="0">
              <a:latin typeface="Century Gothic" panose="020B0502020202020204" pitchFamily="34" charset="0"/>
              <a:cs typeface="Arial" pitchFamily="34" charset="0"/>
            </a:endParaRPr>
          </a:p>
        </p:txBody>
      </p:sp>
      <p:sp>
        <p:nvSpPr>
          <p:cNvPr id="14" name="Line Callout 1 13"/>
          <p:cNvSpPr/>
          <p:nvPr/>
        </p:nvSpPr>
        <p:spPr>
          <a:xfrm>
            <a:off x="400591" y="3273422"/>
            <a:ext cx="2347689" cy="958850"/>
          </a:xfrm>
          <a:prstGeom prst="borderCallout1">
            <a:avLst>
              <a:gd name="adj1" fmla="val -298"/>
              <a:gd name="adj2" fmla="val 72129"/>
              <a:gd name="adj3" fmla="val -151786"/>
              <a:gd name="adj4" fmla="val 81214"/>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r>
              <a:rPr lang="en-ZA" sz="2000" i="1" dirty="0">
                <a:latin typeface="Century Gothic" panose="020B0502020202020204" pitchFamily="34" charset="0"/>
                <a:cs typeface="Arial" pitchFamily="34" charset="0"/>
              </a:rPr>
              <a:t>“by the sweat of your brow </a:t>
            </a:r>
            <a:r>
              <a:rPr lang="en-ZA" sz="2000" i="1" dirty="0" smtClean="0">
                <a:latin typeface="Century Gothic" panose="020B0502020202020204" pitchFamily="34" charset="0"/>
                <a:cs typeface="Arial" pitchFamily="34" charset="0"/>
              </a:rPr>
              <a:t>you will eat”</a:t>
            </a:r>
            <a:endParaRPr lang="en-ZA" sz="2000" i="1" dirty="0">
              <a:latin typeface="Century Gothic" panose="020B0502020202020204" pitchFamily="34" charset="0"/>
              <a:cs typeface="Arial" pitchFamily="34" charset="0"/>
            </a:endParaRPr>
          </a:p>
        </p:txBody>
      </p:sp>
      <p:sp>
        <p:nvSpPr>
          <p:cNvPr id="15" name="Line Callout 1 14"/>
          <p:cNvSpPr/>
          <p:nvPr/>
        </p:nvSpPr>
        <p:spPr>
          <a:xfrm>
            <a:off x="2931522" y="2314572"/>
            <a:ext cx="5836558" cy="1917700"/>
          </a:xfrm>
          <a:prstGeom prst="borderCallout1">
            <a:avLst>
              <a:gd name="adj1" fmla="val -298"/>
              <a:gd name="adj2" fmla="val 72129"/>
              <a:gd name="adj3" fmla="val -27976"/>
              <a:gd name="adj4" fmla="val 73310"/>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r>
              <a:rPr lang="en-ZA" sz="2000" i="1" dirty="0">
                <a:latin typeface="Century Gothic" panose="020B0502020202020204" pitchFamily="34" charset="0"/>
                <a:cs typeface="Arial" pitchFamily="34" charset="0"/>
              </a:rPr>
              <a:t>If you faithfully obey the voice of the LORD… being careful to do all his commandments … Blessed shall be… the fruit of your ground </a:t>
            </a:r>
            <a:r>
              <a:rPr lang="en-ZA" sz="2000" i="1" dirty="0" smtClean="0">
                <a:latin typeface="Century Gothic" panose="020B0502020202020204" pitchFamily="34" charset="0"/>
                <a:cs typeface="Arial" pitchFamily="34" charset="0"/>
              </a:rPr>
              <a:t>&amp; the </a:t>
            </a:r>
            <a:r>
              <a:rPr lang="en-ZA" sz="2000" i="1" dirty="0">
                <a:latin typeface="Century Gothic" panose="020B0502020202020204" pitchFamily="34" charset="0"/>
                <a:cs typeface="Arial" pitchFamily="34" charset="0"/>
              </a:rPr>
              <a:t>fruit of your cattle, the increase of your herds </a:t>
            </a:r>
            <a:r>
              <a:rPr lang="en-ZA" sz="2000" i="1" dirty="0" smtClean="0">
                <a:latin typeface="Century Gothic" panose="020B0502020202020204" pitchFamily="34" charset="0"/>
                <a:cs typeface="Arial" pitchFamily="34" charset="0"/>
              </a:rPr>
              <a:t>&amp; [their young]. </a:t>
            </a:r>
            <a:r>
              <a:rPr lang="en-ZA" sz="2000" i="1" dirty="0">
                <a:latin typeface="Century Gothic" panose="020B0502020202020204" pitchFamily="34" charset="0"/>
                <a:cs typeface="Arial" pitchFamily="34" charset="0"/>
              </a:rPr>
              <a:t>Blessed shall be your basket </a:t>
            </a:r>
            <a:r>
              <a:rPr lang="en-ZA" sz="2000" i="1" dirty="0" smtClean="0">
                <a:latin typeface="Century Gothic" panose="020B0502020202020204" pitchFamily="34" charset="0"/>
                <a:cs typeface="Arial" pitchFamily="34" charset="0"/>
              </a:rPr>
              <a:t>&amp; your </a:t>
            </a:r>
            <a:r>
              <a:rPr lang="en-ZA" sz="2000" i="1" dirty="0">
                <a:latin typeface="Century Gothic" panose="020B0502020202020204" pitchFamily="34" charset="0"/>
                <a:cs typeface="Arial" pitchFamily="34" charset="0"/>
              </a:rPr>
              <a:t>kneading bowl.  (Dt 28:1–5)</a:t>
            </a:r>
          </a:p>
        </p:txBody>
      </p:sp>
      <p:sp>
        <p:nvSpPr>
          <p:cNvPr id="16" name="Line Callout 1 15"/>
          <p:cNvSpPr/>
          <p:nvPr/>
        </p:nvSpPr>
        <p:spPr>
          <a:xfrm>
            <a:off x="1574435" y="4381042"/>
            <a:ext cx="7193645" cy="1267283"/>
          </a:xfrm>
          <a:prstGeom prst="borderCallout1">
            <a:avLst>
              <a:gd name="adj1" fmla="val -298"/>
              <a:gd name="adj2" fmla="val 72129"/>
              <a:gd name="adj3" fmla="val -1282"/>
              <a:gd name="adj4" fmla="val 71572"/>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r>
              <a:rPr lang="en-ZA" sz="2000" i="1" dirty="0">
                <a:solidFill>
                  <a:schemeClr val="tx1"/>
                </a:solidFill>
                <a:latin typeface="Century Gothic" panose="020B0502020202020204" pitchFamily="34" charset="0"/>
                <a:cs typeface="Arial" pitchFamily="34" charset="0"/>
              </a:rPr>
              <a:t>Therefore do not be anxious, saying, ‘What shall we eat?’ or ‘What shall we drink?’ or ‘What shall we wear?’ </a:t>
            </a:r>
            <a:r>
              <a:rPr lang="en-ZA" sz="2000" i="1" dirty="0" smtClean="0">
                <a:solidFill>
                  <a:schemeClr val="tx1"/>
                </a:solidFill>
                <a:latin typeface="Century Gothic" panose="020B0502020202020204" pitchFamily="34" charset="0"/>
                <a:cs typeface="Arial" pitchFamily="34" charset="0"/>
              </a:rPr>
              <a:t>… But </a:t>
            </a:r>
            <a:r>
              <a:rPr lang="en-ZA" sz="2000" b="1" i="1" dirty="0">
                <a:solidFill>
                  <a:schemeClr val="tx2"/>
                </a:solidFill>
                <a:latin typeface="Century Gothic" panose="020B0502020202020204" pitchFamily="34" charset="0"/>
                <a:cs typeface="Arial" pitchFamily="34" charset="0"/>
              </a:rPr>
              <a:t>seek first the kingdom of God </a:t>
            </a:r>
            <a:r>
              <a:rPr lang="en-ZA" sz="2000" b="1" i="1" dirty="0" smtClean="0">
                <a:solidFill>
                  <a:schemeClr val="tx2"/>
                </a:solidFill>
                <a:latin typeface="Century Gothic" panose="020B0502020202020204" pitchFamily="34" charset="0"/>
                <a:cs typeface="Arial" pitchFamily="34" charset="0"/>
              </a:rPr>
              <a:t>&amp; his </a:t>
            </a:r>
            <a:r>
              <a:rPr lang="en-ZA" sz="2000" b="1" i="1" dirty="0">
                <a:solidFill>
                  <a:schemeClr val="tx2"/>
                </a:solidFill>
                <a:latin typeface="Century Gothic" panose="020B0502020202020204" pitchFamily="34" charset="0"/>
                <a:cs typeface="Arial" pitchFamily="34" charset="0"/>
              </a:rPr>
              <a:t>righteousness</a:t>
            </a:r>
            <a:r>
              <a:rPr lang="en-ZA" sz="2000" i="1" dirty="0">
                <a:solidFill>
                  <a:schemeClr val="tx1"/>
                </a:solidFill>
                <a:latin typeface="Century Gothic" panose="020B0502020202020204" pitchFamily="34" charset="0"/>
                <a:cs typeface="Arial" pitchFamily="34" charset="0"/>
              </a:rPr>
              <a:t>, </a:t>
            </a:r>
            <a:r>
              <a:rPr lang="en-ZA" sz="2000" i="1" dirty="0" smtClean="0">
                <a:solidFill>
                  <a:schemeClr val="tx1"/>
                </a:solidFill>
                <a:latin typeface="Century Gothic" panose="020B0502020202020204" pitchFamily="34" charset="0"/>
                <a:cs typeface="Arial" pitchFamily="34" charset="0"/>
              </a:rPr>
              <a:t>&amp; all </a:t>
            </a:r>
            <a:r>
              <a:rPr lang="en-ZA" sz="2000" b="1" i="1" dirty="0">
                <a:solidFill>
                  <a:schemeClr val="tx2"/>
                </a:solidFill>
                <a:latin typeface="Century Gothic" panose="020B0502020202020204" pitchFamily="34" charset="0"/>
                <a:cs typeface="Arial" pitchFamily="34" charset="0"/>
              </a:rPr>
              <a:t>these things will be added to you</a:t>
            </a:r>
            <a:r>
              <a:rPr lang="en-ZA" sz="2000" i="1" dirty="0">
                <a:solidFill>
                  <a:schemeClr val="tx1"/>
                </a:solidFill>
                <a:latin typeface="Century Gothic" panose="020B0502020202020204" pitchFamily="34" charset="0"/>
                <a:cs typeface="Arial" pitchFamily="34" charset="0"/>
              </a:rPr>
              <a:t>. (Mt 6:31–33) </a:t>
            </a:r>
          </a:p>
        </p:txBody>
      </p:sp>
      <p:sp>
        <p:nvSpPr>
          <p:cNvPr id="17" name="TextBox 16"/>
          <p:cNvSpPr txBox="1"/>
          <p:nvPr/>
        </p:nvSpPr>
        <p:spPr>
          <a:xfrm>
            <a:off x="19591" y="2023975"/>
            <a:ext cx="762000" cy="707886"/>
          </a:xfrm>
          <a:prstGeom prst="rect">
            <a:avLst/>
          </a:prstGeom>
          <a:noFill/>
        </p:spPr>
        <p:txBody>
          <a:bodyPr wrap="square" rtlCol="0">
            <a:spAutoFit/>
          </a:bodyPr>
          <a:lstStyle/>
          <a:p>
            <a:r>
              <a:rPr lang="en-ZA" sz="4000" b="1" i="1" dirty="0" smtClean="0">
                <a:ln>
                  <a:solidFill>
                    <a:schemeClr val="tx2"/>
                  </a:solidFill>
                </a:ln>
                <a:solidFill>
                  <a:schemeClr val="bg1"/>
                </a:solidFill>
                <a:latin typeface="Century Gothic" panose="020B0502020202020204" pitchFamily="34" charset="0"/>
              </a:rPr>
              <a:t>1</a:t>
            </a:r>
            <a:endParaRPr lang="en-ZA" sz="4000" b="1" i="1" dirty="0">
              <a:ln>
                <a:solidFill>
                  <a:schemeClr val="tx2"/>
                </a:solidFill>
              </a:ln>
              <a:solidFill>
                <a:schemeClr val="bg1"/>
              </a:solidFill>
              <a:latin typeface="Century Gothic" panose="020B0502020202020204" pitchFamily="34" charset="0"/>
            </a:endParaRPr>
          </a:p>
        </p:txBody>
      </p:sp>
      <p:sp>
        <p:nvSpPr>
          <p:cNvPr id="18" name="TextBox 17"/>
          <p:cNvSpPr txBox="1"/>
          <p:nvPr/>
        </p:nvSpPr>
        <p:spPr>
          <a:xfrm>
            <a:off x="182878" y="2974973"/>
            <a:ext cx="762000" cy="707886"/>
          </a:xfrm>
          <a:prstGeom prst="rect">
            <a:avLst/>
          </a:prstGeom>
          <a:noFill/>
        </p:spPr>
        <p:txBody>
          <a:bodyPr wrap="square" rtlCol="0">
            <a:spAutoFit/>
          </a:bodyPr>
          <a:lstStyle/>
          <a:p>
            <a:r>
              <a:rPr lang="en-ZA" sz="4000" b="1" i="1" dirty="0" smtClean="0">
                <a:ln>
                  <a:solidFill>
                    <a:schemeClr val="tx2"/>
                  </a:solidFill>
                </a:ln>
                <a:solidFill>
                  <a:schemeClr val="bg1"/>
                </a:solidFill>
                <a:latin typeface="Century Gothic" panose="020B0502020202020204" pitchFamily="34" charset="0"/>
              </a:rPr>
              <a:t>2</a:t>
            </a:r>
            <a:endParaRPr lang="en-ZA" sz="4000" b="1" i="1" dirty="0">
              <a:ln>
                <a:solidFill>
                  <a:schemeClr val="tx2"/>
                </a:solidFill>
              </a:ln>
              <a:solidFill>
                <a:schemeClr val="bg1"/>
              </a:solidFill>
              <a:latin typeface="Century Gothic" panose="020B0502020202020204" pitchFamily="34" charset="0"/>
            </a:endParaRPr>
          </a:p>
        </p:txBody>
      </p:sp>
      <p:sp>
        <p:nvSpPr>
          <p:cNvPr id="19" name="TextBox 18"/>
          <p:cNvSpPr txBox="1"/>
          <p:nvPr/>
        </p:nvSpPr>
        <p:spPr>
          <a:xfrm>
            <a:off x="2733305" y="2033954"/>
            <a:ext cx="762000" cy="707886"/>
          </a:xfrm>
          <a:prstGeom prst="rect">
            <a:avLst/>
          </a:prstGeom>
          <a:noFill/>
        </p:spPr>
        <p:txBody>
          <a:bodyPr wrap="square" rtlCol="0">
            <a:spAutoFit/>
          </a:bodyPr>
          <a:lstStyle/>
          <a:p>
            <a:r>
              <a:rPr lang="en-ZA" sz="4000" b="1" i="1" dirty="0" smtClean="0">
                <a:ln>
                  <a:solidFill>
                    <a:schemeClr val="tx2"/>
                  </a:solidFill>
                </a:ln>
                <a:solidFill>
                  <a:schemeClr val="bg1"/>
                </a:solidFill>
                <a:latin typeface="Century Gothic" panose="020B0502020202020204" pitchFamily="34" charset="0"/>
              </a:rPr>
              <a:t>3</a:t>
            </a:r>
            <a:endParaRPr lang="en-ZA" sz="4000" b="1" i="1" dirty="0">
              <a:ln>
                <a:solidFill>
                  <a:schemeClr val="tx2"/>
                </a:solidFill>
              </a:ln>
              <a:solidFill>
                <a:schemeClr val="bg1"/>
              </a:solidFill>
              <a:latin typeface="Century Gothic" panose="020B0502020202020204" pitchFamily="34" charset="0"/>
            </a:endParaRPr>
          </a:p>
        </p:txBody>
      </p:sp>
      <p:sp>
        <p:nvSpPr>
          <p:cNvPr id="20" name="TextBox 19"/>
          <p:cNvSpPr txBox="1"/>
          <p:nvPr/>
        </p:nvSpPr>
        <p:spPr>
          <a:xfrm>
            <a:off x="1347649" y="4087132"/>
            <a:ext cx="762000" cy="707886"/>
          </a:xfrm>
          <a:prstGeom prst="rect">
            <a:avLst/>
          </a:prstGeom>
          <a:noFill/>
        </p:spPr>
        <p:txBody>
          <a:bodyPr wrap="square" rtlCol="0">
            <a:spAutoFit/>
          </a:bodyPr>
          <a:lstStyle/>
          <a:p>
            <a:r>
              <a:rPr lang="en-ZA" sz="4000" b="1" i="1" dirty="0" smtClean="0">
                <a:ln>
                  <a:solidFill>
                    <a:schemeClr val="tx2"/>
                  </a:solidFill>
                </a:ln>
                <a:solidFill>
                  <a:schemeClr val="bg1"/>
                </a:solidFill>
                <a:latin typeface="Century Gothic" panose="020B0502020202020204" pitchFamily="34" charset="0"/>
              </a:rPr>
              <a:t>4</a:t>
            </a:r>
            <a:endParaRPr lang="en-ZA" sz="4000" b="1" i="1" dirty="0">
              <a:ln>
                <a:solidFill>
                  <a:schemeClr val="tx2"/>
                </a:solidFill>
              </a:ln>
              <a:solidFill>
                <a:schemeClr val="bg1"/>
              </a:solidFill>
              <a:latin typeface="Century Gothic" panose="020B0502020202020204" pitchFamily="34" charset="0"/>
            </a:endParaRPr>
          </a:p>
        </p:txBody>
      </p:sp>
      <p:sp>
        <p:nvSpPr>
          <p:cNvPr id="21" name="Rectangle 20"/>
          <p:cNvSpPr/>
          <p:nvPr/>
        </p:nvSpPr>
        <p:spPr>
          <a:xfrm>
            <a:off x="121920" y="5952338"/>
            <a:ext cx="8816702" cy="769441"/>
          </a:xfrm>
          <a:prstGeom prst="rect">
            <a:avLst/>
          </a:prstGeom>
          <a:solidFill>
            <a:schemeClr val="tx2"/>
          </a:solidFill>
        </p:spPr>
        <p:txBody>
          <a:bodyPr wrap="square">
            <a:spAutoFit/>
          </a:bodyPr>
          <a:lstStyle/>
          <a:p>
            <a:pPr marL="0" lvl="2" algn="ctr" fontAlgn="base">
              <a:spcBef>
                <a:spcPct val="0"/>
              </a:spcBef>
              <a:spcAft>
                <a:spcPct val="0"/>
              </a:spcAft>
            </a:pPr>
            <a:r>
              <a:rPr lang="en-US" sz="2200" b="1" dirty="0" smtClean="0">
                <a:solidFill>
                  <a:prstClr val="white"/>
                </a:solidFill>
                <a:latin typeface="Century Gothic" panose="020B0502020202020204" pitchFamily="34" charset="0"/>
                <a:ea typeface="MS PGothic" pitchFamily="34" charset="-128"/>
              </a:rPr>
              <a:t>The key is not in </a:t>
            </a:r>
            <a:r>
              <a:rPr lang="en-US" sz="2200" b="1" u="sng" dirty="0" smtClean="0">
                <a:solidFill>
                  <a:prstClr val="white"/>
                </a:solidFill>
                <a:latin typeface="Century Gothic" panose="020B0502020202020204" pitchFamily="34" charset="0"/>
                <a:ea typeface="MS PGothic" pitchFamily="34" charset="-128"/>
              </a:rPr>
              <a:t>what</a:t>
            </a:r>
            <a:r>
              <a:rPr lang="en-US" sz="2200" b="1" dirty="0" smtClean="0">
                <a:solidFill>
                  <a:prstClr val="white"/>
                </a:solidFill>
                <a:latin typeface="Century Gothic" panose="020B0502020202020204" pitchFamily="34" charset="0"/>
                <a:ea typeface="MS PGothic" pitchFamily="34" charset="-128"/>
              </a:rPr>
              <a:t> we do, but </a:t>
            </a:r>
            <a:r>
              <a:rPr lang="en-US" sz="2200" b="1" u="sng" dirty="0" smtClean="0">
                <a:solidFill>
                  <a:prstClr val="white"/>
                </a:solidFill>
                <a:latin typeface="Century Gothic" panose="020B0502020202020204" pitchFamily="34" charset="0"/>
                <a:ea typeface="MS PGothic" pitchFamily="34" charset="-128"/>
              </a:rPr>
              <a:t>why</a:t>
            </a:r>
            <a:r>
              <a:rPr lang="en-US" sz="2200" b="1" dirty="0" smtClean="0">
                <a:solidFill>
                  <a:prstClr val="white"/>
                </a:solidFill>
                <a:latin typeface="Century Gothic" panose="020B0502020202020204" pitchFamily="34" charset="0"/>
                <a:ea typeface="MS PGothic" pitchFamily="34" charset="-128"/>
              </a:rPr>
              <a:t> we do it. When we make His business our business, he makes our </a:t>
            </a:r>
            <a:r>
              <a:rPr lang="en-US" sz="2200" b="1" u="sng" dirty="0" smtClean="0">
                <a:solidFill>
                  <a:prstClr val="white"/>
                </a:solidFill>
                <a:latin typeface="Century Gothic" panose="020B0502020202020204" pitchFamily="34" charset="0"/>
                <a:ea typeface="MS PGothic" pitchFamily="34" charset="-128"/>
              </a:rPr>
              <a:t>provision</a:t>
            </a:r>
            <a:r>
              <a:rPr lang="en-US" sz="2200" b="1" dirty="0" smtClean="0">
                <a:solidFill>
                  <a:prstClr val="white"/>
                </a:solidFill>
                <a:latin typeface="Century Gothic" panose="020B0502020202020204" pitchFamily="34" charset="0"/>
                <a:ea typeface="MS PGothic" pitchFamily="34" charset="-128"/>
              </a:rPr>
              <a:t> His business</a:t>
            </a:r>
            <a:endParaRPr lang="en-US" sz="2200" b="1" dirty="0">
              <a:solidFill>
                <a:prstClr val="white"/>
              </a:solidFill>
              <a:latin typeface="Century Gothic" panose="020B0502020202020204" pitchFamily="34" charset="0"/>
              <a:ea typeface="MS PGothic" pitchFamily="34" charset="-128"/>
            </a:endParaRPr>
          </a:p>
        </p:txBody>
      </p:sp>
      <p:sp>
        <p:nvSpPr>
          <p:cNvPr id="22" name="Down Arrow 21"/>
          <p:cNvSpPr/>
          <p:nvPr/>
        </p:nvSpPr>
        <p:spPr>
          <a:xfrm>
            <a:off x="4013323" y="5697432"/>
            <a:ext cx="1004259" cy="403412"/>
          </a:xfrm>
          <a:prstGeom prst="downArrow">
            <a:avLst>
              <a:gd name="adj1" fmla="val 47381"/>
              <a:gd name="adj2" fmla="val 50000"/>
            </a:avLst>
          </a:prstGeom>
          <a:solidFill>
            <a:schemeClr val="tx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ZA">
              <a:solidFill>
                <a:prstClr val="white"/>
              </a:solidFill>
            </a:endParaRPr>
          </a:p>
        </p:txBody>
      </p:sp>
      <p:sp>
        <p:nvSpPr>
          <p:cNvPr id="23" name="Rectangular Callout 22"/>
          <p:cNvSpPr/>
          <p:nvPr/>
        </p:nvSpPr>
        <p:spPr>
          <a:xfrm>
            <a:off x="59509" y="1384935"/>
            <a:ext cx="769257" cy="338178"/>
          </a:xfrm>
          <a:prstGeom prst="wedgeRectCallout">
            <a:avLst>
              <a:gd name="adj1" fmla="val -32956"/>
              <a:gd name="adj2" fmla="val 84569"/>
            </a:avLst>
          </a:prstGeom>
          <a:solidFill>
            <a:schemeClr val="bg1">
              <a:lumMod val="50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ctr"/>
            <a:r>
              <a:rPr lang="en-ZA" sz="2400" b="1" dirty="0" smtClean="0">
                <a:latin typeface="Arial" pitchFamily="34" charset="0"/>
                <a:cs typeface="Arial" pitchFamily="34" charset="0"/>
              </a:rPr>
              <a:t>Eden</a:t>
            </a:r>
          </a:p>
        </p:txBody>
      </p:sp>
    </p:spTree>
    <p:extLst>
      <p:ext uri="{BB962C8B-B14F-4D97-AF65-F5344CB8AC3E}">
        <p14:creationId xmlns:p14="http://schemas.microsoft.com/office/powerpoint/2010/main" val="3015007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fade">
                                      <p:cBhvr>
                                        <p:cTn id="63" dur="500"/>
                                        <p:tgtEl>
                                          <p:spTgt spid="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fade">
                                      <p:cBhvr>
                                        <p:cTn id="7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9" grpId="0" animBg="1"/>
      <p:bldP spid="10" grpId="0" animBg="1"/>
      <p:bldP spid="11" grpId="0" animBg="1"/>
      <p:bldP spid="6" grpId="0" animBg="1"/>
      <p:bldP spid="7" grpId="0" animBg="1"/>
      <p:bldP spid="8" grpId="0" animBg="1"/>
      <p:bldP spid="13" grpId="0" animBg="1"/>
      <p:bldP spid="14" grpId="0" animBg="1"/>
      <p:bldP spid="15" grpId="0" animBg="1"/>
      <p:bldP spid="16" grpId="0" animBg="1"/>
      <p:bldP spid="17" grpId="0"/>
      <p:bldP spid="18" grpId="0"/>
      <p:bldP spid="19" grpId="0"/>
      <p:bldP spid="20" grpId="0"/>
      <p:bldP spid="21" grpId="0" animBg="1"/>
      <p:bldP spid="22" grpId="0"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An illustration of the gospel economy</a:t>
            </a:r>
            <a:endParaRPr lang="en-ZA" dirty="0"/>
          </a:p>
        </p:txBody>
      </p:sp>
      <p:sp>
        <p:nvSpPr>
          <p:cNvPr id="4" name="Slide Number Placeholder 3"/>
          <p:cNvSpPr>
            <a:spLocks noGrp="1"/>
          </p:cNvSpPr>
          <p:nvPr>
            <p:ph type="sldNum" sz="quarter" idx="12"/>
          </p:nvPr>
        </p:nvSpPr>
        <p:spPr/>
        <p:txBody>
          <a:bodyPr/>
          <a:lstStyle/>
          <a:p>
            <a:pPr>
              <a:defRPr/>
            </a:pPr>
            <a:fld id="{9B69759B-C1D9-417C-9B4A-0F717375400C}" type="slidenum">
              <a:rPr lang="en-ZA" smtClean="0">
                <a:solidFill>
                  <a:prstClr val="black">
                    <a:lumMod val="65000"/>
                    <a:lumOff val="35000"/>
                  </a:prstClr>
                </a:solidFill>
              </a:rPr>
              <a:pPr>
                <a:defRPr/>
              </a:pPr>
              <a:t>23</a:t>
            </a:fld>
            <a:endParaRPr lang="en-ZA">
              <a:solidFill>
                <a:prstClr val="black">
                  <a:lumMod val="65000"/>
                  <a:lumOff val="35000"/>
                </a:prstClr>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1" y="1800225"/>
            <a:ext cx="8362950" cy="33214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90730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657" y="128588"/>
            <a:ext cx="8984343" cy="504825"/>
          </a:xfrm>
        </p:spPr>
        <p:txBody>
          <a:bodyPr/>
          <a:lstStyle/>
          <a:p>
            <a:pPr fontAlgn="ctr"/>
            <a:r>
              <a:rPr lang="en-US" kern="1200" dirty="0" smtClean="0">
                <a:solidFill>
                  <a:schemeClr val="tx1"/>
                </a:solidFill>
                <a:effectLst/>
              </a:rPr>
              <a:t>P9. As we walk in the Gospel economy by faith, </a:t>
            </a:r>
            <a:r>
              <a:rPr lang="en-ZA" kern="1200" dirty="0" smtClean="0">
                <a:solidFill>
                  <a:schemeClr val="tx1"/>
                </a:solidFill>
                <a:effectLst/>
              </a:rPr>
              <a:t>we</a:t>
            </a:r>
            <a:endParaRPr lang="en-ZA" dirty="0"/>
          </a:p>
        </p:txBody>
      </p:sp>
      <p:sp>
        <p:nvSpPr>
          <p:cNvPr id="3" name="Content Placeholder 2"/>
          <p:cNvSpPr>
            <a:spLocks noGrp="1"/>
          </p:cNvSpPr>
          <p:nvPr>
            <p:ph idx="1"/>
          </p:nvPr>
        </p:nvSpPr>
        <p:spPr>
          <a:xfrm>
            <a:off x="396873" y="547142"/>
            <a:ext cx="8772525" cy="4315547"/>
          </a:xfrm>
        </p:spPr>
        <p:txBody>
          <a:bodyPr/>
          <a:lstStyle/>
          <a:p>
            <a:pPr marL="266700" indent="-266700" fontAlgn="ctr"/>
            <a:r>
              <a:rPr lang="en-US" sz="2400" b="1" i="1" dirty="0" smtClean="0">
                <a:solidFill>
                  <a:schemeClr val="accent1"/>
                </a:solidFill>
              </a:rPr>
              <a:t>Ask</a:t>
            </a:r>
            <a:r>
              <a:rPr lang="en-US" sz="2400" i="1" dirty="0"/>
              <a:t>, and it will be given to </a:t>
            </a:r>
            <a:r>
              <a:rPr lang="en-US" sz="2400" i="1" dirty="0" smtClean="0"/>
              <a:t>you </a:t>
            </a:r>
            <a:r>
              <a:rPr lang="en-US" sz="2400" dirty="0" smtClean="0"/>
              <a:t>(</a:t>
            </a:r>
            <a:r>
              <a:rPr lang="en-US" sz="2400" dirty="0"/>
              <a:t>Mt 7:7–11) </a:t>
            </a:r>
            <a:endParaRPr lang="en-US" sz="2400" dirty="0" smtClean="0"/>
          </a:p>
          <a:p>
            <a:pPr marL="266700" indent="-266700" fontAlgn="ctr"/>
            <a:r>
              <a:rPr lang="en-US" sz="2400" i="1" dirty="0" smtClean="0"/>
              <a:t>You </a:t>
            </a:r>
            <a:r>
              <a:rPr lang="en-US" sz="2400" i="1" dirty="0"/>
              <a:t>do not have, because you </a:t>
            </a:r>
            <a:r>
              <a:rPr lang="en-US" sz="2400" b="1" i="1" dirty="0">
                <a:solidFill>
                  <a:schemeClr val="accent1"/>
                </a:solidFill>
              </a:rPr>
              <a:t>do not </a:t>
            </a:r>
            <a:r>
              <a:rPr lang="en-US" sz="2400" b="1" i="1" dirty="0" smtClean="0">
                <a:solidFill>
                  <a:schemeClr val="accent1"/>
                </a:solidFill>
              </a:rPr>
              <a:t>ask</a:t>
            </a:r>
            <a:r>
              <a:rPr lang="en-US" sz="2400" i="1" dirty="0" smtClean="0"/>
              <a:t> </a:t>
            </a:r>
            <a:r>
              <a:rPr lang="en-US" sz="2400" dirty="0" smtClean="0"/>
              <a:t>(</a:t>
            </a:r>
            <a:r>
              <a:rPr lang="en-US" sz="2400" dirty="0"/>
              <a:t>Jas </a:t>
            </a:r>
            <a:r>
              <a:rPr lang="en-US" sz="2400" dirty="0" smtClean="0"/>
              <a:t>4:2) </a:t>
            </a:r>
          </a:p>
          <a:p>
            <a:pPr marL="266700" indent="-266700" fontAlgn="ctr"/>
            <a:r>
              <a:rPr lang="en-US" sz="2400" i="1" dirty="0" smtClean="0"/>
              <a:t>He </a:t>
            </a:r>
            <a:r>
              <a:rPr lang="en-US" sz="2400" i="1" dirty="0"/>
              <a:t>will be very gracious to you at the sound of your cry; </a:t>
            </a:r>
            <a:r>
              <a:rPr lang="en-US" sz="2400" b="1" i="1" dirty="0">
                <a:solidFill>
                  <a:schemeClr val="accent1"/>
                </a:solidFill>
              </a:rPr>
              <a:t>when He hears it, He will answer you</a:t>
            </a:r>
            <a:r>
              <a:rPr lang="en-US" sz="2400" i="1" dirty="0"/>
              <a:t>. (Isa. 30:18-19</a:t>
            </a:r>
            <a:r>
              <a:rPr lang="en-US" sz="2400" i="1" dirty="0" smtClean="0"/>
              <a:t>)</a:t>
            </a:r>
            <a:br>
              <a:rPr lang="en-US" sz="2400" i="1" dirty="0" smtClean="0"/>
            </a:br>
            <a:endParaRPr lang="en-US" sz="1400" dirty="0"/>
          </a:p>
          <a:p>
            <a:pPr marL="266700" indent="-266700" fontAlgn="ctr"/>
            <a:r>
              <a:rPr lang="en-US" sz="2400" i="1" dirty="0" smtClean="0"/>
              <a:t>“</a:t>
            </a:r>
            <a:r>
              <a:rPr lang="en-US" sz="2400" i="1" dirty="0"/>
              <a:t>if we ask anything </a:t>
            </a:r>
            <a:r>
              <a:rPr lang="en-US" sz="2400" b="1" i="1" dirty="0">
                <a:solidFill>
                  <a:schemeClr val="accent1"/>
                </a:solidFill>
              </a:rPr>
              <a:t>according to his will </a:t>
            </a:r>
            <a:r>
              <a:rPr lang="en-US" sz="2400" i="1" dirty="0"/>
              <a:t>he hears </a:t>
            </a:r>
            <a:r>
              <a:rPr lang="en-US" sz="2400" i="1" dirty="0" smtClean="0"/>
              <a:t>us, &amp;… </a:t>
            </a:r>
            <a:r>
              <a:rPr lang="en-US" sz="2400" b="1" i="1" dirty="0" smtClean="0">
                <a:solidFill>
                  <a:schemeClr val="accent1"/>
                </a:solidFill>
              </a:rPr>
              <a:t>we </a:t>
            </a:r>
            <a:r>
              <a:rPr lang="en-US" sz="2400" b="1" i="1" dirty="0">
                <a:solidFill>
                  <a:schemeClr val="accent1"/>
                </a:solidFill>
              </a:rPr>
              <a:t>have </a:t>
            </a:r>
            <a:r>
              <a:rPr lang="en-US" sz="2400" i="1" dirty="0" smtClean="0"/>
              <a:t>[what] we </a:t>
            </a:r>
            <a:r>
              <a:rPr lang="en-US" sz="2400" i="1" dirty="0"/>
              <a:t>have asked (1Jn 5:14–15</a:t>
            </a:r>
            <a:r>
              <a:rPr lang="en-US" sz="2400" i="1" dirty="0" smtClean="0"/>
              <a:t>)</a:t>
            </a:r>
            <a:br>
              <a:rPr lang="en-US" sz="2400" i="1" dirty="0" smtClean="0"/>
            </a:br>
            <a:endParaRPr lang="en-US" sz="2400" i="1" dirty="0"/>
          </a:p>
          <a:p>
            <a:pPr marL="266700" indent="-266700"/>
            <a:r>
              <a:rPr lang="en-US" sz="2400" b="1" i="1" dirty="0" smtClean="0">
                <a:solidFill>
                  <a:schemeClr val="accent1"/>
                </a:solidFill>
              </a:rPr>
              <a:t>Ask </a:t>
            </a:r>
            <a:r>
              <a:rPr lang="en-US" sz="2400" b="1" i="1" dirty="0">
                <a:solidFill>
                  <a:schemeClr val="accent1"/>
                </a:solidFill>
              </a:rPr>
              <a:t>in faith, with no </a:t>
            </a:r>
            <a:r>
              <a:rPr lang="en-US" sz="2400" b="1" i="1" dirty="0" smtClean="0">
                <a:solidFill>
                  <a:schemeClr val="accent1"/>
                </a:solidFill>
              </a:rPr>
              <a:t>doubting</a:t>
            </a:r>
            <a:r>
              <a:rPr lang="en-US" sz="2400" i="1" dirty="0" smtClean="0"/>
              <a:t>… the one who doubts… must </a:t>
            </a:r>
            <a:r>
              <a:rPr lang="en-US" sz="2400" i="1" dirty="0"/>
              <a:t>not suppose </a:t>
            </a:r>
            <a:r>
              <a:rPr lang="en-US" sz="2400" i="1" dirty="0" smtClean="0"/>
              <a:t>he </a:t>
            </a:r>
            <a:r>
              <a:rPr lang="en-US" sz="2400" i="1" dirty="0"/>
              <a:t>will receive anything from the </a:t>
            </a:r>
            <a:r>
              <a:rPr lang="en-US" sz="2400" i="1" dirty="0" smtClean="0"/>
              <a:t>Lord (</a:t>
            </a:r>
            <a:r>
              <a:rPr lang="en-US" sz="2400" i="1" dirty="0" err="1" smtClean="0"/>
              <a:t>Jm</a:t>
            </a:r>
            <a:r>
              <a:rPr lang="en-US" sz="2400" i="1" dirty="0" smtClean="0"/>
              <a:t> 1:5-8)</a:t>
            </a:r>
          </a:p>
          <a:p>
            <a:pPr marL="266700" indent="-266700"/>
            <a:r>
              <a:rPr lang="en-US" sz="2400" i="1" dirty="0" smtClean="0"/>
              <a:t>I </a:t>
            </a:r>
            <a:r>
              <a:rPr lang="en-US" sz="2400" i="1" dirty="0"/>
              <a:t>tell you, </a:t>
            </a:r>
            <a:r>
              <a:rPr lang="en-US" sz="2400" b="1" i="1" dirty="0">
                <a:solidFill>
                  <a:schemeClr val="accent1"/>
                </a:solidFill>
              </a:rPr>
              <a:t>whatever you ask</a:t>
            </a:r>
            <a:r>
              <a:rPr lang="en-US" sz="2400" i="1" dirty="0"/>
              <a:t> in prayer, </a:t>
            </a:r>
            <a:r>
              <a:rPr lang="en-US" sz="2400" b="1" i="1" dirty="0">
                <a:solidFill>
                  <a:schemeClr val="accent1"/>
                </a:solidFill>
              </a:rPr>
              <a:t>believe</a:t>
            </a:r>
            <a:r>
              <a:rPr lang="en-US" sz="2400" i="1" dirty="0"/>
              <a:t> that you </a:t>
            </a:r>
            <a:r>
              <a:rPr lang="en-US" sz="2400" b="1" i="1" dirty="0">
                <a:solidFill>
                  <a:schemeClr val="accent1"/>
                </a:solidFill>
              </a:rPr>
              <a:t>have</a:t>
            </a:r>
            <a:r>
              <a:rPr lang="en-US" sz="2400" i="1" dirty="0"/>
              <a:t> </a:t>
            </a:r>
            <a:r>
              <a:rPr lang="en-US" sz="2400" b="1" i="1" dirty="0">
                <a:solidFill>
                  <a:schemeClr val="accent1"/>
                </a:solidFill>
              </a:rPr>
              <a:t>received</a:t>
            </a:r>
            <a:r>
              <a:rPr lang="en-US" sz="2400" i="1" dirty="0"/>
              <a:t> it, and it </a:t>
            </a:r>
            <a:r>
              <a:rPr lang="en-US" sz="2400" b="1" i="1" dirty="0">
                <a:solidFill>
                  <a:schemeClr val="accent1"/>
                </a:solidFill>
              </a:rPr>
              <a:t>will be yours </a:t>
            </a:r>
            <a:r>
              <a:rPr lang="en-US" sz="2000" dirty="0" smtClean="0"/>
              <a:t>(Mk </a:t>
            </a:r>
            <a:r>
              <a:rPr lang="en-US" sz="2000" dirty="0"/>
              <a:t>11:24–25) </a:t>
            </a:r>
          </a:p>
          <a:p>
            <a:pPr marL="266700" indent="-266700"/>
            <a:endParaRPr lang="en-ZA" sz="2000" dirty="0">
              <a:effectLst/>
            </a:endParaRPr>
          </a:p>
        </p:txBody>
      </p:sp>
      <p:sp>
        <p:nvSpPr>
          <p:cNvPr id="4" name="Slide Number Placeholder 3"/>
          <p:cNvSpPr>
            <a:spLocks noGrp="1"/>
          </p:cNvSpPr>
          <p:nvPr>
            <p:ph type="sldNum" sz="quarter" idx="12"/>
          </p:nvPr>
        </p:nvSpPr>
        <p:spPr/>
        <p:txBody>
          <a:bodyPr/>
          <a:lstStyle/>
          <a:p>
            <a:pPr>
              <a:defRPr/>
            </a:pPr>
            <a:fld id="{9B69759B-C1D9-417C-9B4A-0F717375400C}" type="slidenum">
              <a:rPr lang="en-ZA" smtClean="0"/>
              <a:pPr>
                <a:defRPr/>
              </a:pPr>
              <a:t>24</a:t>
            </a:fld>
            <a:endParaRPr lang="en-ZA"/>
          </a:p>
        </p:txBody>
      </p:sp>
      <p:sp>
        <p:nvSpPr>
          <p:cNvPr id="5" name="Rectangle 4"/>
          <p:cNvSpPr/>
          <p:nvPr/>
        </p:nvSpPr>
        <p:spPr>
          <a:xfrm>
            <a:off x="150250" y="5560148"/>
            <a:ext cx="8848608" cy="1200329"/>
          </a:xfrm>
          <a:prstGeom prst="rect">
            <a:avLst/>
          </a:prstGeom>
          <a:solidFill>
            <a:schemeClr val="tx2"/>
          </a:solidFill>
        </p:spPr>
        <p:txBody>
          <a:bodyPr wrap="square">
            <a:spAutoFit/>
          </a:bodyPr>
          <a:lstStyle/>
          <a:p>
            <a:pPr marL="457200" lvl="2" indent="-457200">
              <a:buAutoNum type="arabicParenR"/>
            </a:pPr>
            <a:r>
              <a:rPr lang="en-US" sz="2400" b="1" dirty="0" smtClean="0">
                <a:solidFill>
                  <a:schemeClr val="bg1"/>
                </a:solidFill>
                <a:latin typeface="Arial" pitchFamily="34" charset="0"/>
                <a:cs typeface="Arial" pitchFamily="34" charset="0"/>
              </a:rPr>
              <a:t>…ask…; 	</a:t>
            </a:r>
          </a:p>
          <a:p>
            <a:pPr marL="457200" lvl="2" indent="-457200">
              <a:buAutoNum type="arabicParenR"/>
            </a:pPr>
            <a:r>
              <a:rPr lang="en-US" sz="2400" b="1" dirty="0" smtClean="0">
                <a:solidFill>
                  <a:schemeClr val="bg1"/>
                </a:solidFill>
                <a:latin typeface="Arial" pitchFamily="34" charset="0"/>
                <a:cs typeface="Arial" pitchFamily="34" charset="0"/>
              </a:rPr>
              <a:t>…according to His will…; </a:t>
            </a:r>
          </a:p>
          <a:p>
            <a:pPr marL="457200" lvl="2" indent="-457200">
              <a:buAutoNum type="arabicParenR"/>
            </a:pPr>
            <a:r>
              <a:rPr lang="en-US" sz="2400" b="1" dirty="0" smtClean="0">
                <a:solidFill>
                  <a:schemeClr val="bg1"/>
                </a:solidFill>
                <a:latin typeface="Arial" pitchFamily="34" charset="0"/>
                <a:cs typeface="Arial" pitchFamily="34" charset="0"/>
              </a:rPr>
              <a:t>…</a:t>
            </a:r>
            <a:r>
              <a:rPr lang="en-US" sz="2400" b="1" dirty="0">
                <a:solidFill>
                  <a:schemeClr val="bg1"/>
                </a:solidFill>
                <a:latin typeface="Arial" pitchFamily="34" charset="0"/>
                <a:cs typeface="Arial" pitchFamily="34" charset="0"/>
              </a:rPr>
              <a:t>in faith</a:t>
            </a:r>
            <a:r>
              <a:rPr lang="en-US" sz="2400" b="1" dirty="0" smtClean="0">
                <a:solidFill>
                  <a:schemeClr val="bg1"/>
                </a:solidFill>
                <a:latin typeface="Arial" pitchFamily="34" charset="0"/>
                <a:cs typeface="Arial" pitchFamily="34" charset="0"/>
              </a:rPr>
              <a:t>… </a:t>
            </a:r>
          </a:p>
        </p:txBody>
      </p:sp>
      <p:sp>
        <p:nvSpPr>
          <p:cNvPr id="7" name="Right Brace 6"/>
          <p:cNvSpPr/>
          <p:nvPr/>
        </p:nvSpPr>
        <p:spPr>
          <a:xfrm>
            <a:off x="4574554" y="5679280"/>
            <a:ext cx="124446" cy="937419"/>
          </a:xfrm>
          <a:prstGeom prst="rightBrace">
            <a:avLst>
              <a:gd name="adj1" fmla="val 75305"/>
              <a:gd name="adj2" fmla="val 50000"/>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8" name="Rectangle 7"/>
          <p:cNvSpPr/>
          <p:nvPr/>
        </p:nvSpPr>
        <p:spPr>
          <a:xfrm>
            <a:off x="4699000" y="5732490"/>
            <a:ext cx="4159250" cy="830997"/>
          </a:xfrm>
          <a:prstGeom prst="rect">
            <a:avLst/>
          </a:prstGeom>
        </p:spPr>
        <p:txBody>
          <a:bodyPr wrap="square">
            <a:spAutoFit/>
          </a:bodyPr>
          <a:lstStyle/>
          <a:p>
            <a:pPr marL="0" lvl="2"/>
            <a:r>
              <a:rPr lang="en-US" sz="2400" b="1" dirty="0">
                <a:solidFill>
                  <a:schemeClr val="bg1"/>
                </a:solidFill>
                <a:latin typeface="Arial" pitchFamily="34" charset="0"/>
                <a:cs typeface="Arial" pitchFamily="34" charset="0"/>
              </a:rPr>
              <a:t>i.e., ask according to the </a:t>
            </a:r>
            <a:r>
              <a:rPr lang="en-US" sz="2400" b="1" u="sng" dirty="0">
                <a:solidFill>
                  <a:schemeClr val="bg1"/>
                </a:solidFill>
                <a:latin typeface="Arial" pitchFamily="34" charset="0"/>
                <a:cs typeface="Arial" pitchFamily="34" charset="0"/>
              </a:rPr>
              <a:t>promises of God</a:t>
            </a:r>
          </a:p>
        </p:txBody>
      </p:sp>
      <p:cxnSp>
        <p:nvCxnSpPr>
          <p:cNvPr id="13" name="Straight Connector 12"/>
          <p:cNvCxnSpPr/>
          <p:nvPr/>
        </p:nvCxnSpPr>
        <p:spPr>
          <a:xfrm>
            <a:off x="396875" y="676714"/>
            <a:ext cx="0" cy="13843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396873" y="2525297"/>
            <a:ext cx="2" cy="63812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96875" y="3716385"/>
            <a:ext cx="0" cy="177477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73549" y="676714"/>
            <a:ext cx="223325" cy="279400"/>
          </a:xfrm>
          <a:prstGeom prst="rec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r>
              <a:rPr lang="en-ZA" b="1" dirty="0" smtClean="0">
                <a:latin typeface="Century Gothic" panose="020B0502020202020204" pitchFamily="34" charset="0"/>
                <a:cs typeface="Arial" pitchFamily="34" charset="0"/>
              </a:rPr>
              <a:t>1</a:t>
            </a:r>
          </a:p>
        </p:txBody>
      </p:sp>
      <p:sp>
        <p:nvSpPr>
          <p:cNvPr id="20" name="Rectangle 19"/>
          <p:cNvSpPr/>
          <p:nvPr/>
        </p:nvSpPr>
        <p:spPr>
          <a:xfrm>
            <a:off x="173549" y="2525297"/>
            <a:ext cx="223325" cy="279400"/>
          </a:xfrm>
          <a:prstGeom prst="rec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r>
              <a:rPr lang="en-ZA" b="1" dirty="0" smtClean="0">
                <a:latin typeface="Century Gothic" panose="020B0502020202020204" pitchFamily="34" charset="0"/>
                <a:cs typeface="Arial" pitchFamily="34" charset="0"/>
              </a:rPr>
              <a:t>2</a:t>
            </a:r>
          </a:p>
        </p:txBody>
      </p:sp>
      <p:sp>
        <p:nvSpPr>
          <p:cNvPr id="21" name="Rectangle 20"/>
          <p:cNvSpPr/>
          <p:nvPr/>
        </p:nvSpPr>
        <p:spPr>
          <a:xfrm>
            <a:off x="173548" y="3732714"/>
            <a:ext cx="223325" cy="279400"/>
          </a:xfrm>
          <a:prstGeom prst="rec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r>
              <a:rPr lang="en-ZA" b="1" dirty="0" smtClean="0">
                <a:latin typeface="Century Gothic" panose="020B0502020202020204" pitchFamily="34" charset="0"/>
                <a:cs typeface="Arial" pitchFamily="34" charset="0"/>
              </a:rPr>
              <a:t>3</a:t>
            </a:r>
          </a:p>
        </p:txBody>
      </p:sp>
    </p:spTree>
    <p:extLst>
      <p:ext uri="{BB962C8B-B14F-4D97-AF65-F5344CB8AC3E}">
        <p14:creationId xmlns:p14="http://schemas.microsoft.com/office/powerpoint/2010/main" val="24291442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Effect transition="in" filter="fade">
                                      <p:cBhvr>
                                        <p:cTn id="31" dur="500"/>
                                        <p:tgtEl>
                                          <p:spTgt spid="5">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500"/>
                                        <p:tgtEl>
                                          <p:spTgt spid="3">
                                            <p:txEl>
                                              <p:pRg st="4" end="4"/>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
                                            <p:txEl>
                                              <p:pRg st="2" end="2"/>
                                            </p:txEl>
                                          </p:spTgt>
                                        </p:tgtEl>
                                        <p:attrNameLst>
                                          <p:attrName>style.visibility</p:attrName>
                                        </p:attrNameLst>
                                      </p:cBhvr>
                                      <p:to>
                                        <p:strVal val="visible"/>
                                      </p:to>
                                    </p:set>
                                    <p:animEffect transition="in" filter="fade">
                                      <p:cBhvr>
                                        <p:cTn id="44" dur="500"/>
                                        <p:tgtEl>
                                          <p:spTgt spid="5">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7" grpId="0" animBg="1"/>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657" y="128588"/>
            <a:ext cx="8839201" cy="504825"/>
          </a:xfrm>
        </p:spPr>
        <p:txBody>
          <a:bodyPr/>
          <a:lstStyle/>
          <a:p>
            <a:pPr fontAlgn="ctr"/>
            <a:r>
              <a:rPr lang="en-US" kern="1200" dirty="0" smtClean="0">
                <a:solidFill>
                  <a:schemeClr val="tx1"/>
                </a:solidFill>
                <a:effectLst/>
              </a:rPr>
              <a:t>P10. …</a:t>
            </a:r>
            <a:r>
              <a:rPr lang="en-ZA" dirty="0" smtClean="0"/>
              <a:t>And 4) hold on to our confession in God’s faithfulness</a:t>
            </a:r>
            <a:endParaRPr lang="en-ZA" dirty="0"/>
          </a:p>
        </p:txBody>
      </p:sp>
      <p:sp>
        <p:nvSpPr>
          <p:cNvPr id="3" name="Content Placeholder 2"/>
          <p:cNvSpPr>
            <a:spLocks noGrp="1"/>
          </p:cNvSpPr>
          <p:nvPr>
            <p:ph idx="1"/>
          </p:nvPr>
        </p:nvSpPr>
        <p:spPr>
          <a:xfrm>
            <a:off x="27216" y="1133933"/>
            <a:ext cx="9029700" cy="3788230"/>
          </a:xfrm>
        </p:spPr>
        <p:txBody>
          <a:bodyPr/>
          <a:lstStyle/>
          <a:p>
            <a:pPr marL="177800" indent="-177800" fontAlgn="ctr"/>
            <a:r>
              <a:rPr lang="en-ZA" sz="2400" b="1" dirty="0"/>
              <a:t>All provision is in God’s promises</a:t>
            </a:r>
          </a:p>
          <a:p>
            <a:pPr marL="444500" lvl="1" indent="-266700" fontAlgn="ctr"/>
            <a:r>
              <a:rPr lang="en-US" sz="2000" i="1" dirty="0"/>
              <a:t>His divine power </a:t>
            </a:r>
            <a:r>
              <a:rPr lang="en-US" sz="2000" b="1" i="1" u="sng" dirty="0">
                <a:solidFill>
                  <a:schemeClr val="accent1"/>
                </a:solidFill>
              </a:rPr>
              <a:t>has</a:t>
            </a:r>
            <a:r>
              <a:rPr lang="en-US" sz="2000" b="1" i="1" u="sng" dirty="0"/>
              <a:t> </a:t>
            </a:r>
            <a:r>
              <a:rPr lang="en-US" sz="2000" b="1" i="1" u="sng" dirty="0">
                <a:solidFill>
                  <a:schemeClr val="accent1"/>
                </a:solidFill>
              </a:rPr>
              <a:t>granted</a:t>
            </a:r>
            <a:r>
              <a:rPr lang="en-US" sz="2000" i="1" dirty="0"/>
              <a:t> </a:t>
            </a:r>
            <a:r>
              <a:rPr lang="en-US" sz="2000" i="1" dirty="0" smtClean="0"/>
              <a:t>us </a:t>
            </a:r>
            <a:r>
              <a:rPr lang="en-US" sz="2000" b="1" i="1" u="sng" dirty="0">
                <a:solidFill>
                  <a:schemeClr val="accent1"/>
                </a:solidFill>
              </a:rPr>
              <a:t>all things </a:t>
            </a:r>
            <a:r>
              <a:rPr lang="en-US" sz="2000" i="1" dirty="0"/>
              <a:t>that pertain to life and godliness, </a:t>
            </a:r>
            <a:r>
              <a:rPr lang="en-US" sz="2000" b="1" i="1" u="sng" dirty="0">
                <a:solidFill>
                  <a:schemeClr val="accent1"/>
                </a:solidFill>
              </a:rPr>
              <a:t>through … his … </a:t>
            </a:r>
            <a:r>
              <a:rPr lang="en-US" sz="2000" b="1" i="1" u="sng" dirty="0" smtClean="0">
                <a:solidFill>
                  <a:schemeClr val="accent1"/>
                </a:solidFill>
              </a:rPr>
              <a:t>promises</a:t>
            </a:r>
            <a:r>
              <a:rPr lang="en-US" sz="2000" b="1" i="1" dirty="0" smtClean="0">
                <a:solidFill>
                  <a:schemeClr val="accent1"/>
                </a:solidFill>
              </a:rPr>
              <a:t> </a:t>
            </a:r>
            <a:r>
              <a:rPr lang="en-US" sz="2000" dirty="0"/>
              <a:t>(</a:t>
            </a:r>
            <a:r>
              <a:rPr lang="en-US" sz="2000" dirty="0" smtClean="0"/>
              <a:t>2 </a:t>
            </a:r>
            <a:r>
              <a:rPr lang="en-US" sz="2000" dirty="0" err="1"/>
              <a:t>Pe</a:t>
            </a:r>
            <a:r>
              <a:rPr lang="en-US" sz="2000" dirty="0"/>
              <a:t> 1:3–5) </a:t>
            </a:r>
          </a:p>
          <a:p>
            <a:pPr marL="177800" indent="-177800" fontAlgn="ctr"/>
            <a:r>
              <a:rPr lang="en-ZA" sz="2400" b="1" dirty="0"/>
              <a:t>Confessing God’s Promises releases the grace</a:t>
            </a:r>
          </a:p>
          <a:p>
            <a:pPr marL="444500" lvl="1" indent="-266700" fontAlgn="ctr"/>
            <a:r>
              <a:rPr lang="en-US" sz="2000" i="1" dirty="0" smtClean="0"/>
              <a:t>With </a:t>
            </a:r>
            <a:r>
              <a:rPr lang="en-US" sz="2000" i="1" dirty="0"/>
              <a:t>the heart one believes and is justified, and with the mouth one </a:t>
            </a:r>
            <a:r>
              <a:rPr lang="en-US" sz="2000" b="1" i="1" u="sng" dirty="0">
                <a:solidFill>
                  <a:schemeClr val="accent1"/>
                </a:solidFill>
              </a:rPr>
              <a:t>confesses and is [</a:t>
            </a:r>
            <a:r>
              <a:rPr lang="en-US" sz="2000" b="1" i="1" u="sng" dirty="0" err="1">
                <a:solidFill>
                  <a:schemeClr val="accent1"/>
                </a:solidFill>
              </a:rPr>
              <a:t>sozo’d</a:t>
            </a:r>
            <a:r>
              <a:rPr lang="en-US" sz="2000" b="1" i="1" u="sng" dirty="0">
                <a:solidFill>
                  <a:schemeClr val="accent1"/>
                </a:solidFill>
              </a:rPr>
              <a:t>] </a:t>
            </a:r>
            <a:r>
              <a:rPr lang="en-US" sz="2000" i="1" dirty="0"/>
              <a:t> (Rom 10:9) </a:t>
            </a:r>
            <a:endParaRPr lang="en-ZA" sz="2000" i="1" dirty="0"/>
          </a:p>
          <a:p>
            <a:pPr marL="177800" indent="-177800" fontAlgn="ctr"/>
            <a:r>
              <a:rPr lang="en-ZA" sz="2400" b="1" dirty="0" smtClean="0"/>
              <a:t>The </a:t>
            </a:r>
            <a:r>
              <a:rPr lang="en-ZA" sz="2400" b="1" dirty="0"/>
              <a:t>devil </a:t>
            </a:r>
            <a:r>
              <a:rPr lang="en-ZA" sz="2400" b="1" dirty="0" smtClean="0"/>
              <a:t>uses deception to war against our faith &amp; confession</a:t>
            </a:r>
          </a:p>
          <a:p>
            <a:pPr marL="444500" lvl="1" indent="-266700" fontAlgn="ctr"/>
            <a:r>
              <a:rPr lang="en-US" sz="2000" i="1" dirty="0" smtClean="0"/>
              <a:t>The </a:t>
            </a:r>
            <a:r>
              <a:rPr lang="en-US" sz="2000" b="1" i="1" dirty="0" smtClean="0"/>
              <a:t>weapons of our warfare</a:t>
            </a:r>
            <a:r>
              <a:rPr lang="en-US" sz="2000" i="1" dirty="0" smtClean="0"/>
              <a:t>… </a:t>
            </a:r>
            <a:r>
              <a:rPr lang="en-US" sz="2000" b="1" i="1" dirty="0" smtClean="0"/>
              <a:t>have divine power to destroy strongholds</a:t>
            </a:r>
            <a:r>
              <a:rPr lang="en-US" sz="2000" i="1" dirty="0" smtClean="0"/>
              <a:t>. We destroy </a:t>
            </a:r>
            <a:r>
              <a:rPr lang="en-US" sz="2000" b="1" i="1" u="sng" dirty="0" smtClean="0">
                <a:solidFill>
                  <a:schemeClr val="accent1"/>
                </a:solidFill>
              </a:rPr>
              <a:t>arguments</a:t>
            </a:r>
            <a:r>
              <a:rPr lang="en-US" sz="2000" b="1" i="1" dirty="0" smtClean="0">
                <a:solidFill>
                  <a:srgbClr val="FF0000"/>
                </a:solidFill>
              </a:rPr>
              <a:t> </a:t>
            </a:r>
            <a:r>
              <a:rPr lang="en-US" sz="2000" i="1" dirty="0" smtClean="0"/>
              <a:t>&amp; every </a:t>
            </a:r>
            <a:r>
              <a:rPr lang="en-US" sz="2000" b="1" i="1" u="sng" dirty="0" smtClean="0">
                <a:solidFill>
                  <a:schemeClr val="accent1"/>
                </a:solidFill>
              </a:rPr>
              <a:t>lofty opinion</a:t>
            </a:r>
            <a:r>
              <a:rPr lang="en-US" sz="2000" b="1" i="1" dirty="0" smtClean="0">
                <a:solidFill>
                  <a:schemeClr val="accent1"/>
                </a:solidFill>
              </a:rPr>
              <a:t>… </a:t>
            </a:r>
            <a:r>
              <a:rPr lang="en-US" sz="2000" i="1" dirty="0" smtClean="0"/>
              <a:t>against the knowledge of God, &amp; take every </a:t>
            </a:r>
            <a:r>
              <a:rPr lang="en-US" sz="2000" b="1" i="1" u="sng" dirty="0" smtClean="0">
                <a:solidFill>
                  <a:schemeClr val="accent1"/>
                </a:solidFill>
              </a:rPr>
              <a:t>thought</a:t>
            </a:r>
            <a:r>
              <a:rPr lang="en-US" sz="2000" b="1" i="1" dirty="0" smtClean="0">
                <a:solidFill>
                  <a:srgbClr val="FF0000"/>
                </a:solidFill>
              </a:rPr>
              <a:t> </a:t>
            </a:r>
            <a:r>
              <a:rPr lang="en-US" sz="2000" i="1" dirty="0" smtClean="0"/>
              <a:t>captive to… Christ </a:t>
            </a:r>
            <a:r>
              <a:rPr lang="en-US" sz="2000" dirty="0" smtClean="0"/>
              <a:t>(2 Co 10:4–6) </a:t>
            </a:r>
          </a:p>
          <a:p>
            <a:pPr marL="177800" indent="-177800" fontAlgn="ctr"/>
            <a:r>
              <a:rPr lang="en-ZA" sz="2400" b="1" dirty="0" smtClean="0"/>
              <a:t>We conquer by </a:t>
            </a:r>
            <a:r>
              <a:rPr lang="en-ZA" sz="2400" b="1" dirty="0"/>
              <a:t>holding onto our </a:t>
            </a:r>
            <a:r>
              <a:rPr lang="en-ZA" sz="2400" b="1" dirty="0" smtClean="0"/>
              <a:t>*confession*</a:t>
            </a:r>
            <a:endParaRPr lang="en-ZA" sz="2000" b="1" dirty="0"/>
          </a:p>
          <a:p>
            <a:pPr marL="444500" lvl="1" indent="-266700" fontAlgn="ctr"/>
            <a:r>
              <a:rPr lang="en-US" sz="2000" i="1" dirty="0"/>
              <a:t>for the accuser of our brothers has been thrown down, who accuses them day </a:t>
            </a:r>
            <a:r>
              <a:rPr lang="en-US" sz="2000" i="1" dirty="0" smtClean="0"/>
              <a:t>&amp; night </a:t>
            </a:r>
            <a:r>
              <a:rPr lang="en-US" sz="2000" i="1" dirty="0"/>
              <a:t>before our God. </a:t>
            </a:r>
            <a:r>
              <a:rPr lang="en-US" sz="2000" b="1" i="1" u="sng" dirty="0">
                <a:solidFill>
                  <a:schemeClr val="accent1"/>
                </a:solidFill>
              </a:rPr>
              <a:t>They</a:t>
            </a:r>
            <a:r>
              <a:rPr lang="en-US" sz="2000" b="1" i="1" u="sng" dirty="0" smtClean="0">
                <a:solidFill>
                  <a:schemeClr val="accent1"/>
                </a:solidFill>
              </a:rPr>
              <a:t> </a:t>
            </a:r>
            <a:r>
              <a:rPr lang="en-US" sz="2000" b="1" i="1" u="sng" dirty="0">
                <a:solidFill>
                  <a:schemeClr val="accent1"/>
                </a:solidFill>
              </a:rPr>
              <a:t>have conquered him</a:t>
            </a:r>
            <a:r>
              <a:rPr lang="en-US" sz="2000" i="1" dirty="0"/>
              <a:t> by the blood of the Lamb </a:t>
            </a:r>
            <a:r>
              <a:rPr lang="en-US" sz="2000" i="1" dirty="0" smtClean="0"/>
              <a:t>&amp; by </a:t>
            </a:r>
            <a:r>
              <a:rPr lang="en-US" sz="2000" b="1" i="1" u="sng" dirty="0" smtClean="0">
                <a:solidFill>
                  <a:schemeClr val="accent1"/>
                </a:solidFill>
              </a:rPr>
              <a:t>the </a:t>
            </a:r>
            <a:r>
              <a:rPr lang="en-US" sz="2000" b="1" i="1" u="sng" dirty="0">
                <a:solidFill>
                  <a:schemeClr val="accent1"/>
                </a:solidFill>
              </a:rPr>
              <a:t>word of their </a:t>
            </a:r>
            <a:r>
              <a:rPr lang="en-US" sz="2000" b="1" i="1" u="sng" dirty="0" smtClean="0">
                <a:solidFill>
                  <a:schemeClr val="accent1"/>
                </a:solidFill>
              </a:rPr>
              <a:t>testimony</a:t>
            </a:r>
            <a:r>
              <a:rPr lang="en-US" sz="2000" i="1" dirty="0" smtClean="0"/>
              <a:t> (</a:t>
            </a:r>
            <a:r>
              <a:rPr lang="en-US" sz="2000" i="1" dirty="0"/>
              <a:t>Rom 12:10–12)</a:t>
            </a:r>
          </a:p>
          <a:p>
            <a:pPr lvl="1" fontAlgn="ctr"/>
            <a:endParaRPr lang="en-ZA" sz="2000" dirty="0">
              <a:effectLst/>
            </a:endParaRPr>
          </a:p>
        </p:txBody>
      </p:sp>
      <p:sp>
        <p:nvSpPr>
          <p:cNvPr id="4" name="Slide Number Placeholder 3"/>
          <p:cNvSpPr>
            <a:spLocks noGrp="1"/>
          </p:cNvSpPr>
          <p:nvPr>
            <p:ph type="sldNum" sz="quarter" idx="12"/>
          </p:nvPr>
        </p:nvSpPr>
        <p:spPr/>
        <p:txBody>
          <a:bodyPr/>
          <a:lstStyle/>
          <a:p>
            <a:pPr>
              <a:defRPr/>
            </a:pPr>
            <a:fld id="{9B69759B-C1D9-417C-9B4A-0F717375400C}" type="slidenum">
              <a:rPr lang="en-ZA" smtClean="0"/>
              <a:pPr>
                <a:defRPr/>
              </a:pPr>
              <a:t>25</a:t>
            </a:fld>
            <a:endParaRPr lang="en-ZA"/>
          </a:p>
        </p:txBody>
      </p:sp>
    </p:spTree>
    <p:extLst>
      <p:ext uri="{BB962C8B-B14F-4D97-AF65-F5344CB8AC3E}">
        <p14:creationId xmlns:p14="http://schemas.microsoft.com/office/powerpoint/2010/main" val="3838570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2038"/>
            <a:ext cx="8572500" cy="504825"/>
          </a:xfrm>
        </p:spPr>
        <p:txBody>
          <a:bodyPr/>
          <a:lstStyle/>
          <a:p>
            <a:r>
              <a:rPr lang="en-ZA" u="sng" dirty="0" smtClean="0"/>
              <a:t>Petition</a:t>
            </a:r>
            <a:r>
              <a:rPr lang="en-ZA" dirty="0" smtClean="0"/>
              <a:t> is coming as a son of God living by faith, &amp; asking our Father, filled with faith</a:t>
            </a:r>
            <a:endParaRPr lang="en-ZA" dirty="0"/>
          </a:p>
        </p:txBody>
      </p:sp>
      <p:sp>
        <p:nvSpPr>
          <p:cNvPr id="4" name="Slide Number Placeholder 3"/>
          <p:cNvSpPr>
            <a:spLocks noGrp="1"/>
          </p:cNvSpPr>
          <p:nvPr>
            <p:ph type="sldNum" sz="quarter" idx="12"/>
          </p:nvPr>
        </p:nvSpPr>
        <p:spPr>
          <a:xfrm>
            <a:off x="6887022" y="6461578"/>
            <a:ext cx="2133600" cy="365125"/>
          </a:xfrm>
        </p:spPr>
        <p:txBody>
          <a:bodyPr/>
          <a:lstStyle/>
          <a:p>
            <a:pPr>
              <a:defRPr/>
            </a:pPr>
            <a:fld id="{9B69759B-C1D9-417C-9B4A-0F717375400C}" type="slidenum">
              <a:rPr lang="en-ZA" smtClean="0">
                <a:solidFill>
                  <a:prstClr val="black">
                    <a:lumMod val="65000"/>
                    <a:lumOff val="35000"/>
                  </a:prstClr>
                </a:solidFill>
              </a:rPr>
              <a:pPr>
                <a:defRPr/>
              </a:pPr>
              <a:t>26</a:t>
            </a:fld>
            <a:endParaRPr lang="en-ZA">
              <a:solidFill>
                <a:prstClr val="black">
                  <a:lumMod val="65000"/>
                  <a:lumOff val="35000"/>
                </a:prst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342625612"/>
              </p:ext>
            </p:extLst>
          </p:nvPr>
        </p:nvGraphicFramePr>
        <p:xfrm>
          <a:off x="110673" y="923009"/>
          <a:ext cx="9033327" cy="5699760"/>
        </p:xfrm>
        <a:graphic>
          <a:graphicData uri="http://schemas.openxmlformats.org/drawingml/2006/table">
            <a:tbl>
              <a:tblPr firstCol="1">
                <a:tableStyleId>{5C22544A-7EE6-4342-B048-85BDC9FD1C3A}</a:tableStyleId>
              </a:tblPr>
              <a:tblGrid>
                <a:gridCol w="2054403"/>
                <a:gridCol w="6978924"/>
              </a:tblGrid>
              <a:tr h="381390">
                <a:tc>
                  <a:txBody>
                    <a:bodyPr/>
                    <a:lstStyle/>
                    <a:p>
                      <a:r>
                        <a:rPr lang="en-ZA" sz="2200" dirty="0" smtClean="0">
                          <a:latin typeface="Century Gothic" panose="020B0502020202020204" pitchFamily="34" charset="0"/>
                        </a:rPr>
                        <a:t>Station </a:t>
                      </a:r>
                      <a:endParaRPr lang="en-ZA" sz="2200" dirty="0">
                        <a:latin typeface="Century Gothic" panose="020B0502020202020204" pitchFamily="34" charset="0"/>
                      </a:endParaRPr>
                    </a:p>
                  </a:txBody>
                  <a:tcPr>
                    <a:lnR w="12700" cmpd="sng">
                      <a:noFill/>
                    </a:lnR>
                    <a:solidFill>
                      <a:schemeClr val="tx2"/>
                    </a:solidFill>
                  </a:tcPr>
                </a:tc>
                <a:tc>
                  <a:txBody>
                    <a:bodyPr/>
                    <a:lstStyle/>
                    <a:p>
                      <a:r>
                        <a:rPr lang="en-ZA" sz="2000" b="1" dirty="0" smtClean="0">
                          <a:latin typeface="Century Gothic" panose="020B0502020202020204" pitchFamily="34" charset="0"/>
                        </a:rPr>
                        <a:t>6 – Petition</a:t>
                      </a:r>
                      <a:endParaRPr lang="en-ZA" sz="2000" b="1" dirty="0">
                        <a:latin typeface="Century Gothic" panose="020B0502020202020204" pitchFamily="34" charset="0"/>
                      </a:endParaRPr>
                    </a:p>
                  </a:txBody>
                  <a:tcPr>
                    <a:lnL w="12700" cmpd="sng">
                      <a:noFill/>
                    </a:lnL>
                    <a:lnR w="12700" cmpd="sng">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r h="805642">
                <a:tc>
                  <a:txBody>
                    <a:bodyPr/>
                    <a:lstStyle/>
                    <a:p>
                      <a:r>
                        <a:rPr lang="en-US" sz="2200" b="1" i="0" u="none" strike="noStrike" dirty="0" smtClean="0">
                          <a:effectLst/>
                          <a:latin typeface="Century Gothic" panose="020B0502020202020204" pitchFamily="34" charset="0"/>
                          <a:cs typeface="Arial" pitchFamily="34" charset="0"/>
                        </a:rPr>
                        <a:t>Biblical truth</a:t>
                      </a:r>
                      <a:endParaRPr lang="en-ZA" sz="2200" dirty="0">
                        <a:latin typeface="Century Gothic" panose="020B0502020202020204" pitchFamily="34" charset="0"/>
                      </a:endParaRPr>
                    </a:p>
                  </a:txBody>
                  <a:tcPr>
                    <a:lnR w="12700" cmpd="sng">
                      <a:noFill/>
                    </a:lnR>
                    <a:solidFill>
                      <a:schemeClr val="tx2"/>
                    </a:solidFill>
                  </a:tcPr>
                </a:tc>
                <a:tc>
                  <a:txBody>
                    <a:bodyPr/>
                    <a:lstStyle/>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en-ZA" sz="2000" dirty="0" smtClean="0">
                          <a:latin typeface="Century Gothic" panose="020B0502020202020204" pitchFamily="34" charset="0"/>
                        </a:rPr>
                        <a:t>I am set apart as a priestly son of God, called to the family business of building (‘seeking first’) the Kingdom</a:t>
                      </a:r>
                    </a:p>
                    <a:p>
                      <a:pPr marL="88900" indent="-88900" algn="l" defTabSz="914400" rtl="0" eaLnBrk="1" latinLnBrk="0" hangingPunct="1">
                        <a:buFont typeface="Arial" pitchFamily="34" charset="0"/>
                        <a:buChar char="•"/>
                      </a:pPr>
                      <a:r>
                        <a:rPr lang="en-ZA" sz="2000" dirty="0" smtClean="0">
                          <a:latin typeface="Century Gothic" panose="020B0502020202020204" pitchFamily="34" charset="0"/>
                        </a:rPr>
                        <a:t>God is my provider. Jesus promises whatever we pray in His name, He will do.</a:t>
                      </a:r>
                    </a:p>
                  </a:txBody>
                  <a:tcPr>
                    <a:lnL w="12700" cmpd="sng">
                      <a:noFill/>
                    </a:lnL>
                    <a:lnR w="12700" cmpd="sng">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r h="11986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2200" b="1" i="0" u="none" strike="noStrike" dirty="0" smtClean="0">
                          <a:effectLst/>
                          <a:latin typeface="Century Gothic" panose="020B0502020202020204" pitchFamily="34" charset="0"/>
                          <a:cs typeface="Arial" pitchFamily="34" charset="0"/>
                        </a:rPr>
                        <a:t>O</a:t>
                      </a:r>
                      <a:r>
                        <a:rPr lang="en-ZA" sz="2200" b="1" i="0" u="none" strike="noStrike" baseline="0" dirty="0" smtClean="0">
                          <a:effectLst/>
                          <a:latin typeface="Century Gothic" panose="020B0502020202020204" pitchFamily="34" charset="0"/>
                          <a:cs typeface="Arial" pitchFamily="34" charset="0"/>
                        </a:rPr>
                        <a:t>bstacles </a:t>
                      </a:r>
                      <a:r>
                        <a:rPr lang="en-ZA" sz="1600" b="0" i="1" u="none" strike="noStrike" baseline="0" dirty="0" smtClean="0">
                          <a:effectLst/>
                          <a:latin typeface="Century Gothic" panose="020B0502020202020204" pitchFamily="34" charset="0"/>
                          <a:cs typeface="Arial" pitchFamily="34" charset="0"/>
                        </a:rPr>
                        <a:t>(untruth/ ignorance / unbelief)</a:t>
                      </a:r>
                      <a:endParaRPr lang="en-ZA" sz="1600" dirty="0">
                        <a:latin typeface="Century Gothic" panose="020B0502020202020204" pitchFamily="34" charset="0"/>
                      </a:endParaRPr>
                    </a:p>
                  </a:txBody>
                  <a:tcPr>
                    <a:lnR w="12700" cmpd="sng">
                      <a:noFill/>
                    </a:lnR>
                    <a:solidFill>
                      <a:schemeClr val="tx2"/>
                    </a:solidFill>
                  </a:tcPr>
                </a:tc>
                <a:tc>
                  <a:txBody>
                    <a:bodyPr/>
                    <a:lstStyle/>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en-ZA" sz="2000" b="1" baseline="0" dirty="0" smtClean="0">
                          <a:latin typeface="Century Gothic" panose="020B0502020202020204" pitchFamily="34" charset="0"/>
                        </a:rPr>
                        <a:t>Living and praying in the flesh:</a:t>
                      </a:r>
                      <a:r>
                        <a:rPr lang="en-ZA" sz="2000" baseline="0" dirty="0" smtClean="0">
                          <a:latin typeface="Century Gothic" panose="020B0502020202020204" pitchFamily="34" charset="0"/>
                        </a:rPr>
                        <a:t> not living from faith in the full gospel, hence not living as a son of God through faith, but in the flesh; hence not coming in Jesus’ name in faith</a:t>
                      </a:r>
                      <a:endParaRPr lang="en-ZA" sz="2000" dirty="0">
                        <a:latin typeface="Century Gothic" panose="020B0502020202020204" pitchFamily="34" charset="0"/>
                      </a:endParaRPr>
                    </a:p>
                  </a:txBody>
                  <a:tcPr>
                    <a:lnL w="12700" cmpd="sng">
                      <a:noFill/>
                    </a:lnL>
                    <a:lnR w="12700" cmpd="sng">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r h="19614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i="0" u="none" strike="noStrike" dirty="0" smtClean="0">
                          <a:solidFill>
                            <a:srgbClr val="FFFFFF"/>
                          </a:solidFill>
                          <a:effectLst/>
                          <a:latin typeface="Century Gothic" panose="020B0502020202020204" pitchFamily="34" charset="0"/>
                          <a:cs typeface="Arial" pitchFamily="34" charset="0"/>
                        </a:rPr>
                        <a:t>Faith step</a:t>
                      </a:r>
                      <a:br>
                        <a:rPr lang="en-US" sz="2200" b="1" i="0" u="none" strike="noStrike" dirty="0" smtClean="0">
                          <a:solidFill>
                            <a:srgbClr val="FFFFFF"/>
                          </a:solidFill>
                          <a:effectLst/>
                          <a:latin typeface="Century Gothic" panose="020B0502020202020204" pitchFamily="34" charset="0"/>
                          <a:cs typeface="Arial" pitchFamily="34" charset="0"/>
                        </a:rPr>
                      </a:br>
                      <a:r>
                        <a:rPr lang="en-US" sz="1600" b="0" i="1" u="none" strike="noStrike" kern="1200" baseline="0" dirty="0" smtClean="0">
                          <a:solidFill>
                            <a:schemeClr val="lt1"/>
                          </a:solidFill>
                          <a:effectLst/>
                          <a:latin typeface="Century Gothic" panose="020B0502020202020204" pitchFamily="34" charset="0"/>
                          <a:ea typeface="+mn-ea"/>
                          <a:cs typeface="Arial" pitchFamily="34" charset="0"/>
                        </a:rPr>
                        <a:t>(spirit agreeing with God)</a:t>
                      </a:r>
                      <a:endParaRPr lang="en-ZA" sz="1600" b="0" i="1" u="none" strike="noStrike" kern="1200" baseline="0" dirty="0">
                        <a:solidFill>
                          <a:schemeClr val="lt1"/>
                        </a:solidFill>
                        <a:effectLst/>
                        <a:latin typeface="Century Gothic" panose="020B0502020202020204" pitchFamily="34" charset="0"/>
                        <a:ea typeface="+mn-ea"/>
                        <a:cs typeface="Arial" pitchFamily="34" charset="0"/>
                      </a:endParaRPr>
                    </a:p>
                  </a:txBody>
                  <a:tcPr>
                    <a:lnR w="12700" cmpd="sng">
                      <a:noFill/>
                    </a:lnR>
                    <a:solidFill>
                      <a:schemeClr val="tx2"/>
                    </a:solidFill>
                  </a:tcPr>
                </a:tc>
                <a:tc>
                  <a:txBody>
                    <a:bodyPr/>
                    <a:lstStyle/>
                    <a:p>
                      <a:pPr marL="88900" indent="-88900" algn="l" defTabSz="914400" rtl="0" eaLnBrk="1" latinLnBrk="0" hangingPunct="1">
                        <a:buFont typeface="Arial" pitchFamily="34" charset="0"/>
                        <a:buChar char="•"/>
                      </a:pPr>
                      <a:r>
                        <a:rPr lang="en-US" sz="2000" b="1" i="0" u="sng" kern="1200" dirty="0" smtClean="0">
                          <a:solidFill>
                            <a:schemeClr val="dk1"/>
                          </a:solidFill>
                          <a:latin typeface="Century Gothic" panose="020B0502020202020204" pitchFamily="34" charset="0"/>
                          <a:ea typeface="+mn-ea"/>
                          <a:cs typeface="Arial" pitchFamily="34" charset="0"/>
                        </a:rPr>
                        <a:t>Life</a:t>
                      </a:r>
                      <a:r>
                        <a:rPr lang="en-US" sz="2000" b="1" i="0" kern="1200" dirty="0" smtClean="0">
                          <a:solidFill>
                            <a:schemeClr val="dk1"/>
                          </a:solidFill>
                          <a:latin typeface="Century Gothic" panose="020B0502020202020204" pitchFamily="34" charset="0"/>
                          <a:ea typeface="+mn-ea"/>
                          <a:cs typeface="Arial" pitchFamily="34" charset="0"/>
                        </a:rPr>
                        <a:t>: Live as a son of God, by faith. </a:t>
                      </a:r>
                      <a:r>
                        <a:rPr lang="en-US" sz="2000" b="0" i="0" kern="1200" dirty="0" smtClean="0">
                          <a:solidFill>
                            <a:schemeClr val="dk1"/>
                          </a:solidFill>
                          <a:latin typeface="Century Gothic" panose="020B0502020202020204" pitchFamily="34" charset="0"/>
                          <a:ea typeface="+mn-ea"/>
                          <a:cs typeface="Arial" pitchFamily="34" charset="0"/>
                        </a:rPr>
                        <a:t>Walk in the spirit, live as a priest of God, </a:t>
                      </a:r>
                      <a:r>
                        <a:rPr lang="en-US" sz="2000" b="0" i="0" kern="1200" dirty="0" err="1" smtClean="0">
                          <a:solidFill>
                            <a:schemeClr val="dk1"/>
                          </a:solidFill>
                          <a:latin typeface="Century Gothic" panose="020B0502020202020204" pitchFamily="34" charset="0"/>
                          <a:ea typeface="+mn-ea"/>
                          <a:cs typeface="Arial" pitchFamily="34" charset="0"/>
                        </a:rPr>
                        <a:t>prioritise</a:t>
                      </a:r>
                      <a:r>
                        <a:rPr lang="en-US" sz="2000" b="0" i="0" kern="1200" dirty="0" smtClean="0">
                          <a:solidFill>
                            <a:schemeClr val="dk1"/>
                          </a:solidFill>
                          <a:latin typeface="Century Gothic" panose="020B0502020202020204" pitchFamily="34" charset="0"/>
                          <a:ea typeface="+mn-ea"/>
                          <a:cs typeface="Arial" pitchFamily="34" charset="0"/>
                        </a:rPr>
                        <a:t> the Great Commission,</a:t>
                      </a:r>
                      <a:r>
                        <a:rPr lang="en-US" sz="2000" b="0" i="0" kern="1200" baseline="0" dirty="0" smtClean="0">
                          <a:solidFill>
                            <a:schemeClr val="dk1"/>
                          </a:solidFill>
                          <a:latin typeface="Century Gothic" panose="020B0502020202020204" pitchFamily="34" charset="0"/>
                          <a:ea typeface="+mn-ea"/>
                          <a:cs typeface="Arial" pitchFamily="34" charset="0"/>
                        </a:rPr>
                        <a:t> trust God to provide. </a:t>
                      </a:r>
                    </a:p>
                    <a:p>
                      <a:pPr marL="88900" indent="-88900" algn="l" defTabSz="914400" rtl="0" eaLnBrk="1" latinLnBrk="0" hangingPunct="1">
                        <a:buFont typeface="Arial" pitchFamily="34" charset="0"/>
                        <a:buChar char="•"/>
                      </a:pPr>
                      <a:r>
                        <a:rPr lang="en-US" sz="2000" b="1" i="0" u="sng" kern="1200" dirty="0" smtClean="0">
                          <a:solidFill>
                            <a:schemeClr val="dk1"/>
                          </a:solidFill>
                          <a:latin typeface="Century Gothic" panose="020B0502020202020204" pitchFamily="34" charset="0"/>
                          <a:ea typeface="+mn-ea"/>
                          <a:cs typeface="Arial" pitchFamily="34" charset="0"/>
                        </a:rPr>
                        <a:t>Prayer</a:t>
                      </a:r>
                      <a:r>
                        <a:rPr lang="en-US" sz="2000" b="0" i="0" u="none" kern="1200" dirty="0" smtClean="0">
                          <a:solidFill>
                            <a:schemeClr val="dk1"/>
                          </a:solidFill>
                          <a:latin typeface="Century Gothic" panose="020B0502020202020204" pitchFamily="34" charset="0"/>
                          <a:ea typeface="+mn-ea"/>
                          <a:cs typeface="Arial" pitchFamily="34" charset="0"/>
                        </a:rPr>
                        <a:t>: </a:t>
                      </a:r>
                      <a:r>
                        <a:rPr lang="en-US" sz="2000" b="1" i="0" u="none" kern="1200" dirty="0" smtClean="0">
                          <a:solidFill>
                            <a:schemeClr val="dk1"/>
                          </a:solidFill>
                          <a:latin typeface="Century Gothic" panose="020B0502020202020204" pitchFamily="34" charset="0"/>
                          <a:ea typeface="+mn-ea"/>
                          <a:cs typeface="Arial" pitchFamily="34" charset="0"/>
                        </a:rPr>
                        <a:t>Pray as a son of God, by faith. </a:t>
                      </a:r>
                      <a:r>
                        <a:rPr lang="en-US" sz="2000" b="0" i="0" u="none" kern="1200" dirty="0" smtClean="0">
                          <a:solidFill>
                            <a:schemeClr val="dk1"/>
                          </a:solidFill>
                          <a:latin typeface="Century Gothic" panose="020B0502020202020204" pitchFamily="34" charset="0"/>
                          <a:ea typeface="+mn-ea"/>
                          <a:cs typeface="Arial" pitchFamily="34" charset="0"/>
                        </a:rPr>
                        <a:t>1. Abide in Christ; 2. Knit heart with God’s, praying according to His heart, </a:t>
                      </a:r>
                      <a:r>
                        <a:rPr lang="en-US" sz="2000" b="0" i="0" u="none" kern="1200" dirty="0" err="1" smtClean="0">
                          <a:solidFill>
                            <a:schemeClr val="dk1"/>
                          </a:solidFill>
                          <a:latin typeface="Century Gothic" panose="020B0502020202020204" pitchFamily="34" charset="0"/>
                          <a:ea typeface="+mn-ea"/>
                          <a:cs typeface="Arial" pitchFamily="34" charset="0"/>
                        </a:rPr>
                        <a:t>prioritising</a:t>
                      </a:r>
                      <a:r>
                        <a:rPr lang="en-US" sz="2000" b="0" i="0" u="none" kern="1200" dirty="0" smtClean="0">
                          <a:solidFill>
                            <a:schemeClr val="dk1"/>
                          </a:solidFill>
                          <a:latin typeface="Century Gothic" panose="020B0502020202020204" pitchFamily="34" charset="0"/>
                          <a:ea typeface="+mn-ea"/>
                          <a:cs typeface="Arial" pitchFamily="34" charset="0"/>
                        </a:rPr>
                        <a:t> the Kingdom;</a:t>
                      </a:r>
                      <a:r>
                        <a:rPr lang="en-US" sz="2000" b="0" i="0" u="none" kern="1200" baseline="0" dirty="0" smtClean="0">
                          <a:solidFill>
                            <a:schemeClr val="dk1"/>
                          </a:solidFill>
                          <a:latin typeface="Century Gothic" panose="020B0502020202020204" pitchFamily="34" charset="0"/>
                          <a:ea typeface="+mn-ea"/>
                          <a:cs typeface="Arial" pitchFamily="34" charset="0"/>
                        </a:rPr>
                        <a:t> 3. Ask in faith, according to His will; 4. Hold onto confession</a:t>
                      </a:r>
                      <a:endParaRPr lang="en-US" sz="2000" b="0" i="0" u="none" kern="1200" dirty="0" smtClean="0">
                        <a:solidFill>
                          <a:schemeClr val="dk1"/>
                        </a:solidFill>
                        <a:latin typeface="Century Gothic" panose="020B0502020202020204" pitchFamily="34" charset="0"/>
                        <a:ea typeface="+mn-ea"/>
                        <a:cs typeface="Arial" pitchFamily="34" charset="0"/>
                      </a:endParaRPr>
                    </a:p>
                  </a:txBody>
                  <a:tcPr>
                    <a:lnL w="12700" cmpd="sng">
                      <a:noFill/>
                    </a:lnL>
                    <a:lnR w="12700" cmpd="sng">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r h="4024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2200" dirty="0" smtClean="0">
                          <a:latin typeface="Century Gothic" panose="020B0502020202020204" pitchFamily="34" charset="0"/>
                        </a:rPr>
                        <a:t>Fruit</a:t>
                      </a:r>
                      <a:endParaRPr lang="en-ZA" sz="2200" dirty="0">
                        <a:latin typeface="Century Gothic" panose="020B0502020202020204" pitchFamily="34" charset="0"/>
                      </a:endParaRPr>
                    </a:p>
                  </a:txBody>
                  <a:tcPr>
                    <a:lnR w="12700" cmpd="sng">
                      <a:noFill/>
                    </a:lnR>
                    <a:solidFill>
                      <a:schemeClr val="tx2"/>
                    </a:solidFill>
                  </a:tcPr>
                </a:tc>
                <a:tc>
                  <a:txBody>
                    <a:bodyPr/>
                    <a:lstStyle/>
                    <a:p>
                      <a:pPr marL="88900" indent="-88900" algn="l" defTabSz="914400" rtl="0" eaLnBrk="1" latinLnBrk="0" hangingPunct="1">
                        <a:buFont typeface="Arial" pitchFamily="34" charset="0"/>
                        <a:buChar char="•"/>
                      </a:pPr>
                      <a:r>
                        <a:rPr lang="en-ZA" sz="2000" i="0" kern="1200" dirty="0" smtClean="0">
                          <a:solidFill>
                            <a:schemeClr val="dk1"/>
                          </a:solidFill>
                          <a:latin typeface="Century Gothic" panose="020B0502020202020204" pitchFamily="34" charset="0"/>
                          <a:ea typeface="+mn-ea"/>
                          <a:cs typeface="Arial" pitchFamily="34" charset="0"/>
                        </a:rPr>
                        <a:t>“ask whatever you wish, and I will do it”</a:t>
                      </a:r>
                    </a:p>
                  </a:txBody>
                  <a:tcPr>
                    <a:lnL w="12700" cmpd="sng">
                      <a:noFill/>
                    </a:lnL>
                    <a:lnR w="12700" cmpd="sng">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5" name="TextBox 4"/>
          <p:cNvSpPr txBox="1"/>
          <p:nvPr/>
        </p:nvSpPr>
        <p:spPr>
          <a:xfrm>
            <a:off x="19050" y="104775"/>
            <a:ext cx="962025" cy="923330"/>
          </a:xfrm>
          <a:prstGeom prst="rect">
            <a:avLst/>
          </a:prstGeom>
          <a:noFill/>
        </p:spPr>
        <p:txBody>
          <a:bodyPr wrap="square" rtlCol="0">
            <a:spAutoFit/>
          </a:bodyPr>
          <a:lstStyle/>
          <a:p>
            <a:pPr eaLnBrk="0" fontAlgn="base" hangingPunct="0">
              <a:spcBef>
                <a:spcPct val="0"/>
              </a:spcBef>
              <a:spcAft>
                <a:spcPct val="0"/>
              </a:spcAft>
            </a:pPr>
            <a:r>
              <a:rPr lang="en-ZA" sz="5400" b="1" dirty="0" smtClean="0">
                <a:solidFill>
                  <a:schemeClr val="tx2"/>
                </a:solidFill>
                <a:latin typeface="Century Gothic" panose="020B0502020202020204" pitchFamily="34" charset="0"/>
                <a:ea typeface="MS PGothic" pitchFamily="34" charset="-128"/>
                <a:cs typeface="Arial" pitchFamily="34" charset="0"/>
              </a:rPr>
              <a:t>6</a:t>
            </a:r>
            <a:endParaRPr lang="en-ZA" sz="5400" b="1" dirty="0">
              <a:solidFill>
                <a:schemeClr val="tx2"/>
              </a:solidFill>
              <a:latin typeface="Century Gothic" panose="020B0502020202020204" pitchFamily="34" charset="0"/>
              <a:ea typeface="MS PGothic" pitchFamily="34" charset="-128"/>
              <a:cs typeface="Arial" pitchFamily="34" charset="0"/>
            </a:endParaRPr>
          </a:p>
        </p:txBody>
      </p:sp>
    </p:spTree>
    <p:extLst>
      <p:ext uri="{BB962C8B-B14F-4D97-AF65-F5344CB8AC3E}">
        <p14:creationId xmlns:p14="http://schemas.microsoft.com/office/powerpoint/2010/main" val="1858431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How (1/2): 3 practical applications</a:t>
            </a:r>
            <a:endParaRPr lang="en-ZA" dirty="0"/>
          </a:p>
        </p:txBody>
      </p:sp>
      <p:sp>
        <p:nvSpPr>
          <p:cNvPr id="4" name="Slide Number Placeholder 3"/>
          <p:cNvSpPr>
            <a:spLocks noGrp="1"/>
          </p:cNvSpPr>
          <p:nvPr>
            <p:ph type="sldNum" sz="quarter" idx="12"/>
          </p:nvPr>
        </p:nvSpPr>
        <p:spPr/>
        <p:txBody>
          <a:bodyPr/>
          <a:lstStyle/>
          <a:p>
            <a:pPr>
              <a:defRPr/>
            </a:pPr>
            <a:fld id="{9B69759B-C1D9-417C-9B4A-0F717375400C}" type="slidenum">
              <a:rPr lang="en-ZA" smtClean="0">
                <a:solidFill>
                  <a:prstClr val="black">
                    <a:lumMod val="65000"/>
                    <a:lumOff val="35000"/>
                  </a:prstClr>
                </a:solidFill>
              </a:rPr>
              <a:pPr>
                <a:defRPr/>
              </a:pPr>
              <a:t>27</a:t>
            </a:fld>
            <a:endParaRPr lang="en-ZA">
              <a:solidFill>
                <a:prstClr val="black">
                  <a:lumMod val="65000"/>
                  <a:lumOff val="35000"/>
                </a:prstClr>
              </a:solidFill>
            </a:endParaRPr>
          </a:p>
        </p:txBody>
      </p:sp>
      <p:sp>
        <p:nvSpPr>
          <p:cNvPr id="5" name="TextBox 4"/>
          <p:cNvSpPr txBox="1"/>
          <p:nvPr/>
        </p:nvSpPr>
        <p:spPr>
          <a:xfrm>
            <a:off x="4739640" y="1084992"/>
            <a:ext cx="4404360" cy="6001643"/>
          </a:xfrm>
          <a:prstGeom prst="rect">
            <a:avLst/>
          </a:prstGeom>
          <a:noFill/>
        </p:spPr>
        <p:txBody>
          <a:bodyPr wrap="square" rtlCol="0">
            <a:spAutoFit/>
          </a:bodyPr>
          <a:lstStyle/>
          <a:p>
            <a:r>
              <a:rPr lang="en-ZA" sz="2400" dirty="0" smtClean="0">
                <a:latin typeface="Century Gothic" panose="020B0502020202020204" pitchFamily="34" charset="0"/>
              </a:rPr>
              <a:t>Begin quiet times by passing through first 5 stations, before making requests of God. Seek sincerely to align your heart with His</a:t>
            </a:r>
          </a:p>
          <a:p>
            <a:endParaRPr lang="en-ZA" sz="2400" dirty="0" smtClean="0">
              <a:latin typeface="Century Gothic" panose="020B0502020202020204" pitchFamily="34" charset="0"/>
            </a:endParaRPr>
          </a:p>
          <a:p>
            <a:r>
              <a:rPr lang="en-ZA" sz="2400" dirty="0" smtClean="0">
                <a:latin typeface="Century Gothic" panose="020B0502020202020204" pitchFamily="34" charset="0"/>
              </a:rPr>
              <a:t>When seeking God for a “major” miracle, journey through first 5 stations to come into the spirit and into agreement with Him</a:t>
            </a:r>
          </a:p>
          <a:p>
            <a:endParaRPr lang="en-ZA" sz="2400" dirty="0" smtClean="0">
              <a:latin typeface="Century Gothic" panose="020B0502020202020204" pitchFamily="34" charset="0"/>
            </a:endParaRPr>
          </a:p>
          <a:p>
            <a:r>
              <a:rPr lang="en-ZA" sz="2400" dirty="0" smtClean="0">
                <a:latin typeface="Century Gothic" panose="020B0502020202020204" pitchFamily="34" charset="0"/>
              </a:rPr>
              <a:t>Walk </a:t>
            </a:r>
            <a:r>
              <a:rPr lang="en-ZA" sz="2400" dirty="0">
                <a:latin typeface="Century Gothic" panose="020B0502020202020204" pitchFamily="34" charset="0"/>
              </a:rPr>
              <a:t>in the spirit at all times, so every brief prayer is effective</a:t>
            </a:r>
          </a:p>
          <a:p>
            <a:endParaRPr lang="en-ZA" sz="2400" dirty="0">
              <a:latin typeface="Century Gothic" panose="020B0502020202020204" pitchFamily="34" charset="0"/>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 y="1084992"/>
            <a:ext cx="4091050" cy="3067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60020" y="4152924"/>
            <a:ext cx="4091050" cy="23879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sz="2400" b="1" i="1" dirty="0">
                <a:solidFill>
                  <a:schemeClr val="bg1">
                    <a:lumMod val="75000"/>
                  </a:schemeClr>
                </a:solidFill>
                <a:latin typeface="Century Gothic" panose="020B0502020202020204" pitchFamily="34" charset="0"/>
              </a:rPr>
              <a:t>Whatever you ask in my name, this I will </a:t>
            </a:r>
            <a:r>
              <a:rPr lang="en-ZA" sz="2400" b="1" i="1" dirty="0" smtClean="0">
                <a:solidFill>
                  <a:schemeClr val="bg1">
                    <a:lumMod val="75000"/>
                  </a:schemeClr>
                </a:solidFill>
                <a:latin typeface="Century Gothic" panose="020B0502020202020204" pitchFamily="34" charset="0"/>
              </a:rPr>
              <a:t>do</a:t>
            </a:r>
            <a:br>
              <a:rPr lang="en-ZA" sz="2400" b="1" i="1" dirty="0" smtClean="0">
                <a:solidFill>
                  <a:schemeClr val="bg1">
                    <a:lumMod val="75000"/>
                  </a:schemeClr>
                </a:solidFill>
                <a:latin typeface="Century Gothic" panose="020B0502020202020204" pitchFamily="34" charset="0"/>
              </a:rPr>
            </a:br>
            <a:r>
              <a:rPr lang="en-ZA" sz="2400" dirty="0" smtClean="0">
                <a:solidFill>
                  <a:schemeClr val="bg1">
                    <a:lumMod val="75000"/>
                  </a:schemeClr>
                </a:solidFill>
                <a:latin typeface="Century Gothic" panose="020B0502020202020204" pitchFamily="34" charset="0"/>
              </a:rPr>
              <a:t>(</a:t>
            </a:r>
            <a:r>
              <a:rPr lang="en-ZA" sz="2400" dirty="0" err="1">
                <a:solidFill>
                  <a:schemeClr val="bg1">
                    <a:lumMod val="75000"/>
                  </a:schemeClr>
                </a:solidFill>
                <a:latin typeface="Century Gothic" panose="020B0502020202020204" pitchFamily="34" charset="0"/>
              </a:rPr>
              <a:t>Jn</a:t>
            </a:r>
            <a:r>
              <a:rPr lang="en-ZA" sz="2400" dirty="0">
                <a:solidFill>
                  <a:schemeClr val="bg1">
                    <a:lumMod val="75000"/>
                  </a:schemeClr>
                </a:solidFill>
                <a:latin typeface="Century Gothic" panose="020B0502020202020204" pitchFamily="34" charset="0"/>
              </a:rPr>
              <a:t> 14:13-14)</a:t>
            </a:r>
          </a:p>
        </p:txBody>
      </p:sp>
      <p:sp>
        <p:nvSpPr>
          <p:cNvPr id="8" name="TextBox 7"/>
          <p:cNvSpPr txBox="1"/>
          <p:nvPr/>
        </p:nvSpPr>
        <p:spPr>
          <a:xfrm>
            <a:off x="4273930" y="888595"/>
            <a:ext cx="762000" cy="707886"/>
          </a:xfrm>
          <a:prstGeom prst="rect">
            <a:avLst/>
          </a:prstGeom>
          <a:noFill/>
        </p:spPr>
        <p:txBody>
          <a:bodyPr wrap="square" rtlCol="0">
            <a:spAutoFit/>
          </a:bodyPr>
          <a:lstStyle/>
          <a:p>
            <a:r>
              <a:rPr lang="en-ZA" sz="4000" b="1" i="1" dirty="0" smtClean="0">
                <a:ln>
                  <a:solidFill>
                    <a:schemeClr val="tx2"/>
                  </a:solidFill>
                </a:ln>
                <a:solidFill>
                  <a:schemeClr val="tx2"/>
                </a:solidFill>
                <a:latin typeface="Century Gothic" panose="020B0502020202020204" pitchFamily="34" charset="0"/>
              </a:rPr>
              <a:t>1</a:t>
            </a:r>
            <a:endParaRPr lang="en-ZA" sz="4000" b="1" i="1" dirty="0">
              <a:ln>
                <a:solidFill>
                  <a:schemeClr val="tx2"/>
                </a:solidFill>
              </a:ln>
              <a:solidFill>
                <a:schemeClr val="tx2"/>
              </a:solidFill>
              <a:latin typeface="Century Gothic" panose="020B0502020202020204" pitchFamily="34" charset="0"/>
            </a:endParaRPr>
          </a:p>
        </p:txBody>
      </p:sp>
      <p:sp>
        <p:nvSpPr>
          <p:cNvPr id="9" name="TextBox 8"/>
          <p:cNvSpPr txBox="1"/>
          <p:nvPr/>
        </p:nvSpPr>
        <p:spPr>
          <a:xfrm>
            <a:off x="4273930" y="3071725"/>
            <a:ext cx="762000" cy="707886"/>
          </a:xfrm>
          <a:prstGeom prst="rect">
            <a:avLst/>
          </a:prstGeom>
          <a:noFill/>
        </p:spPr>
        <p:txBody>
          <a:bodyPr wrap="square" rtlCol="0">
            <a:spAutoFit/>
          </a:bodyPr>
          <a:lstStyle/>
          <a:p>
            <a:r>
              <a:rPr lang="en-ZA" sz="4000" b="1" i="1" dirty="0" smtClean="0">
                <a:ln>
                  <a:solidFill>
                    <a:schemeClr val="tx2"/>
                  </a:solidFill>
                </a:ln>
                <a:solidFill>
                  <a:schemeClr val="tx2"/>
                </a:solidFill>
                <a:latin typeface="Century Gothic" panose="020B0502020202020204" pitchFamily="34" charset="0"/>
              </a:rPr>
              <a:t>2</a:t>
            </a:r>
            <a:endParaRPr lang="en-ZA" sz="4000" b="1" i="1" dirty="0">
              <a:ln>
                <a:solidFill>
                  <a:schemeClr val="tx2"/>
                </a:solidFill>
              </a:ln>
              <a:solidFill>
                <a:schemeClr val="tx2"/>
              </a:solidFill>
              <a:latin typeface="Century Gothic" panose="020B0502020202020204" pitchFamily="34" charset="0"/>
            </a:endParaRPr>
          </a:p>
        </p:txBody>
      </p:sp>
      <p:sp>
        <p:nvSpPr>
          <p:cNvPr id="10" name="TextBox 9"/>
          <p:cNvSpPr txBox="1"/>
          <p:nvPr/>
        </p:nvSpPr>
        <p:spPr>
          <a:xfrm>
            <a:off x="4273930" y="5254855"/>
            <a:ext cx="762000" cy="707886"/>
          </a:xfrm>
          <a:prstGeom prst="rect">
            <a:avLst/>
          </a:prstGeom>
          <a:noFill/>
        </p:spPr>
        <p:txBody>
          <a:bodyPr wrap="square" rtlCol="0">
            <a:spAutoFit/>
          </a:bodyPr>
          <a:lstStyle/>
          <a:p>
            <a:r>
              <a:rPr lang="en-ZA" sz="4000" b="1" i="1" dirty="0" smtClean="0">
                <a:ln>
                  <a:solidFill>
                    <a:schemeClr val="tx2"/>
                  </a:solidFill>
                </a:ln>
                <a:solidFill>
                  <a:schemeClr val="tx2"/>
                </a:solidFill>
                <a:latin typeface="Century Gothic" panose="020B0502020202020204" pitchFamily="34" charset="0"/>
              </a:rPr>
              <a:t>3</a:t>
            </a:r>
            <a:endParaRPr lang="en-ZA" sz="4000" b="1" i="1" dirty="0">
              <a:ln>
                <a:solidFill>
                  <a:schemeClr val="tx2"/>
                </a:solidFill>
              </a:ln>
              <a:solidFill>
                <a:schemeClr val="tx2"/>
              </a:solidFill>
              <a:latin typeface="Century Gothic" panose="020B0502020202020204" pitchFamily="34" charset="0"/>
            </a:endParaRPr>
          </a:p>
        </p:txBody>
      </p:sp>
    </p:spTree>
    <p:extLst>
      <p:ext uri="{BB962C8B-B14F-4D97-AF65-F5344CB8AC3E}">
        <p14:creationId xmlns:p14="http://schemas.microsoft.com/office/powerpoint/2010/main" val="271130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How </a:t>
            </a:r>
            <a:r>
              <a:rPr lang="en-ZA" dirty="0" smtClean="0"/>
              <a:t>(2/2</a:t>
            </a:r>
            <a:r>
              <a:rPr lang="en-ZA" dirty="0"/>
              <a:t>): </a:t>
            </a:r>
            <a:r>
              <a:rPr lang="en-ZA" dirty="0" smtClean="0"/>
              <a:t>Tools</a:t>
            </a:r>
            <a:br>
              <a:rPr lang="en-ZA" dirty="0" smtClean="0"/>
            </a:br>
            <a:r>
              <a:rPr lang="en-US" dirty="0" smtClean="0"/>
              <a:t>T1. The Lord’s Prayer as a guide to Petition</a:t>
            </a:r>
            <a:endParaRPr lang="en-ZA"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940506698"/>
              </p:ext>
            </p:extLst>
          </p:nvPr>
        </p:nvGraphicFramePr>
        <p:xfrm>
          <a:off x="231775" y="1147636"/>
          <a:ext cx="8680450" cy="5514458"/>
        </p:xfrm>
        <a:graphic>
          <a:graphicData uri="http://schemas.openxmlformats.org/drawingml/2006/table">
            <a:tbl>
              <a:tblPr>
                <a:tableStyleId>{B301B821-A1FF-4177-AEE7-76D212191A09}</a:tableStyleId>
              </a:tblPr>
              <a:tblGrid>
                <a:gridCol w="4921250"/>
                <a:gridCol w="3759200"/>
              </a:tblGrid>
              <a:tr h="377617">
                <a:tc>
                  <a:txBody>
                    <a:bodyPr/>
                    <a:lstStyle/>
                    <a:p>
                      <a:pPr marL="0" indent="0" algn="l" fontAlgn="b">
                        <a:buFont typeface="Arial" pitchFamily="34" charset="0"/>
                        <a:buNone/>
                      </a:pPr>
                      <a:r>
                        <a:rPr lang="en-ZA" sz="2200" i="1" u="none" strike="noStrike" dirty="0">
                          <a:effectLst/>
                          <a:latin typeface="Century Gothic" panose="020B0502020202020204" pitchFamily="34" charset="0"/>
                        </a:rPr>
                        <a:t>Our Father in heaven, </a:t>
                      </a:r>
                      <a:endParaRPr lang="en-ZA" sz="2200" b="0" i="1" u="none" strike="noStrike" dirty="0">
                        <a:solidFill>
                          <a:srgbClr val="000000"/>
                        </a:solidFill>
                        <a:effectLst/>
                        <a:latin typeface="Century Gothic" panose="020B0502020202020204" pitchFamily="34" charset="0"/>
                        <a:cs typeface="Arial" pitchFamily="34" charset="0"/>
                      </a:endParaRPr>
                    </a:p>
                  </a:txBody>
                  <a:tcPr marL="85725" marR="9525" marT="9525" marB="0">
                    <a:lnR w="12700" cap="flat" cmpd="sng" algn="ctr">
                      <a:solidFill>
                        <a:schemeClr val="tx2">
                          <a:lumMod val="40000"/>
                          <a:lumOff val="60000"/>
                        </a:schemeClr>
                      </a:solidFill>
                      <a:prstDash val="solid"/>
                      <a:round/>
                      <a:headEnd type="none" w="med" len="med"/>
                      <a:tailEnd type="none" w="med" len="med"/>
                    </a:lnR>
                    <a:lnB w="12700" cap="flat" cmpd="sng" algn="ctr">
                      <a:solidFill>
                        <a:schemeClr val="tx2">
                          <a:lumMod val="40000"/>
                          <a:lumOff val="60000"/>
                        </a:schemeClr>
                      </a:solidFill>
                      <a:prstDash val="solid"/>
                      <a:round/>
                      <a:headEnd type="none" w="med" len="med"/>
                      <a:tailEnd type="none" w="med" len="med"/>
                    </a:lnB>
                    <a:noFill/>
                  </a:tcPr>
                </a:tc>
                <a:tc>
                  <a:txBody>
                    <a:bodyPr/>
                    <a:lstStyle/>
                    <a:p>
                      <a:pPr marL="285750" indent="-285750" algn="l" fontAlgn="b">
                        <a:buFont typeface="Arial" pitchFamily="34" charset="0"/>
                        <a:buChar char="•"/>
                      </a:pPr>
                      <a:r>
                        <a:rPr lang="en-ZA" sz="2200" b="1" u="none" strike="noStrike" dirty="0" smtClean="0">
                          <a:effectLst/>
                          <a:latin typeface="Century Gothic" panose="020B0502020202020204" pitchFamily="34" charset="0"/>
                        </a:rPr>
                        <a:t>Intimacy</a:t>
                      </a:r>
                      <a:endParaRPr lang="en-ZA" sz="2200" b="1" i="0" u="none" strike="noStrike" dirty="0">
                        <a:solidFill>
                          <a:srgbClr val="000000"/>
                        </a:solidFill>
                        <a:effectLst/>
                        <a:latin typeface="Century Gothic" panose="020B0502020202020204" pitchFamily="34" charset="0"/>
                        <a:cs typeface="Arial" pitchFamily="34" charset="0"/>
                      </a:endParaRPr>
                    </a:p>
                  </a:txBody>
                  <a:tcPr marL="9525" marR="9525" marT="9525" marB="0">
                    <a:lnL w="12700" cap="flat" cmpd="sng" algn="ctr">
                      <a:solidFill>
                        <a:schemeClr val="tx2">
                          <a:lumMod val="40000"/>
                          <a:lumOff val="60000"/>
                        </a:schemeClr>
                      </a:solidFill>
                      <a:prstDash val="solid"/>
                      <a:round/>
                      <a:headEnd type="none" w="med" len="med"/>
                      <a:tailEnd type="none" w="med" len="med"/>
                    </a:lnL>
                    <a:lnB w="12700" cap="flat" cmpd="sng" algn="ctr">
                      <a:solidFill>
                        <a:schemeClr val="tx2">
                          <a:lumMod val="40000"/>
                          <a:lumOff val="60000"/>
                        </a:schemeClr>
                      </a:solidFill>
                      <a:prstDash val="solid"/>
                      <a:round/>
                      <a:headEnd type="none" w="med" len="med"/>
                      <a:tailEnd type="none" w="med" len="med"/>
                    </a:lnB>
                    <a:noFill/>
                  </a:tcPr>
                </a:tc>
              </a:tr>
              <a:tr h="832286">
                <a:tc>
                  <a:txBody>
                    <a:bodyPr/>
                    <a:lstStyle/>
                    <a:p>
                      <a:pPr marL="0" indent="0" algn="l" fontAlgn="b">
                        <a:buFont typeface="Arial" pitchFamily="34" charset="0"/>
                        <a:buNone/>
                      </a:pPr>
                      <a:endParaRPr lang="en-ZA" sz="2200" i="1" u="none" strike="noStrike" dirty="0" smtClean="0">
                        <a:effectLst/>
                        <a:latin typeface="Century Gothic" panose="020B0502020202020204" pitchFamily="34" charset="0"/>
                      </a:endParaRPr>
                    </a:p>
                    <a:p>
                      <a:pPr marL="0" indent="0" algn="l" fontAlgn="b">
                        <a:buFont typeface="Arial" pitchFamily="34" charset="0"/>
                        <a:buNone/>
                      </a:pPr>
                      <a:r>
                        <a:rPr lang="en-ZA" sz="2200" i="1" u="none" strike="noStrike" dirty="0" smtClean="0">
                          <a:effectLst/>
                          <a:latin typeface="Century Gothic" panose="020B0502020202020204" pitchFamily="34" charset="0"/>
                        </a:rPr>
                        <a:t>hallowed </a:t>
                      </a:r>
                      <a:r>
                        <a:rPr lang="en-ZA" sz="2200" i="1" u="none" strike="noStrike" dirty="0">
                          <a:effectLst/>
                          <a:latin typeface="Century Gothic" panose="020B0502020202020204" pitchFamily="34" charset="0"/>
                        </a:rPr>
                        <a:t>be your name. </a:t>
                      </a:r>
                      <a:endParaRPr lang="en-ZA" sz="2200" b="0" i="1" u="none" strike="noStrike" dirty="0">
                        <a:solidFill>
                          <a:srgbClr val="000000"/>
                        </a:solidFill>
                        <a:effectLst/>
                        <a:latin typeface="Century Gothic" panose="020B0502020202020204" pitchFamily="34" charset="0"/>
                        <a:cs typeface="Arial" pitchFamily="34" charset="0"/>
                      </a:endParaRPr>
                    </a:p>
                  </a:txBody>
                  <a:tcPr marL="85725" marR="9525" marT="9525" marB="0">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tc>
                  <a:txBody>
                    <a:bodyPr/>
                    <a:lstStyle/>
                    <a:p>
                      <a:pPr marL="285750" indent="-285750" algn="l" fontAlgn="b">
                        <a:buFont typeface="Arial" pitchFamily="34" charset="0"/>
                        <a:buChar char="•"/>
                      </a:pPr>
                      <a:r>
                        <a:rPr lang="en-ZA" sz="2200" b="1" u="none" strike="noStrike" dirty="0" smtClean="0">
                          <a:effectLst/>
                          <a:latin typeface="Century Gothic" panose="020B0502020202020204" pitchFamily="34" charset="0"/>
                        </a:rPr>
                        <a:t>Intercession for Kingdom</a:t>
                      </a:r>
                    </a:p>
                    <a:p>
                      <a:pPr marL="800100" lvl="1" indent="-342900" algn="l" fontAlgn="b">
                        <a:buFontTx/>
                        <a:buChar char="-"/>
                      </a:pPr>
                      <a:r>
                        <a:rPr lang="en-ZA" sz="2200" u="none" strike="noStrike" dirty="0" smtClean="0">
                          <a:effectLst/>
                          <a:latin typeface="Century Gothic" panose="020B0502020202020204" pitchFamily="34" charset="0"/>
                        </a:rPr>
                        <a:t>For</a:t>
                      </a:r>
                      <a:r>
                        <a:rPr lang="en-ZA" sz="2200" u="none" strike="noStrike" baseline="0" dirty="0" smtClean="0">
                          <a:effectLst/>
                          <a:latin typeface="Century Gothic" panose="020B0502020202020204" pitchFamily="34" charset="0"/>
                        </a:rPr>
                        <a:t> </a:t>
                      </a:r>
                      <a:r>
                        <a:rPr lang="en-ZA" sz="2200" u="none" strike="noStrike" dirty="0" smtClean="0">
                          <a:effectLst/>
                          <a:latin typeface="Century Gothic" panose="020B0502020202020204" pitchFamily="34" charset="0"/>
                        </a:rPr>
                        <a:t>God's glory</a:t>
                      </a:r>
                    </a:p>
                  </a:txBody>
                  <a:tcPr marL="9525" marR="9525" marT="9525" marB="0">
                    <a:lnL w="12700" cap="flat" cmpd="sng" algn="ctr">
                      <a:solidFill>
                        <a:schemeClr val="tx2">
                          <a:lumMod val="40000"/>
                          <a:lumOff val="60000"/>
                        </a:schemeClr>
                      </a:solidFill>
                      <a:prstDash val="solid"/>
                      <a:round/>
                      <a:headEnd type="none" w="med" len="med"/>
                      <a:tailEnd type="none" w="med" len="med"/>
                    </a:lnL>
                    <a:lnT w="12700" cap="flat" cmpd="sng" algn="ctr">
                      <a:solidFill>
                        <a:schemeClr val="tx2">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tr>
              <a:tr h="482255">
                <a:tc>
                  <a:txBody>
                    <a:bodyPr/>
                    <a:lstStyle/>
                    <a:p>
                      <a:pPr marL="0" indent="0" algn="l" fontAlgn="b">
                        <a:buFont typeface="Arial" pitchFamily="34" charset="0"/>
                        <a:buNone/>
                      </a:pPr>
                      <a:r>
                        <a:rPr lang="en-ZA" sz="2200" i="1" u="none" strike="noStrike" dirty="0">
                          <a:effectLst/>
                          <a:latin typeface="Century Gothic" panose="020B0502020202020204" pitchFamily="34" charset="0"/>
                        </a:rPr>
                        <a:t>Your kingdom come, </a:t>
                      </a:r>
                      <a:endParaRPr lang="en-ZA" sz="2200" b="0" i="1" u="none" strike="noStrike" dirty="0">
                        <a:solidFill>
                          <a:srgbClr val="000000"/>
                        </a:solidFill>
                        <a:effectLst/>
                        <a:latin typeface="Century Gothic" panose="020B0502020202020204" pitchFamily="34" charset="0"/>
                        <a:cs typeface="Arial" pitchFamily="34" charset="0"/>
                      </a:endParaRPr>
                    </a:p>
                  </a:txBody>
                  <a:tcPr marL="85725" marR="9525" marT="9525" marB="0">
                    <a:lnR w="12700" cap="flat" cmpd="sng" algn="ctr">
                      <a:solidFill>
                        <a:schemeClr val="tx2">
                          <a:lumMod val="40000"/>
                          <a:lumOff val="6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tc>
                  <a:txBody>
                    <a:bodyPr/>
                    <a:lstStyle/>
                    <a:p>
                      <a:pPr marL="800100" lvl="1" indent="-342900" algn="l" defTabSz="914400" rtl="0" eaLnBrk="1" fontAlgn="b" latinLnBrk="0" hangingPunct="1">
                        <a:buFontTx/>
                        <a:buChar char="-"/>
                      </a:pPr>
                      <a:r>
                        <a:rPr lang="en-ZA" sz="2200" u="none" strike="noStrike" kern="1200" dirty="0" smtClean="0">
                          <a:solidFill>
                            <a:schemeClr val="dk1"/>
                          </a:solidFill>
                          <a:effectLst/>
                          <a:latin typeface="Century Gothic" panose="020B0502020202020204" pitchFamily="34" charset="0"/>
                          <a:ea typeface="+mn-ea"/>
                          <a:cs typeface="+mn-cs"/>
                        </a:rPr>
                        <a:t>For God's purposes</a:t>
                      </a:r>
                      <a:endParaRPr lang="en-ZA" sz="2200" u="none" strike="noStrike" kern="1200" dirty="0">
                        <a:solidFill>
                          <a:schemeClr val="dk1"/>
                        </a:solidFill>
                        <a:effectLst/>
                        <a:latin typeface="Century Gothic" panose="020B0502020202020204" pitchFamily="34" charset="0"/>
                        <a:ea typeface="+mn-ea"/>
                        <a:cs typeface="+mn-cs"/>
                      </a:endParaRPr>
                    </a:p>
                  </a:txBody>
                  <a:tcPr marL="9525" marR="9525" marT="9525" marB="0">
                    <a:lnL w="12700" cap="flat" cmpd="sng" algn="ctr">
                      <a:solidFill>
                        <a:schemeClr val="tx2">
                          <a:lumMod val="40000"/>
                          <a:lumOff val="60000"/>
                        </a:schemeClr>
                      </a:solid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tr>
              <a:tr h="582057">
                <a:tc>
                  <a:txBody>
                    <a:bodyPr/>
                    <a:lstStyle/>
                    <a:p>
                      <a:pPr marL="0" indent="0" algn="l" fontAlgn="b">
                        <a:buFont typeface="Arial" pitchFamily="34" charset="0"/>
                        <a:buNone/>
                      </a:pPr>
                      <a:r>
                        <a:rPr lang="en-US" sz="2200" i="1" u="none" strike="noStrike" dirty="0">
                          <a:effectLst/>
                          <a:latin typeface="Century Gothic" panose="020B0502020202020204" pitchFamily="34" charset="0"/>
                        </a:rPr>
                        <a:t>your will be done, on earth as it is in heaven. </a:t>
                      </a:r>
                      <a:endParaRPr lang="en-US" sz="2200" b="0" i="1" u="none" strike="noStrike" dirty="0">
                        <a:solidFill>
                          <a:srgbClr val="000000"/>
                        </a:solidFill>
                        <a:effectLst/>
                        <a:latin typeface="Century Gothic" panose="020B0502020202020204" pitchFamily="34" charset="0"/>
                        <a:cs typeface="Arial" pitchFamily="34" charset="0"/>
                      </a:endParaRPr>
                    </a:p>
                  </a:txBody>
                  <a:tcPr marL="85725" marR="9525" marT="9525" marB="0">
                    <a:lnR w="12700" cap="flat" cmpd="sng" algn="ctr">
                      <a:solidFill>
                        <a:schemeClr val="tx2">
                          <a:lumMod val="40000"/>
                          <a:lumOff val="60000"/>
                        </a:schemeClr>
                      </a:solidFill>
                      <a:prstDash val="solid"/>
                      <a:round/>
                      <a:headEnd type="none" w="med" len="med"/>
                      <a:tailEnd type="none" w="med" len="med"/>
                    </a:lnR>
                    <a:lnT w="12700" cap="flat" cmpd="sng" algn="ctr">
                      <a:noFill/>
                      <a:prstDash val="solid"/>
                      <a:round/>
                      <a:headEnd type="none" w="med" len="med"/>
                      <a:tailEnd type="none" w="med" len="med"/>
                    </a:lnT>
                    <a:solidFill>
                      <a:schemeClr val="accent1">
                        <a:lumMod val="40000"/>
                        <a:lumOff val="60000"/>
                      </a:schemeClr>
                    </a:solidFill>
                  </a:tcPr>
                </a:tc>
                <a:tc>
                  <a:txBody>
                    <a:bodyPr/>
                    <a:lstStyle/>
                    <a:p>
                      <a:pPr marL="800100" lvl="1" indent="-342900" algn="l" defTabSz="914400" rtl="0" eaLnBrk="1" fontAlgn="b" latinLnBrk="0" hangingPunct="1">
                        <a:buFontTx/>
                        <a:buChar char="-"/>
                      </a:pPr>
                      <a:r>
                        <a:rPr lang="en-ZA" sz="2200" u="none" strike="noStrike" kern="1200" dirty="0" smtClean="0">
                          <a:solidFill>
                            <a:schemeClr val="dk1"/>
                          </a:solidFill>
                          <a:effectLst/>
                          <a:latin typeface="Century Gothic" panose="020B0502020202020204" pitchFamily="34" charset="0"/>
                          <a:ea typeface="+mn-ea"/>
                          <a:cs typeface="+mn-cs"/>
                        </a:rPr>
                        <a:t>For God's plans</a:t>
                      </a:r>
                      <a:endParaRPr lang="en-ZA" sz="2200" u="none" strike="noStrike" kern="1200" dirty="0">
                        <a:solidFill>
                          <a:schemeClr val="dk1"/>
                        </a:solidFill>
                        <a:effectLst/>
                        <a:latin typeface="Century Gothic" panose="020B0502020202020204" pitchFamily="34" charset="0"/>
                        <a:ea typeface="+mn-ea"/>
                        <a:cs typeface="+mn-cs"/>
                      </a:endParaRPr>
                    </a:p>
                  </a:txBody>
                  <a:tcPr marL="9525" marR="9525" marT="9525" marB="0">
                    <a:lnL w="12700" cap="flat" cmpd="sng" algn="ctr">
                      <a:solidFill>
                        <a:schemeClr val="tx2">
                          <a:lumMod val="40000"/>
                          <a:lumOff val="60000"/>
                        </a:schemeClr>
                      </a:solidFill>
                      <a:prstDash val="solid"/>
                      <a:round/>
                      <a:headEnd type="none" w="med" len="med"/>
                      <a:tailEnd type="none" w="med" len="med"/>
                    </a:lnL>
                    <a:lnT w="12700" cap="flat" cmpd="sng" algn="ctr">
                      <a:noFill/>
                      <a:prstDash val="solid"/>
                      <a:round/>
                      <a:headEnd type="none" w="med" len="med"/>
                      <a:tailEnd type="none" w="med" len="med"/>
                    </a:lnT>
                    <a:solidFill>
                      <a:schemeClr val="accent1">
                        <a:lumMod val="40000"/>
                        <a:lumOff val="60000"/>
                      </a:schemeClr>
                    </a:solidFill>
                  </a:tcPr>
                </a:tc>
              </a:tr>
              <a:tr h="482255">
                <a:tc>
                  <a:txBody>
                    <a:bodyPr/>
                    <a:lstStyle/>
                    <a:p>
                      <a:pPr marL="0" indent="0" algn="l" fontAlgn="b">
                        <a:buFont typeface="Arial" pitchFamily="34" charset="0"/>
                        <a:buNone/>
                      </a:pPr>
                      <a:r>
                        <a:rPr lang="en-US" sz="2200" i="1" u="none" strike="noStrike" dirty="0" smtClean="0">
                          <a:effectLst/>
                          <a:latin typeface="Century Gothic" panose="020B0502020202020204" pitchFamily="34" charset="0"/>
                        </a:rPr>
                        <a:t>1. Give </a:t>
                      </a:r>
                      <a:r>
                        <a:rPr lang="en-US" sz="2200" i="1" u="sng" strike="noStrike" dirty="0">
                          <a:effectLst/>
                          <a:latin typeface="Century Gothic" panose="020B0502020202020204" pitchFamily="34" charset="0"/>
                        </a:rPr>
                        <a:t>us</a:t>
                      </a:r>
                      <a:r>
                        <a:rPr lang="en-US" sz="2200" i="1" u="none" strike="noStrike" dirty="0">
                          <a:effectLst/>
                          <a:latin typeface="Century Gothic" panose="020B0502020202020204" pitchFamily="34" charset="0"/>
                        </a:rPr>
                        <a:t> this day our daily bread, </a:t>
                      </a:r>
                      <a:endParaRPr lang="en-US" sz="2200" b="0" i="1" u="none" strike="noStrike" dirty="0">
                        <a:solidFill>
                          <a:srgbClr val="000000"/>
                        </a:solidFill>
                        <a:effectLst/>
                        <a:latin typeface="Century Gothic" panose="020B0502020202020204" pitchFamily="34" charset="0"/>
                        <a:cs typeface="Arial" pitchFamily="34" charset="0"/>
                      </a:endParaRPr>
                    </a:p>
                  </a:txBody>
                  <a:tcPr marL="85725" marR="9525" marT="9525" marB="0">
                    <a:lnR w="12700" cap="flat" cmpd="sng" algn="ctr">
                      <a:solidFill>
                        <a:schemeClr val="tx2">
                          <a:lumMod val="40000"/>
                          <a:lumOff val="60000"/>
                        </a:schemeClr>
                      </a:solidFill>
                      <a:prstDash val="solid"/>
                      <a:round/>
                      <a:headEnd type="none" w="med" len="med"/>
                      <a:tailEnd type="none" w="med" len="med"/>
                    </a:lnR>
                    <a:lnB w="12700" cap="flat" cmpd="sng" algn="ctr">
                      <a:noFill/>
                      <a:prstDash val="solid"/>
                      <a:round/>
                      <a:headEnd type="none" w="med" len="med"/>
                      <a:tailEnd type="none" w="med" len="med"/>
                    </a:lnB>
                    <a:noFill/>
                  </a:tcPr>
                </a:tc>
                <a:tc rowSpan="4">
                  <a:txBody>
                    <a:bodyPr/>
                    <a:lstStyle/>
                    <a:p>
                      <a:pPr marL="285750" indent="-285750" algn="l" fontAlgn="b">
                        <a:buFont typeface="Arial" pitchFamily="34" charset="0"/>
                        <a:buChar char="•"/>
                      </a:pPr>
                      <a:r>
                        <a:rPr lang="en-ZA" sz="2200" b="1" u="none" strike="noStrike" dirty="0">
                          <a:effectLst/>
                          <a:latin typeface="Century Gothic" panose="020B0502020202020204" pitchFamily="34" charset="0"/>
                        </a:rPr>
                        <a:t>Petition </a:t>
                      </a:r>
                      <a:r>
                        <a:rPr lang="en-ZA" sz="2200" b="1" u="none" strike="noStrike" dirty="0" smtClean="0">
                          <a:effectLst/>
                          <a:latin typeface="Century Gothic" panose="020B0502020202020204" pitchFamily="34" charset="0"/>
                        </a:rPr>
                        <a:t>for self </a:t>
                      </a:r>
                      <a:r>
                        <a:rPr lang="en-ZA" sz="2200" b="1" u="none" strike="noStrike" dirty="0">
                          <a:effectLst/>
                          <a:latin typeface="Century Gothic" panose="020B0502020202020204" pitchFamily="34" charset="0"/>
                        </a:rPr>
                        <a:t>&amp; others</a:t>
                      </a:r>
                      <a:endParaRPr lang="en-ZA" sz="2200" b="1" i="0" u="none" strike="noStrike" dirty="0">
                        <a:solidFill>
                          <a:srgbClr val="000000"/>
                        </a:solidFill>
                        <a:effectLst/>
                        <a:latin typeface="Century Gothic" panose="020B0502020202020204" pitchFamily="34" charset="0"/>
                        <a:cs typeface="Arial" pitchFamily="34" charset="0"/>
                      </a:endParaRPr>
                    </a:p>
                  </a:txBody>
                  <a:tcPr marL="9525" marR="9525" marT="9525" marB="0" anchor="ctr">
                    <a:lnL w="12700" cap="flat" cmpd="sng" algn="ctr">
                      <a:solidFill>
                        <a:schemeClr val="tx2">
                          <a:lumMod val="40000"/>
                          <a:lumOff val="60000"/>
                        </a:schemeClr>
                      </a:solidFill>
                      <a:prstDash val="solid"/>
                      <a:round/>
                      <a:headEnd type="none" w="med" len="med"/>
                      <a:tailEnd type="none" w="med" len="med"/>
                    </a:lnL>
                    <a:noFill/>
                  </a:tcPr>
                </a:tc>
              </a:tr>
              <a:tr h="582057">
                <a:tc>
                  <a:txBody>
                    <a:bodyPr/>
                    <a:lstStyle/>
                    <a:p>
                      <a:pPr marL="0" indent="0" algn="l" fontAlgn="b">
                        <a:buFont typeface="Arial" pitchFamily="34" charset="0"/>
                        <a:buNone/>
                      </a:pPr>
                      <a:r>
                        <a:rPr lang="en-US" sz="2200" i="1" u="none" strike="noStrike" dirty="0" smtClean="0">
                          <a:effectLst/>
                          <a:latin typeface="Century Gothic" panose="020B0502020202020204" pitchFamily="34" charset="0"/>
                        </a:rPr>
                        <a:t>2. and forgive </a:t>
                      </a:r>
                      <a:r>
                        <a:rPr lang="en-US" sz="2200" i="1" u="sng" strike="noStrike" dirty="0" smtClean="0">
                          <a:effectLst/>
                          <a:latin typeface="Century Gothic" panose="020B0502020202020204" pitchFamily="34" charset="0"/>
                        </a:rPr>
                        <a:t>us</a:t>
                      </a:r>
                      <a:r>
                        <a:rPr lang="en-US" sz="2200" i="1" u="none" strike="noStrike" dirty="0" smtClean="0">
                          <a:effectLst/>
                          <a:latin typeface="Century Gothic" panose="020B0502020202020204" pitchFamily="34" charset="0"/>
                        </a:rPr>
                        <a:t> our debts, as </a:t>
                      </a:r>
                      <a:r>
                        <a:rPr lang="en-US" sz="2200" i="1" u="sng" strike="noStrike" dirty="0" smtClean="0">
                          <a:effectLst/>
                          <a:latin typeface="Century Gothic" panose="020B0502020202020204" pitchFamily="34" charset="0"/>
                        </a:rPr>
                        <a:t>we</a:t>
                      </a:r>
                      <a:r>
                        <a:rPr lang="en-US" sz="2200" i="1" u="none" strike="noStrike" dirty="0" smtClean="0">
                          <a:effectLst/>
                          <a:latin typeface="Century Gothic" panose="020B0502020202020204" pitchFamily="34" charset="0"/>
                        </a:rPr>
                        <a:t> also have forgiven </a:t>
                      </a:r>
                      <a:r>
                        <a:rPr lang="en-US" sz="2200" i="1" u="sng" strike="noStrike" dirty="0" smtClean="0">
                          <a:effectLst/>
                          <a:latin typeface="Century Gothic" panose="020B0502020202020204" pitchFamily="34" charset="0"/>
                        </a:rPr>
                        <a:t>our</a:t>
                      </a:r>
                      <a:r>
                        <a:rPr lang="en-US" sz="2200" i="1" u="none" strike="noStrike" dirty="0" smtClean="0">
                          <a:effectLst/>
                          <a:latin typeface="Century Gothic" panose="020B0502020202020204" pitchFamily="34" charset="0"/>
                        </a:rPr>
                        <a:t> debtors. </a:t>
                      </a:r>
                      <a:endParaRPr lang="en-US" sz="2200" b="0" i="1" u="none" strike="noStrike" dirty="0">
                        <a:solidFill>
                          <a:srgbClr val="000000"/>
                        </a:solidFill>
                        <a:effectLst/>
                        <a:latin typeface="Century Gothic" panose="020B0502020202020204" pitchFamily="34" charset="0"/>
                        <a:cs typeface="Arial" pitchFamily="34" charset="0"/>
                      </a:endParaRPr>
                    </a:p>
                  </a:txBody>
                  <a:tcPr marL="85725" marR="9525" marT="9525" marB="0">
                    <a:lnR w="12700" cap="flat" cmpd="sng" algn="ctr">
                      <a:solidFill>
                        <a:schemeClr val="tx2">
                          <a:lumMod val="40000"/>
                          <a:lumOff val="6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vMerge="1">
                  <a:txBody>
                    <a:bodyPr/>
                    <a:lstStyle/>
                    <a:p>
                      <a:pPr marL="285750" indent="-285750" algn="l" fontAlgn="b">
                        <a:buFont typeface="Arial" pitchFamily="34" charset="0"/>
                        <a:buChar char="•"/>
                      </a:pPr>
                      <a:endParaRPr lang="en-ZA" sz="1600" b="0" i="0" u="none" strike="noStrike" dirty="0">
                        <a:solidFill>
                          <a:srgbClr val="000000"/>
                        </a:solidFill>
                        <a:effectLst/>
                        <a:latin typeface="Arial" pitchFamily="34" charset="0"/>
                        <a:cs typeface="Arial" pitchFamily="34" charset="0"/>
                      </a:endParaRPr>
                    </a:p>
                  </a:txBody>
                  <a:tcPr marL="9525" marR="9525" marT="9525" marB="0"/>
                </a:tc>
              </a:tr>
              <a:tr h="482255">
                <a:tc>
                  <a:txBody>
                    <a:bodyPr/>
                    <a:lstStyle/>
                    <a:p>
                      <a:pPr marL="0" indent="0" algn="l" fontAlgn="b">
                        <a:buFont typeface="Arial" pitchFamily="34" charset="0"/>
                        <a:buNone/>
                      </a:pPr>
                      <a:r>
                        <a:rPr lang="en-US" sz="2200" i="1" u="none" strike="noStrike" dirty="0" smtClean="0">
                          <a:effectLst/>
                          <a:latin typeface="Century Gothic" panose="020B0502020202020204" pitchFamily="34" charset="0"/>
                        </a:rPr>
                        <a:t>3. And lead </a:t>
                      </a:r>
                      <a:r>
                        <a:rPr lang="en-US" sz="2200" i="1" u="sng" strike="noStrike" dirty="0" smtClean="0">
                          <a:effectLst/>
                          <a:latin typeface="Century Gothic" panose="020B0502020202020204" pitchFamily="34" charset="0"/>
                        </a:rPr>
                        <a:t>us</a:t>
                      </a:r>
                      <a:r>
                        <a:rPr lang="en-US" sz="2200" i="1" u="none" strike="noStrike" dirty="0" smtClean="0">
                          <a:effectLst/>
                          <a:latin typeface="Century Gothic" panose="020B0502020202020204" pitchFamily="34" charset="0"/>
                        </a:rPr>
                        <a:t> not into temptation, </a:t>
                      </a:r>
                      <a:endParaRPr lang="en-US" sz="2200" b="0" i="1" u="none" strike="noStrike" dirty="0">
                        <a:solidFill>
                          <a:srgbClr val="000000"/>
                        </a:solidFill>
                        <a:effectLst/>
                        <a:latin typeface="Century Gothic" panose="020B0502020202020204" pitchFamily="34" charset="0"/>
                        <a:cs typeface="Arial" pitchFamily="34" charset="0"/>
                      </a:endParaRPr>
                    </a:p>
                  </a:txBody>
                  <a:tcPr marL="85725" marR="9525" marT="9525" marB="0">
                    <a:lnR w="12700" cap="flat" cmpd="sng" algn="ctr">
                      <a:solidFill>
                        <a:schemeClr val="tx2">
                          <a:lumMod val="40000"/>
                          <a:lumOff val="6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vMerge="1">
                  <a:txBody>
                    <a:bodyPr/>
                    <a:lstStyle/>
                    <a:p>
                      <a:pPr marL="285750" indent="-285750" algn="l" fontAlgn="b">
                        <a:buFont typeface="Arial" pitchFamily="34" charset="0"/>
                        <a:buChar char="•"/>
                      </a:pPr>
                      <a:endParaRPr lang="en-ZA" sz="1600" b="0" i="0" u="none" strike="noStrike" dirty="0">
                        <a:solidFill>
                          <a:srgbClr val="000000"/>
                        </a:solidFill>
                        <a:effectLst/>
                        <a:latin typeface="Arial" pitchFamily="34" charset="0"/>
                        <a:cs typeface="Arial" pitchFamily="34" charset="0"/>
                      </a:endParaRPr>
                    </a:p>
                  </a:txBody>
                  <a:tcPr marL="9525" marR="9525" marT="9525" marB="0"/>
                </a:tc>
              </a:tr>
              <a:tr h="482255">
                <a:tc>
                  <a:txBody>
                    <a:bodyPr/>
                    <a:lstStyle/>
                    <a:p>
                      <a:pPr marL="0" indent="0" algn="l" fontAlgn="b">
                        <a:buFont typeface="Arial" pitchFamily="34" charset="0"/>
                        <a:buNone/>
                      </a:pPr>
                      <a:r>
                        <a:rPr lang="en-US" sz="2200" i="1" u="none" strike="noStrike" dirty="0" smtClean="0">
                          <a:effectLst/>
                          <a:latin typeface="Century Gothic" panose="020B0502020202020204" pitchFamily="34" charset="0"/>
                        </a:rPr>
                        <a:t>4. but </a:t>
                      </a:r>
                      <a:r>
                        <a:rPr lang="en-US" sz="2200" i="1" u="none" strike="noStrike" dirty="0">
                          <a:effectLst/>
                          <a:latin typeface="Century Gothic" panose="020B0502020202020204" pitchFamily="34" charset="0"/>
                        </a:rPr>
                        <a:t>deliver </a:t>
                      </a:r>
                      <a:r>
                        <a:rPr lang="en-US" sz="2200" i="1" u="sng" strike="noStrike" dirty="0">
                          <a:effectLst/>
                          <a:latin typeface="Century Gothic" panose="020B0502020202020204" pitchFamily="34" charset="0"/>
                        </a:rPr>
                        <a:t>us</a:t>
                      </a:r>
                      <a:r>
                        <a:rPr lang="en-US" sz="2200" i="1" u="none" strike="noStrike" dirty="0">
                          <a:effectLst/>
                          <a:latin typeface="Century Gothic" panose="020B0502020202020204" pitchFamily="34" charset="0"/>
                        </a:rPr>
                        <a:t> from evil. </a:t>
                      </a:r>
                      <a:endParaRPr lang="en-US" sz="2200" b="0" i="1" u="none" strike="noStrike" dirty="0">
                        <a:solidFill>
                          <a:srgbClr val="000000"/>
                        </a:solidFill>
                        <a:effectLst/>
                        <a:latin typeface="Century Gothic" panose="020B0502020202020204" pitchFamily="34" charset="0"/>
                        <a:cs typeface="Arial" pitchFamily="34" charset="0"/>
                      </a:endParaRPr>
                    </a:p>
                  </a:txBody>
                  <a:tcPr marL="85725" marR="9525" marT="9525" marB="0">
                    <a:lnR w="12700" cap="flat" cmpd="sng" algn="ctr">
                      <a:solidFill>
                        <a:schemeClr val="tx2">
                          <a:lumMod val="40000"/>
                          <a:lumOff val="60000"/>
                        </a:schemeClr>
                      </a:solidFill>
                      <a:prstDash val="solid"/>
                      <a:round/>
                      <a:headEnd type="none" w="med" len="med"/>
                      <a:tailEnd type="none" w="med" len="med"/>
                    </a:lnR>
                    <a:lnT w="12700" cap="flat" cmpd="sng" algn="ctr">
                      <a:noFill/>
                      <a:prstDash val="solid"/>
                      <a:round/>
                      <a:headEnd type="none" w="med" len="med"/>
                      <a:tailEnd type="none" w="med" len="med"/>
                    </a:lnT>
                    <a:noFill/>
                  </a:tcPr>
                </a:tc>
                <a:tc vMerge="1">
                  <a:txBody>
                    <a:bodyPr/>
                    <a:lstStyle/>
                    <a:p>
                      <a:pPr marL="285750" indent="-285750" algn="l" fontAlgn="b">
                        <a:buFont typeface="Arial" pitchFamily="34" charset="0"/>
                        <a:buChar char="•"/>
                      </a:pPr>
                      <a:endParaRPr lang="en-ZA" sz="1600" b="0" i="0" u="none" strike="noStrike" dirty="0">
                        <a:solidFill>
                          <a:srgbClr val="000000"/>
                        </a:solidFill>
                        <a:effectLst/>
                        <a:latin typeface="Arial" pitchFamily="34" charset="0"/>
                        <a:cs typeface="Arial" pitchFamily="34" charset="0"/>
                      </a:endParaRPr>
                    </a:p>
                  </a:txBody>
                  <a:tcPr marL="9525" marR="9525" marT="9525" marB="0"/>
                </a:tc>
              </a:tr>
              <a:tr h="869009">
                <a:tc>
                  <a:txBody>
                    <a:bodyPr/>
                    <a:lstStyle/>
                    <a:p>
                      <a:pPr marL="0" indent="0" algn="l" fontAlgn="b">
                        <a:buFont typeface="Arial" pitchFamily="34" charset="0"/>
                        <a:buNone/>
                      </a:pPr>
                      <a:r>
                        <a:rPr lang="en-US" sz="2200" i="1" u="none" strike="noStrike" dirty="0">
                          <a:effectLst/>
                          <a:latin typeface="Century Gothic" panose="020B0502020202020204" pitchFamily="34" charset="0"/>
                        </a:rPr>
                        <a:t>for </a:t>
                      </a:r>
                      <a:r>
                        <a:rPr lang="en-US" sz="2200" i="1" u="none" strike="noStrike" dirty="0" err="1">
                          <a:effectLst/>
                          <a:latin typeface="Century Gothic" panose="020B0502020202020204" pitchFamily="34" charset="0"/>
                        </a:rPr>
                        <a:t>thine</a:t>
                      </a:r>
                      <a:r>
                        <a:rPr lang="en-US" sz="2200" i="1" u="none" strike="noStrike" dirty="0">
                          <a:effectLst/>
                          <a:latin typeface="Century Gothic" panose="020B0502020202020204" pitchFamily="34" charset="0"/>
                        </a:rPr>
                        <a:t> is the kingdom, the power, and the glory, forever and ever, amen</a:t>
                      </a:r>
                      <a:endParaRPr lang="en-US" sz="2200" b="0" i="1" u="none" strike="noStrike" dirty="0">
                        <a:solidFill>
                          <a:srgbClr val="000000"/>
                        </a:solidFill>
                        <a:effectLst/>
                        <a:latin typeface="Century Gothic" panose="020B0502020202020204" pitchFamily="34" charset="0"/>
                        <a:cs typeface="Arial" pitchFamily="34" charset="0"/>
                      </a:endParaRPr>
                    </a:p>
                  </a:txBody>
                  <a:tcPr marL="85725" marR="9525" marT="9525" marB="0">
                    <a:lnR w="12700" cap="flat" cmpd="sng" algn="ctr">
                      <a:solidFill>
                        <a:schemeClr val="tx2">
                          <a:lumMod val="40000"/>
                          <a:lumOff val="60000"/>
                        </a:schemeClr>
                      </a:solidFill>
                      <a:prstDash val="solid"/>
                      <a:round/>
                      <a:headEnd type="none" w="med" len="med"/>
                      <a:tailEnd type="none" w="med" len="med"/>
                    </a:lnR>
                    <a:solidFill>
                      <a:schemeClr val="accent1">
                        <a:lumMod val="40000"/>
                        <a:lumOff val="60000"/>
                      </a:schemeClr>
                    </a:solidFill>
                  </a:tcPr>
                </a:tc>
                <a:tc>
                  <a:txBody>
                    <a:bodyPr/>
                    <a:lstStyle/>
                    <a:p>
                      <a:pPr marL="285750" indent="-285750" algn="l" fontAlgn="b">
                        <a:buFont typeface="Arial" pitchFamily="34" charset="0"/>
                        <a:buChar char="•"/>
                      </a:pPr>
                      <a:r>
                        <a:rPr lang="en-ZA" sz="2200" b="1" u="none" strike="noStrike" dirty="0" smtClean="0">
                          <a:effectLst/>
                          <a:latin typeface="Century Gothic" panose="020B0502020202020204" pitchFamily="34" charset="0"/>
                        </a:rPr>
                        <a:t>Praise</a:t>
                      </a:r>
                      <a:endParaRPr lang="en-ZA" sz="2200" b="1" i="0" u="none" strike="noStrike" dirty="0">
                        <a:solidFill>
                          <a:srgbClr val="000000"/>
                        </a:solidFill>
                        <a:effectLst/>
                        <a:latin typeface="Century Gothic" panose="020B0502020202020204" pitchFamily="34" charset="0"/>
                        <a:cs typeface="Arial" pitchFamily="34" charset="0"/>
                      </a:endParaRPr>
                    </a:p>
                  </a:txBody>
                  <a:tcPr marL="9525" marR="9525" marT="9525" marB="0">
                    <a:lnL w="12700" cap="flat" cmpd="sng" algn="ctr">
                      <a:solidFill>
                        <a:schemeClr val="tx2">
                          <a:lumMod val="40000"/>
                          <a:lumOff val="60000"/>
                        </a:schemeClr>
                      </a:solidFill>
                      <a:prstDash val="solid"/>
                      <a:round/>
                      <a:headEnd type="none" w="med" len="med"/>
                      <a:tailEnd type="none" w="med" len="med"/>
                    </a:lnL>
                    <a:solidFill>
                      <a:schemeClr val="accent1">
                        <a:lumMod val="40000"/>
                        <a:lumOff val="60000"/>
                      </a:schemeClr>
                    </a:solidFill>
                  </a:tcPr>
                </a:tc>
              </a:tr>
            </a:tbl>
          </a:graphicData>
        </a:graphic>
      </p:graphicFrame>
      <p:sp>
        <p:nvSpPr>
          <p:cNvPr id="4" name="Slide Number Placeholder 3"/>
          <p:cNvSpPr>
            <a:spLocks noGrp="1"/>
          </p:cNvSpPr>
          <p:nvPr>
            <p:ph type="sldNum" sz="quarter" idx="12"/>
          </p:nvPr>
        </p:nvSpPr>
        <p:spPr/>
        <p:txBody>
          <a:bodyPr/>
          <a:lstStyle/>
          <a:p>
            <a:pPr>
              <a:defRPr/>
            </a:pPr>
            <a:fld id="{9B69759B-C1D9-417C-9B4A-0F717375400C}" type="slidenum">
              <a:rPr lang="en-ZA" smtClean="0"/>
              <a:pPr>
                <a:defRPr/>
              </a:pPr>
              <a:t>28</a:t>
            </a:fld>
            <a:endParaRPr lang="en-ZA"/>
          </a:p>
        </p:txBody>
      </p:sp>
    </p:spTree>
    <p:extLst>
      <p:ext uri="{BB962C8B-B14F-4D97-AF65-F5344CB8AC3E}">
        <p14:creationId xmlns:p14="http://schemas.microsoft.com/office/powerpoint/2010/main" val="2768108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How (2/2): Tools</a:t>
            </a:r>
            <a:br>
              <a:rPr lang="en-ZA" dirty="0"/>
            </a:br>
            <a:r>
              <a:rPr lang="en-US" dirty="0" smtClean="0"/>
              <a:t>T2. God’s promises to answer our prayers</a:t>
            </a:r>
            <a:endParaRPr lang="en-ZA" dirty="0"/>
          </a:p>
        </p:txBody>
      </p:sp>
      <p:sp>
        <p:nvSpPr>
          <p:cNvPr id="3" name="Content Placeholder 2"/>
          <p:cNvSpPr>
            <a:spLocks noGrp="1"/>
          </p:cNvSpPr>
          <p:nvPr>
            <p:ph idx="1"/>
          </p:nvPr>
        </p:nvSpPr>
        <p:spPr>
          <a:xfrm>
            <a:off x="136072" y="1197792"/>
            <a:ext cx="8752114" cy="4994048"/>
          </a:xfrm>
        </p:spPr>
        <p:txBody>
          <a:bodyPr/>
          <a:lstStyle/>
          <a:p>
            <a:r>
              <a:rPr lang="en-US" sz="2000" dirty="0"/>
              <a:t>Let us then with confidence draw near to the </a:t>
            </a:r>
            <a:r>
              <a:rPr lang="en-US" sz="2000" b="1" i="1" dirty="0">
                <a:solidFill>
                  <a:schemeClr val="accent1"/>
                </a:solidFill>
              </a:rPr>
              <a:t>throne of grace, that we may receive mercy and find grace to help in time of need.  (</a:t>
            </a:r>
            <a:r>
              <a:rPr lang="en-US" sz="2000" b="1" i="1" dirty="0" err="1">
                <a:solidFill>
                  <a:schemeClr val="accent1"/>
                </a:solidFill>
              </a:rPr>
              <a:t>Heb</a:t>
            </a:r>
            <a:r>
              <a:rPr lang="en-US" sz="2000" b="1" i="1" dirty="0">
                <a:solidFill>
                  <a:schemeClr val="accent1"/>
                </a:solidFill>
              </a:rPr>
              <a:t> 4:16)</a:t>
            </a:r>
          </a:p>
          <a:p>
            <a:r>
              <a:rPr lang="en-US" sz="2000" b="1" i="1" dirty="0">
                <a:solidFill>
                  <a:schemeClr val="accent1"/>
                </a:solidFill>
              </a:rPr>
              <a:t>Whatever you ask </a:t>
            </a:r>
            <a:r>
              <a:rPr lang="en-US" sz="2000" i="1" dirty="0"/>
              <a:t>in my name, </a:t>
            </a:r>
            <a:r>
              <a:rPr lang="en-US" sz="2000" b="1" i="1" dirty="0">
                <a:solidFill>
                  <a:schemeClr val="accent1"/>
                </a:solidFill>
              </a:rPr>
              <a:t>this I will do</a:t>
            </a:r>
            <a:r>
              <a:rPr lang="en-US" sz="2000" i="1" dirty="0"/>
              <a:t>, that the Father may be glorified in the Son. If you ask me anything in my name, </a:t>
            </a:r>
            <a:r>
              <a:rPr lang="en-US" sz="2000" b="1" i="1" dirty="0">
                <a:solidFill>
                  <a:schemeClr val="accent1"/>
                </a:solidFill>
              </a:rPr>
              <a:t>I will do it</a:t>
            </a:r>
            <a:r>
              <a:rPr lang="en-US" sz="2000" i="1" dirty="0"/>
              <a:t>. (</a:t>
            </a:r>
            <a:r>
              <a:rPr lang="en-US" sz="2000" i="1" dirty="0" err="1"/>
              <a:t>Jn</a:t>
            </a:r>
            <a:r>
              <a:rPr lang="en-US" sz="2000" i="1" dirty="0"/>
              <a:t> 14:13-14)</a:t>
            </a:r>
          </a:p>
          <a:p>
            <a:r>
              <a:rPr lang="en-US" sz="2000" i="1" dirty="0"/>
              <a:t>Ask, and </a:t>
            </a:r>
            <a:r>
              <a:rPr lang="en-US" sz="2000" b="1" i="1" dirty="0">
                <a:solidFill>
                  <a:schemeClr val="accent1"/>
                </a:solidFill>
              </a:rPr>
              <a:t>it will be given </a:t>
            </a:r>
            <a:r>
              <a:rPr lang="en-US" sz="2000" i="1" dirty="0"/>
              <a:t>to you; seek, and </a:t>
            </a:r>
            <a:r>
              <a:rPr lang="en-US" sz="2000" b="1" i="1" dirty="0">
                <a:solidFill>
                  <a:schemeClr val="accent1"/>
                </a:solidFill>
              </a:rPr>
              <a:t>you will find</a:t>
            </a:r>
            <a:r>
              <a:rPr lang="en-US" sz="2000" i="1" dirty="0"/>
              <a:t>; </a:t>
            </a:r>
            <a:br>
              <a:rPr lang="en-US" sz="2000" i="1" dirty="0"/>
            </a:br>
            <a:r>
              <a:rPr lang="en-US" sz="2000" i="1" dirty="0"/>
              <a:t>knock, and </a:t>
            </a:r>
            <a:r>
              <a:rPr lang="en-US" sz="2000" b="1" i="1" dirty="0">
                <a:solidFill>
                  <a:schemeClr val="accent1"/>
                </a:solidFill>
              </a:rPr>
              <a:t>it will be opened to you</a:t>
            </a:r>
            <a:r>
              <a:rPr lang="en-US" sz="2000" i="1" dirty="0"/>
              <a:t>. For everyone who asks receives, and the one who seeks finds, and to the one who knocks it will be </a:t>
            </a:r>
            <a:r>
              <a:rPr lang="en-US" sz="2000" i="1" dirty="0" smtClean="0"/>
              <a:t>opened (Mt 7:7-11)</a:t>
            </a:r>
          </a:p>
          <a:p>
            <a:r>
              <a:rPr lang="en-US" sz="2000" i="1" dirty="0"/>
              <a:t>If you abide in me, and my words abide in you, </a:t>
            </a:r>
            <a:r>
              <a:rPr lang="en-US" sz="2000" b="1" i="1" dirty="0">
                <a:solidFill>
                  <a:schemeClr val="accent1"/>
                </a:solidFill>
              </a:rPr>
              <a:t>ask whatever you wish, and it will be done for you. </a:t>
            </a:r>
            <a:r>
              <a:rPr lang="en-US" sz="2000" i="1" dirty="0"/>
              <a:t>By this my Father is glorified, that you bear much fruit and so prove to be my disciples. </a:t>
            </a:r>
            <a:r>
              <a:rPr lang="en-US" sz="2000" dirty="0" smtClean="0"/>
              <a:t>(</a:t>
            </a:r>
            <a:r>
              <a:rPr lang="en-US" sz="2000" dirty="0" err="1"/>
              <a:t>Jn</a:t>
            </a:r>
            <a:r>
              <a:rPr lang="en-US" sz="2000" dirty="0"/>
              <a:t> 15:7–9) </a:t>
            </a:r>
          </a:p>
          <a:p>
            <a:r>
              <a:rPr lang="en-US" sz="2000" i="1" dirty="0"/>
              <a:t>And this is the confidence that we have toward him, that </a:t>
            </a:r>
            <a:r>
              <a:rPr lang="en-US" sz="2000" b="1" i="1" dirty="0">
                <a:solidFill>
                  <a:schemeClr val="accent1"/>
                </a:solidFill>
              </a:rPr>
              <a:t>if we ask anything according to his will he hears us. And if we know that he hears us in whatever we ask, we know that we have the requests that we have asked of him</a:t>
            </a:r>
            <a:r>
              <a:rPr lang="en-US" sz="2000" i="1" dirty="0"/>
              <a:t>. </a:t>
            </a:r>
            <a:r>
              <a:rPr lang="en-US" sz="2000" dirty="0"/>
              <a:t>(1 </a:t>
            </a:r>
            <a:r>
              <a:rPr lang="en-US" sz="2000" dirty="0" err="1"/>
              <a:t>Jn</a:t>
            </a:r>
            <a:r>
              <a:rPr lang="en-US" sz="2000" dirty="0"/>
              <a:t> 5:14–15) </a:t>
            </a:r>
          </a:p>
          <a:p>
            <a:endParaRPr lang="en-US" sz="2000" b="1" i="1" dirty="0">
              <a:solidFill>
                <a:schemeClr val="accent1"/>
              </a:solidFill>
            </a:endParaRPr>
          </a:p>
        </p:txBody>
      </p:sp>
      <p:sp>
        <p:nvSpPr>
          <p:cNvPr id="4" name="Slide Number Placeholder 3"/>
          <p:cNvSpPr>
            <a:spLocks noGrp="1"/>
          </p:cNvSpPr>
          <p:nvPr>
            <p:ph type="sldNum" sz="quarter" idx="12"/>
          </p:nvPr>
        </p:nvSpPr>
        <p:spPr/>
        <p:txBody>
          <a:bodyPr/>
          <a:lstStyle/>
          <a:p>
            <a:pPr>
              <a:defRPr/>
            </a:pPr>
            <a:fld id="{9B69759B-C1D9-417C-9B4A-0F717375400C}" type="slidenum">
              <a:rPr lang="en-ZA" smtClean="0"/>
              <a:pPr>
                <a:defRPr/>
              </a:pPr>
              <a:t>29</a:t>
            </a:fld>
            <a:endParaRPr lang="en-ZA"/>
          </a:p>
        </p:txBody>
      </p:sp>
    </p:spTree>
    <p:extLst>
      <p:ext uri="{BB962C8B-B14F-4D97-AF65-F5344CB8AC3E}">
        <p14:creationId xmlns:p14="http://schemas.microsoft.com/office/powerpoint/2010/main" val="3771575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 y="-535"/>
            <a:ext cx="6960143" cy="685853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ZA" sz="2400" b="1" dirty="0" smtClean="0">
              <a:solidFill>
                <a:prstClr val="white"/>
              </a:solidFill>
              <a:latin typeface="Century Gothic" pitchFamily="34" charset="0"/>
              <a:cs typeface="Arial" pitchFamily="34" charset="0"/>
            </a:endParaRPr>
          </a:p>
        </p:txBody>
      </p:sp>
      <p:sp>
        <p:nvSpPr>
          <p:cNvPr id="13" name="Rectangle 12"/>
          <p:cNvSpPr/>
          <p:nvPr/>
        </p:nvSpPr>
        <p:spPr>
          <a:xfrm>
            <a:off x="6960143" y="-535"/>
            <a:ext cx="2183862" cy="68585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ZA" sz="2400" dirty="0" smtClean="0">
                <a:solidFill>
                  <a:prstClr val="white"/>
                </a:solidFill>
                <a:latin typeface="Century Gothic" pitchFamily="34" charset="0"/>
                <a:ea typeface="Aegean" pitchFamily="34" charset="0"/>
              </a:rPr>
              <a:t> </a:t>
            </a:r>
            <a:endParaRPr lang="en-ZA" sz="2400" dirty="0">
              <a:solidFill>
                <a:prstClr val="white"/>
              </a:solidFill>
              <a:latin typeface="Century Gothic" pitchFamily="34" charset="0"/>
              <a:ea typeface="Aegean" pitchFamily="34" charset="0"/>
            </a:endParaRPr>
          </a:p>
        </p:txBody>
      </p:sp>
      <p:pic>
        <p:nvPicPr>
          <p:cNvPr id="15" name="Picture 4" descr="http://files.myopera.com/BackFromTheGrave/blog/BFTG.Sp2.jpg"/>
          <p:cNvPicPr>
            <a:picLocks noChangeAspect="1" noChangeArrowheads="1"/>
          </p:cNvPicPr>
          <p:nvPr/>
        </p:nvPicPr>
        <p:blipFill rotWithShape="1">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t="1" b="4384"/>
          <a:stretch/>
        </p:blipFill>
        <p:spPr bwMode="auto">
          <a:xfrm flipH="1">
            <a:off x="7029453" y="3798715"/>
            <a:ext cx="2051047" cy="156938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029455" y="1912965"/>
            <a:ext cx="2051049" cy="1822293"/>
          </a:xfrm>
          <a:prstGeom prst="rect">
            <a:avLst/>
          </a:prstGeom>
          <a:noFill/>
          <a:extLst>
            <a:ext uri="{909E8E84-426E-40DD-AFC4-6F175D3DCCD1}">
              <a14:hiddenFill xmlns:a14="http://schemas.microsoft.com/office/drawing/2010/main">
                <a:solidFill>
                  <a:schemeClr val="accent1"/>
                </a:solidFill>
              </a14:hiddenFill>
            </a:ext>
          </a:extLst>
        </p:spPr>
      </p:pic>
      <p:sp>
        <p:nvSpPr>
          <p:cNvPr id="17" name="Rectangle 16"/>
          <p:cNvSpPr/>
          <p:nvPr/>
        </p:nvSpPr>
        <p:spPr>
          <a:xfrm>
            <a:off x="6960142" y="1"/>
            <a:ext cx="2183863" cy="1276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2400" dirty="0" smtClean="0">
              <a:solidFill>
                <a:prstClr val="white"/>
              </a:solidFill>
              <a:latin typeface="Century Gothic" pitchFamily="34" charset="0"/>
              <a:ea typeface="Aegean" pitchFamily="34" charset="0"/>
            </a:endParaRPr>
          </a:p>
          <a:p>
            <a:pPr algn="ctr"/>
            <a:endParaRPr lang="en-ZA" sz="2400" dirty="0">
              <a:solidFill>
                <a:prstClr val="white"/>
              </a:solidFill>
              <a:latin typeface="Century Gothic" pitchFamily="34" charset="0"/>
              <a:ea typeface="Aegean" pitchFamily="34" charset="0"/>
            </a:endParaRPr>
          </a:p>
          <a:p>
            <a:pPr algn="ctr"/>
            <a:r>
              <a:rPr lang="en-ZA" sz="2400" dirty="0" err="1" smtClean="0">
                <a:solidFill>
                  <a:prstClr val="white"/>
                </a:solidFill>
                <a:latin typeface="Century Gothic" pitchFamily="34" charset="0"/>
                <a:ea typeface="Aegean" pitchFamily="34" charset="0"/>
              </a:rPr>
              <a:t>Koinonia</a:t>
            </a:r>
            <a:r>
              <a:rPr lang="en-ZA" sz="2400" dirty="0" smtClean="0">
                <a:solidFill>
                  <a:prstClr val="white"/>
                </a:solidFill>
                <a:latin typeface="Century Gothic" pitchFamily="34" charset="0"/>
                <a:ea typeface="Aegean" pitchFamily="34" charset="0"/>
              </a:rPr>
              <a:t> = Fellowship = Sharing life = Intimacy + Partnership</a:t>
            </a:r>
            <a:endParaRPr lang="en-ZA" sz="2400" dirty="0">
              <a:solidFill>
                <a:prstClr val="white"/>
              </a:solidFill>
              <a:latin typeface="Century Gothic" pitchFamily="34" charset="0"/>
              <a:ea typeface="Aegean" pitchFamily="34" charset="0"/>
            </a:endParaRPr>
          </a:p>
        </p:txBody>
      </p:sp>
      <p:sp>
        <p:nvSpPr>
          <p:cNvPr id="3074" name="Title 4"/>
          <p:cNvSpPr>
            <a:spLocks noGrp="1"/>
          </p:cNvSpPr>
          <p:nvPr>
            <p:ph type="title"/>
          </p:nvPr>
        </p:nvSpPr>
        <p:spPr>
          <a:xfrm>
            <a:off x="35496" y="60364"/>
            <a:ext cx="6007206" cy="577812"/>
          </a:xfrm>
        </p:spPr>
        <p:txBody>
          <a:bodyPr>
            <a:normAutofit/>
          </a:bodyPr>
          <a:lstStyle/>
          <a:p>
            <a:pPr algn="l" eaLnBrk="1" hangingPunct="1"/>
            <a:r>
              <a:rPr lang="en-US" b="1" dirty="0" smtClean="0">
                <a:latin typeface="Century Gothic" pitchFamily="34" charset="0"/>
              </a:rPr>
              <a:t>Recap: Weeks 1 - 4</a:t>
            </a:r>
            <a:endParaRPr lang="en-US" b="1" u="sng" dirty="0">
              <a:latin typeface="Century Gothic" pitchFamily="34" charset="0"/>
            </a:endParaRPr>
          </a:p>
        </p:txBody>
      </p:sp>
      <p:sp>
        <p:nvSpPr>
          <p:cNvPr id="3075" name="Content Placeholder 5"/>
          <p:cNvSpPr>
            <a:spLocks noGrp="1"/>
          </p:cNvSpPr>
          <p:nvPr>
            <p:ph idx="1"/>
          </p:nvPr>
        </p:nvSpPr>
        <p:spPr>
          <a:xfrm>
            <a:off x="-51370" y="700407"/>
            <a:ext cx="7068662" cy="5974713"/>
          </a:xfrm>
          <a:noFill/>
        </p:spPr>
        <p:txBody>
          <a:bodyPr>
            <a:normAutofit fontScale="77500" lnSpcReduction="20000"/>
          </a:bodyPr>
          <a:lstStyle/>
          <a:p>
            <a:pPr marL="542925" indent="-495300" eaLnBrk="1" hangingPunct="1">
              <a:lnSpc>
                <a:spcPct val="110000"/>
              </a:lnSpc>
              <a:spcBef>
                <a:spcPts val="900"/>
              </a:spcBef>
              <a:spcAft>
                <a:spcPts val="0"/>
              </a:spcAft>
              <a:buSzPct val="150000"/>
              <a:buFont typeface="+mj-lt"/>
              <a:buAutoNum type="arabicPeriod"/>
            </a:pPr>
            <a:r>
              <a:rPr lang="en-US" sz="2400" b="1" dirty="0" smtClean="0">
                <a:solidFill>
                  <a:schemeClr val="tx2"/>
                </a:solidFill>
                <a:latin typeface="Century Gothic" panose="020B0502020202020204" pitchFamily="34" charset="0"/>
              </a:rPr>
              <a:t>The Call: </a:t>
            </a:r>
            <a:r>
              <a:rPr lang="en-US" sz="2400" dirty="0" smtClean="0">
                <a:latin typeface="Century Gothic" panose="020B0502020202020204" pitchFamily="34" charset="0"/>
              </a:rPr>
              <a:t>Called to </a:t>
            </a:r>
            <a:r>
              <a:rPr lang="en-US" sz="2400" b="1" u="sng" dirty="0">
                <a:latin typeface="Century Gothic" panose="020B0502020202020204" pitchFamily="34" charset="0"/>
              </a:rPr>
              <a:t>unceasing prayer</a:t>
            </a:r>
          </a:p>
          <a:p>
            <a:pPr marL="542925" indent="-495300" eaLnBrk="1" hangingPunct="1">
              <a:lnSpc>
                <a:spcPct val="110000"/>
              </a:lnSpc>
              <a:spcBef>
                <a:spcPts val="900"/>
              </a:spcBef>
              <a:spcAft>
                <a:spcPts val="0"/>
              </a:spcAft>
              <a:buSzPct val="150000"/>
              <a:buFont typeface="+mj-lt"/>
              <a:buAutoNum type="arabicPeriod"/>
            </a:pPr>
            <a:r>
              <a:rPr lang="en-US" b="1" dirty="0">
                <a:solidFill>
                  <a:schemeClr val="tx2"/>
                </a:solidFill>
              </a:rPr>
              <a:t>Fellowship: </a:t>
            </a:r>
            <a:r>
              <a:rPr lang="en-US" sz="2400" dirty="0" smtClean="0">
                <a:latin typeface="Century Gothic" panose="020B0502020202020204" pitchFamily="34" charset="0"/>
              </a:rPr>
              <a:t>Why? </a:t>
            </a:r>
            <a:r>
              <a:rPr lang="en-US" sz="2400" b="1" u="sng" dirty="0">
                <a:latin typeface="Century Gothic" panose="020B0502020202020204" pitchFamily="34" charset="0"/>
              </a:rPr>
              <a:t>Share life with God </a:t>
            </a:r>
            <a:r>
              <a:rPr lang="en-US" sz="2400" dirty="0" smtClean="0">
                <a:latin typeface="Century Gothic" panose="020B0502020202020204" pitchFamily="34" charset="0"/>
              </a:rPr>
              <a:t>= Intimacy + </a:t>
            </a:r>
            <a:r>
              <a:rPr lang="en-US" sz="2400" dirty="0" err="1" smtClean="0">
                <a:latin typeface="Century Gothic" panose="020B0502020202020204" pitchFamily="34" charset="0"/>
              </a:rPr>
              <a:t>p’nrship</a:t>
            </a:r>
            <a:endParaRPr lang="en-US" sz="2400" dirty="0" smtClean="0">
              <a:latin typeface="Century Gothic" panose="020B0502020202020204" pitchFamily="34" charset="0"/>
            </a:endParaRPr>
          </a:p>
          <a:p>
            <a:pPr marL="542925" indent="-495300" eaLnBrk="1" hangingPunct="1">
              <a:lnSpc>
                <a:spcPct val="110000"/>
              </a:lnSpc>
              <a:spcBef>
                <a:spcPts val="900"/>
              </a:spcBef>
              <a:spcAft>
                <a:spcPts val="0"/>
              </a:spcAft>
              <a:buSzPct val="150000"/>
              <a:buFont typeface="+mj-lt"/>
              <a:buAutoNum type="arabicPeriod"/>
            </a:pPr>
            <a:r>
              <a:rPr lang="en-US" b="1" dirty="0">
                <a:solidFill>
                  <a:schemeClr val="tx2"/>
                </a:solidFill>
              </a:rPr>
              <a:t>Intimacy</a:t>
            </a:r>
            <a:r>
              <a:rPr lang="en-US" sz="2400" dirty="0" smtClean="0">
                <a:latin typeface="Century Gothic" panose="020B0502020202020204" pitchFamily="34" charset="0"/>
              </a:rPr>
              <a:t>: God delights in us &amp; wants us to </a:t>
            </a:r>
            <a:r>
              <a:rPr lang="en-US" sz="2400" b="1" u="sng" dirty="0">
                <a:latin typeface="Century Gothic" panose="020B0502020202020204" pitchFamily="34" charset="0"/>
              </a:rPr>
              <a:t>know</a:t>
            </a:r>
            <a:r>
              <a:rPr lang="en-US" sz="2400" dirty="0" smtClean="0">
                <a:latin typeface="Century Gothic" panose="020B0502020202020204" pitchFamily="34" charset="0"/>
              </a:rPr>
              <a:t> Him</a:t>
            </a:r>
          </a:p>
          <a:p>
            <a:pPr marL="542925" indent="-495300" eaLnBrk="1" hangingPunct="1">
              <a:lnSpc>
                <a:spcPct val="110000"/>
              </a:lnSpc>
              <a:spcBef>
                <a:spcPts val="900"/>
              </a:spcBef>
              <a:spcAft>
                <a:spcPts val="0"/>
              </a:spcAft>
              <a:buSzPct val="150000"/>
              <a:buFont typeface="+mj-lt"/>
              <a:buAutoNum type="arabicPeriod"/>
            </a:pPr>
            <a:r>
              <a:rPr lang="en-US" b="1" dirty="0">
                <a:solidFill>
                  <a:schemeClr val="tx2"/>
                </a:solidFill>
              </a:rPr>
              <a:t>Partnership: </a:t>
            </a:r>
            <a:r>
              <a:rPr lang="en-US" sz="2400" dirty="0" smtClean="0">
                <a:latin typeface="Century Gothic" panose="020B0502020202020204" pitchFamily="34" charset="0"/>
              </a:rPr>
              <a:t>God wants us to </a:t>
            </a:r>
            <a:r>
              <a:rPr lang="en-US" sz="2400" b="1" u="sng" dirty="0">
                <a:latin typeface="Century Gothic" panose="020B0502020202020204" pitchFamily="34" charset="0"/>
              </a:rPr>
              <a:t>share His passions &amp; pursuits</a:t>
            </a:r>
            <a:r>
              <a:rPr lang="en-US" sz="2400" dirty="0" smtClean="0">
                <a:latin typeface="Century Gothic" panose="020B0502020202020204" pitchFamily="34" charset="0"/>
              </a:rPr>
              <a:t>. Called to partner </a:t>
            </a:r>
            <a:r>
              <a:rPr lang="en-US" sz="2400" dirty="0">
                <a:latin typeface="Century Gothic" panose="020B0502020202020204" pitchFamily="34" charset="0"/>
              </a:rPr>
              <a:t>in </a:t>
            </a:r>
            <a:r>
              <a:rPr lang="en-US" sz="2400" dirty="0" smtClean="0">
                <a:latin typeface="Century Gothic" panose="020B0502020202020204" pitchFamily="34" charset="0"/>
              </a:rPr>
              <a:t>His mission</a:t>
            </a:r>
            <a:r>
              <a:rPr lang="en-US" sz="2400" dirty="0">
                <a:latin typeface="Century Gothic" panose="020B0502020202020204" pitchFamily="34" charset="0"/>
              </a:rPr>
              <a:t>, &amp; develop a </a:t>
            </a:r>
            <a:r>
              <a:rPr lang="en-US" sz="2400" dirty="0" err="1" smtClean="0">
                <a:latin typeface="Century Gothic" panose="020B0502020202020204" pitchFamily="34" charset="0"/>
              </a:rPr>
              <a:t>mi</a:t>
            </a:r>
            <a:r>
              <a:rPr lang="en-US" sz="2400" dirty="0" err="1">
                <a:latin typeface="Century Gothic" panose="020B0502020202020204" pitchFamily="34" charset="0"/>
              </a:rPr>
              <a:t>ssional</a:t>
            </a:r>
            <a:r>
              <a:rPr lang="en-US" sz="2400" dirty="0">
                <a:latin typeface="Century Gothic" panose="020B0502020202020204" pitchFamily="34" charset="0"/>
              </a:rPr>
              <a:t> lifestyle</a:t>
            </a:r>
            <a:endParaRPr lang="en-US" sz="2400" b="1" dirty="0">
              <a:latin typeface="Century Gothic" panose="020B0502020202020204" pitchFamily="34" charset="0"/>
            </a:endParaRPr>
          </a:p>
          <a:p>
            <a:pPr marL="542925" indent="-495300" eaLnBrk="1" hangingPunct="1">
              <a:lnSpc>
                <a:spcPct val="110000"/>
              </a:lnSpc>
              <a:spcBef>
                <a:spcPts val="900"/>
              </a:spcBef>
              <a:spcAft>
                <a:spcPts val="0"/>
              </a:spcAft>
              <a:buSzPct val="150000"/>
              <a:buFont typeface="+mj-lt"/>
              <a:buAutoNum type="arabicPeriod"/>
            </a:pPr>
            <a:r>
              <a:rPr lang="en-US" b="1" dirty="0" smtClean="0">
                <a:solidFill>
                  <a:schemeClr val="tx2"/>
                </a:solidFill>
              </a:rPr>
              <a:t>Prayer</a:t>
            </a:r>
            <a:r>
              <a:rPr lang="en-US" sz="2400" dirty="0" smtClean="0">
                <a:latin typeface="Century Gothic" panose="020B0502020202020204" pitchFamily="34" charset="0"/>
              </a:rPr>
              <a:t>: </a:t>
            </a:r>
            <a:r>
              <a:rPr lang="en-US" sz="2400" b="1" u="sng" dirty="0" smtClean="0">
                <a:latin typeface="Century Gothic" panose="020B0502020202020204" pitchFamily="34" charset="0"/>
              </a:rPr>
              <a:t>Prayer </a:t>
            </a:r>
            <a:r>
              <a:rPr lang="en-US" sz="2400" b="1" u="sng" dirty="0">
                <a:latin typeface="Century Gothic" panose="020B0502020202020204" pitchFamily="34" charset="0"/>
              </a:rPr>
              <a:t>is central</a:t>
            </a:r>
            <a:r>
              <a:rPr lang="en-US" sz="2400" b="1" dirty="0">
                <a:latin typeface="Century Gothic" panose="020B0502020202020204" pitchFamily="34" charset="0"/>
              </a:rPr>
              <a:t> </a:t>
            </a:r>
            <a:r>
              <a:rPr lang="en-US" sz="2400" dirty="0" smtClean="0">
                <a:latin typeface="Century Gothic" panose="020B0502020202020204" pitchFamily="34" charset="0"/>
              </a:rPr>
              <a:t>to walking with God! Mystery </a:t>
            </a:r>
            <a:r>
              <a:rPr lang="en-US" sz="2400" dirty="0">
                <a:latin typeface="Century Gothic" panose="020B0502020202020204" pitchFamily="34" charset="0"/>
              </a:rPr>
              <a:t>1: </a:t>
            </a:r>
            <a:r>
              <a:rPr lang="en-US" sz="2400" dirty="0" smtClean="0">
                <a:latin typeface="Century Gothic" panose="020B0502020202020204" pitchFamily="34" charset="0"/>
              </a:rPr>
              <a:t>“The Lord will wait. At the sound of your cry, He will answer”. He wants us to come to Him in prayer</a:t>
            </a:r>
            <a:endParaRPr lang="en-US" sz="2400" dirty="0">
              <a:latin typeface="Century Gothic" panose="020B0502020202020204" pitchFamily="34" charset="0"/>
            </a:endParaRPr>
          </a:p>
          <a:p>
            <a:pPr marL="542925" indent="-495300" eaLnBrk="1" hangingPunct="1">
              <a:lnSpc>
                <a:spcPct val="110000"/>
              </a:lnSpc>
              <a:spcBef>
                <a:spcPts val="900"/>
              </a:spcBef>
              <a:spcAft>
                <a:spcPts val="0"/>
              </a:spcAft>
              <a:buSzPct val="150000"/>
              <a:buFont typeface="+mj-lt"/>
              <a:buAutoNum type="arabicPeriod"/>
            </a:pPr>
            <a:r>
              <a:rPr lang="en-US" b="1" dirty="0" smtClean="0">
                <a:solidFill>
                  <a:schemeClr val="tx2"/>
                </a:solidFill>
              </a:rPr>
              <a:t>Communion</a:t>
            </a:r>
            <a:r>
              <a:rPr lang="en-US" sz="2400" dirty="0" smtClean="0">
                <a:latin typeface="Century Gothic" panose="020B0502020202020204" pitchFamily="34" charset="0"/>
              </a:rPr>
              <a:t>: Mystery </a:t>
            </a:r>
            <a:r>
              <a:rPr lang="en-US" sz="2400" dirty="0">
                <a:latin typeface="Century Gothic" panose="020B0502020202020204" pitchFamily="34" charset="0"/>
              </a:rPr>
              <a:t>2 : </a:t>
            </a:r>
            <a:r>
              <a:rPr lang="en-US" sz="2400" dirty="0" smtClean="0">
                <a:latin typeface="Century Gothic" panose="020B0502020202020204" pitchFamily="34" charset="0"/>
              </a:rPr>
              <a:t>“Whatever we pray </a:t>
            </a:r>
            <a:r>
              <a:rPr lang="en-US" sz="2400" b="1" u="sng" dirty="0">
                <a:latin typeface="Century Gothic" panose="020B0502020202020204" pitchFamily="34" charset="0"/>
              </a:rPr>
              <a:t>according to His will</a:t>
            </a:r>
            <a:r>
              <a:rPr lang="en-US" sz="2400" dirty="0" smtClean="0">
                <a:latin typeface="Century Gothic" panose="020B0502020202020204" pitchFamily="34" charset="0"/>
              </a:rPr>
              <a:t>, He will do”. He wants us to unite our hearts with His</a:t>
            </a:r>
            <a:endParaRPr lang="en-US" sz="2400" dirty="0">
              <a:latin typeface="Century Gothic" panose="020B0502020202020204" pitchFamily="34" charset="0"/>
            </a:endParaRPr>
          </a:p>
          <a:p>
            <a:pPr marL="542925" indent="-495300" eaLnBrk="1" hangingPunct="1">
              <a:lnSpc>
                <a:spcPct val="110000"/>
              </a:lnSpc>
              <a:spcBef>
                <a:spcPts val="900"/>
              </a:spcBef>
              <a:spcAft>
                <a:spcPts val="0"/>
              </a:spcAft>
              <a:buSzPct val="150000"/>
              <a:buFont typeface="+mj-lt"/>
              <a:buAutoNum type="arabicPeriod"/>
            </a:pPr>
            <a:r>
              <a:rPr lang="en-US" b="1" dirty="0" smtClean="0">
                <a:solidFill>
                  <a:schemeClr val="tx2"/>
                </a:solidFill>
              </a:rPr>
              <a:t>Presence first</a:t>
            </a:r>
            <a:r>
              <a:rPr lang="en-US" sz="2400" dirty="0" smtClean="0">
                <a:latin typeface="Century Gothic" panose="020B0502020202020204" pitchFamily="34" charset="0"/>
              </a:rPr>
              <a:t>: </a:t>
            </a:r>
            <a:r>
              <a:rPr lang="en-US" sz="2400" b="1" u="sng" dirty="0" smtClean="0">
                <a:latin typeface="Century Gothic" panose="020B0502020202020204" pitchFamily="34" charset="0"/>
              </a:rPr>
              <a:t>Presence </a:t>
            </a:r>
            <a:r>
              <a:rPr lang="en-US" sz="2400" b="1" u="sng" dirty="0">
                <a:latin typeface="Century Gothic" panose="020B0502020202020204" pitchFamily="34" charset="0"/>
              </a:rPr>
              <a:t>first</a:t>
            </a:r>
            <a:r>
              <a:rPr lang="en-US" sz="2400" dirty="0">
                <a:latin typeface="Century Gothic" panose="020B0502020202020204" pitchFamily="34" charset="0"/>
              </a:rPr>
              <a:t>, answers second</a:t>
            </a:r>
          </a:p>
          <a:p>
            <a:pPr marL="542925" indent="-495300" eaLnBrk="1" hangingPunct="1">
              <a:lnSpc>
                <a:spcPct val="110000"/>
              </a:lnSpc>
              <a:spcBef>
                <a:spcPts val="900"/>
              </a:spcBef>
              <a:spcAft>
                <a:spcPts val="0"/>
              </a:spcAft>
              <a:buSzPct val="150000"/>
              <a:buFont typeface="+mj-lt"/>
              <a:buAutoNum type="arabicPeriod"/>
            </a:pPr>
            <a:r>
              <a:rPr lang="en-US" b="1" dirty="0" smtClean="0">
                <a:solidFill>
                  <a:schemeClr val="tx2"/>
                </a:solidFill>
              </a:rPr>
              <a:t>By faith</a:t>
            </a:r>
            <a:r>
              <a:rPr lang="en-US" sz="2400" dirty="0" smtClean="0">
                <a:latin typeface="Century Gothic" panose="020B0502020202020204" pitchFamily="34" charset="0"/>
              </a:rPr>
              <a:t>: Seek </a:t>
            </a:r>
            <a:r>
              <a:rPr lang="en-US" sz="2400" dirty="0">
                <a:latin typeface="Century Gothic" panose="020B0502020202020204" pitchFamily="34" charset="0"/>
              </a:rPr>
              <a:t>His Presence, and grace, by </a:t>
            </a:r>
            <a:r>
              <a:rPr lang="en-US" sz="2400" b="1" u="sng" dirty="0" smtClean="0">
                <a:latin typeface="Century Gothic" panose="020B0502020202020204" pitchFamily="34" charset="0"/>
              </a:rPr>
              <a:t>faith</a:t>
            </a:r>
            <a:endParaRPr lang="en-US" sz="2400" dirty="0">
              <a:latin typeface="Century Gothic" panose="020B0502020202020204" pitchFamily="34" charset="0"/>
            </a:endParaRPr>
          </a:p>
          <a:p>
            <a:pPr marL="542925" indent="-495300" eaLnBrk="1" hangingPunct="1">
              <a:lnSpc>
                <a:spcPct val="110000"/>
              </a:lnSpc>
              <a:spcBef>
                <a:spcPts val="900"/>
              </a:spcBef>
              <a:spcAft>
                <a:spcPts val="0"/>
              </a:spcAft>
              <a:buSzPct val="150000"/>
              <a:buFont typeface="+mj-lt"/>
              <a:buAutoNum type="arabicPeriod"/>
            </a:pPr>
            <a:r>
              <a:rPr lang="en-US" b="1" dirty="0" smtClean="0">
                <a:solidFill>
                  <a:schemeClr val="tx2"/>
                </a:solidFill>
              </a:rPr>
              <a:t>Word</a:t>
            </a:r>
            <a:r>
              <a:rPr lang="en-US" sz="2400" dirty="0" smtClean="0">
                <a:latin typeface="Century Gothic" panose="020B0502020202020204" pitchFamily="34" charset="0"/>
              </a:rPr>
              <a:t>: Faith </a:t>
            </a:r>
            <a:r>
              <a:rPr lang="en-US" sz="2400" dirty="0">
                <a:latin typeface="Century Gothic" panose="020B0502020202020204" pitchFamily="34" charset="0"/>
              </a:rPr>
              <a:t>= trust &amp; </a:t>
            </a:r>
            <a:r>
              <a:rPr lang="en-US" b="1" u="sng" dirty="0"/>
              <a:t>live by His Wo</a:t>
            </a:r>
            <a:r>
              <a:rPr lang="en-US" sz="2400" b="1" u="sng" dirty="0" smtClean="0">
                <a:latin typeface="Century Gothic" panose="020B0502020202020204" pitchFamily="34" charset="0"/>
              </a:rPr>
              <a:t>rd</a:t>
            </a:r>
            <a:r>
              <a:rPr lang="en-US" dirty="0"/>
              <a:t> (think, speak, do)</a:t>
            </a:r>
          </a:p>
          <a:p>
            <a:pPr marL="542925" indent="-495300" eaLnBrk="1" hangingPunct="1">
              <a:lnSpc>
                <a:spcPct val="110000"/>
              </a:lnSpc>
              <a:spcBef>
                <a:spcPts val="900"/>
              </a:spcBef>
              <a:spcAft>
                <a:spcPts val="0"/>
              </a:spcAft>
              <a:buSzPct val="150000"/>
              <a:buFont typeface="+mj-lt"/>
              <a:buAutoNum type="arabicPeriod"/>
            </a:pPr>
            <a:r>
              <a:rPr lang="en-US" b="1" dirty="0" smtClean="0">
                <a:solidFill>
                  <a:schemeClr val="tx2"/>
                </a:solidFill>
              </a:rPr>
              <a:t>The Tabernacle Model: </a:t>
            </a:r>
            <a:r>
              <a:rPr lang="en-US" sz="2400" dirty="0" smtClean="0">
                <a:latin typeface="Century Gothic" panose="020B0502020202020204" pitchFamily="34" charset="0"/>
              </a:rPr>
              <a:t>Tabernacle provides a “spiritual map” </a:t>
            </a:r>
            <a:r>
              <a:rPr lang="en-US" dirty="0" smtClean="0"/>
              <a:t>of faith steps deeper in</a:t>
            </a:r>
            <a:r>
              <a:rPr lang="en-US" sz="2400" dirty="0" smtClean="0">
                <a:latin typeface="Century Gothic" panose="020B0502020202020204" pitchFamily="34" charset="0"/>
              </a:rPr>
              <a:t>to His Presence</a:t>
            </a:r>
            <a:endParaRPr lang="en-US" sz="2400" dirty="0">
              <a:latin typeface="Century Gothic" panose="020B0502020202020204" pitchFamily="34" charset="0"/>
            </a:endParaRPr>
          </a:p>
        </p:txBody>
      </p:sp>
      <p:sp>
        <p:nvSpPr>
          <p:cNvPr id="18" name="Slide Number Placeholder 4"/>
          <p:cNvSpPr>
            <a:spLocks noGrp="1"/>
          </p:cNvSpPr>
          <p:nvPr>
            <p:ph type="sldNum" sz="quarter" idx="12"/>
          </p:nvPr>
        </p:nvSpPr>
        <p:spPr bwMode="auto">
          <a:xfrm>
            <a:off x="69977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6AC94B87-D427-4173-89B7-F1653470FADE}" type="slidenum">
              <a:rPr lang="en-ZA" smtClean="0">
                <a:solidFill>
                  <a:srgbClr val="898989"/>
                </a:solidFill>
                <a:latin typeface="Century Gothic" pitchFamily="34" charset="0"/>
              </a:rPr>
              <a:pPr eaLnBrk="1" hangingPunct="1"/>
              <a:t>3</a:t>
            </a:fld>
            <a:endParaRPr lang="en-ZA" dirty="0" smtClean="0">
              <a:solidFill>
                <a:srgbClr val="898989"/>
              </a:solidFill>
              <a:latin typeface="Century Gothic" pitchFamily="34" charset="0"/>
            </a:endParaRPr>
          </a:p>
        </p:txBody>
      </p:sp>
      <p:pic>
        <p:nvPicPr>
          <p:cNvPr id="19" name="Picture 3"/>
          <p:cNvPicPr>
            <a:picLocks noChangeAspect="1" noChangeArrowheads="1"/>
          </p:cNvPicPr>
          <p:nvPr/>
        </p:nvPicPr>
        <p:blipFill rotWithShape="1">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l="1696" r="4417"/>
          <a:stretch/>
        </p:blipFill>
        <p:spPr bwMode="auto">
          <a:xfrm>
            <a:off x="7029453" y="5368104"/>
            <a:ext cx="2051047" cy="13640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9759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Prayer Ministry.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
            <a:ext cx="9144000" cy="68580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3" descr="Prayer Ministry.jpg"/>
          <p:cNvPicPr>
            <a:picLocks noChangeAspect="1"/>
          </p:cNvPicPr>
          <p:nvPr/>
        </p:nvPicPr>
        <p:blipFill rotWithShape="1">
          <a:blip r:embed="rId4" cstate="email">
            <a:extLst>
              <a:ext uri="{28A0092B-C50C-407E-A947-70E740481C1C}">
                <a14:useLocalDpi xmlns:a14="http://schemas.microsoft.com/office/drawing/2010/main"/>
              </a:ext>
            </a:extLst>
          </a:blip>
          <a:srcRect l="8826"/>
          <a:stretch/>
        </p:blipFill>
        <p:spPr bwMode="auto">
          <a:xfrm>
            <a:off x="2090056" y="1139926"/>
            <a:ext cx="7028543" cy="5667666"/>
          </a:xfrm>
          <a:prstGeom prst="snip2DiagRect">
            <a:avLst>
              <a:gd name="adj1" fmla="val 0"/>
              <a:gd name="adj2" fmla="val 31818"/>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Slide Number Placeholder 1"/>
          <p:cNvSpPr>
            <a:spLocks noGrp="1"/>
          </p:cNvSpPr>
          <p:nvPr>
            <p:ph type="sldNum" sz="quarter" idx="12"/>
          </p:nvPr>
        </p:nvSpPr>
        <p:spPr bwMode="auto">
          <a:xfrm>
            <a:off x="6901536" y="64325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B02FAED8-3281-46D8-B909-C3773E283134}" type="slidenum">
              <a:rPr lang="en-ZA" smtClean="0">
                <a:solidFill>
                  <a:srgbClr val="898989"/>
                </a:solidFill>
                <a:latin typeface="Calibri" pitchFamily="34" charset="0"/>
              </a:rPr>
              <a:pPr eaLnBrk="1" hangingPunct="1"/>
              <a:t>30</a:t>
            </a:fld>
            <a:endParaRPr lang="en-ZA" dirty="0" smtClean="0">
              <a:solidFill>
                <a:srgbClr val="898989"/>
              </a:solidFill>
              <a:latin typeface="Calibri" pitchFamily="34" charset="0"/>
            </a:endParaRPr>
          </a:p>
        </p:txBody>
      </p:sp>
      <p:sp>
        <p:nvSpPr>
          <p:cNvPr id="2" name="TextBox 1"/>
          <p:cNvSpPr txBox="1"/>
          <p:nvPr/>
        </p:nvSpPr>
        <p:spPr>
          <a:xfrm>
            <a:off x="127467" y="133631"/>
            <a:ext cx="8572033" cy="1107996"/>
          </a:xfrm>
          <a:prstGeom prst="rect">
            <a:avLst/>
          </a:prstGeom>
          <a:noFill/>
        </p:spPr>
        <p:txBody>
          <a:bodyPr wrap="square">
            <a:spAutoFit/>
          </a:bodyPr>
          <a:lstStyle/>
          <a:p>
            <a:pPr>
              <a:defRPr/>
            </a:pPr>
            <a:r>
              <a:rPr lang="en-ZA" sz="6600" b="1" i="1" dirty="0" smtClean="0">
                <a:solidFill>
                  <a:schemeClr val="accent2"/>
                </a:solidFill>
                <a:latin typeface="Papyrus" pitchFamily="66" charset="0"/>
              </a:rPr>
              <a:t>Soaking</a:t>
            </a:r>
            <a:endParaRPr lang="en-ZA" sz="6600" b="1" i="1" dirty="0">
              <a:solidFill>
                <a:schemeClr val="accent2"/>
              </a:solidFill>
              <a:latin typeface="Papyrus" pitchFamily="66" charset="0"/>
            </a:endParaRPr>
          </a:p>
        </p:txBody>
      </p:sp>
      <p:sp>
        <p:nvSpPr>
          <p:cNvPr id="9" name="TextBox 5"/>
          <p:cNvSpPr txBox="1">
            <a:spLocks noChangeArrowheads="1"/>
          </p:cNvSpPr>
          <p:nvPr/>
        </p:nvSpPr>
        <p:spPr bwMode="auto">
          <a:xfrm>
            <a:off x="580571" y="1165427"/>
            <a:ext cx="8347529"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ZA" sz="2800" b="1" dirty="0">
                <a:solidFill>
                  <a:srgbClr val="EEECE1">
                    <a:lumMod val="25000"/>
                  </a:srgbClr>
                </a:solidFill>
                <a:latin typeface="Papyrus" pitchFamily="66" charset="0"/>
              </a:rPr>
              <a:t>“Our Father”… A Prayer  Journey</a:t>
            </a:r>
            <a:br>
              <a:rPr lang="en-ZA" sz="2800" b="1" dirty="0">
                <a:solidFill>
                  <a:srgbClr val="EEECE1">
                    <a:lumMod val="25000"/>
                  </a:srgbClr>
                </a:solidFill>
                <a:latin typeface="Papyrus" pitchFamily="66" charset="0"/>
              </a:rPr>
            </a:br>
            <a:r>
              <a:rPr lang="en-US" sz="2800" b="1" dirty="0">
                <a:solidFill>
                  <a:srgbClr val="EEECE1">
                    <a:lumMod val="25000"/>
                  </a:srgbClr>
                </a:solidFill>
                <a:latin typeface="Papyrus" pitchFamily="66" charset="0"/>
              </a:rPr>
              <a:t>Week </a:t>
            </a:r>
            <a:r>
              <a:rPr lang="en-US" sz="4400" b="1" dirty="0">
                <a:solidFill>
                  <a:srgbClr val="C0504D"/>
                </a:solidFill>
                <a:effectLst>
                  <a:outerShdw blurRad="50800" dist="38100" dir="2700000" algn="tl" rotWithShape="0">
                    <a:prstClr val="black">
                      <a:alpha val="40000"/>
                    </a:prstClr>
                  </a:outerShdw>
                </a:effectLst>
                <a:latin typeface="Papyrus" pitchFamily="66" charset="0"/>
              </a:rPr>
              <a:t>8 of 8</a:t>
            </a:r>
            <a:r>
              <a:rPr lang="en-US" sz="2800" b="1" dirty="0">
                <a:solidFill>
                  <a:srgbClr val="EEECE1">
                    <a:lumMod val="25000"/>
                  </a:srgbClr>
                </a:solidFill>
                <a:latin typeface="Papyrus" pitchFamily="66" charset="0"/>
              </a:rPr>
              <a:t/>
            </a:r>
            <a:br>
              <a:rPr lang="en-US" sz="2800" b="1" dirty="0">
                <a:solidFill>
                  <a:srgbClr val="EEECE1">
                    <a:lumMod val="25000"/>
                  </a:srgbClr>
                </a:solidFill>
                <a:latin typeface="Papyrus" pitchFamily="66" charset="0"/>
              </a:rPr>
            </a:br>
            <a:r>
              <a:rPr lang="en-US" sz="2800" b="1" dirty="0">
                <a:solidFill>
                  <a:srgbClr val="EEECE1">
                    <a:lumMod val="25000"/>
                  </a:srgbClr>
                </a:solidFill>
                <a:latin typeface="Papyrus" pitchFamily="66" charset="0"/>
              </a:rPr>
              <a:t>Session </a:t>
            </a:r>
            <a:r>
              <a:rPr lang="en-US" sz="4400" b="1" dirty="0" smtClean="0">
                <a:solidFill>
                  <a:srgbClr val="C0504D"/>
                </a:solidFill>
                <a:effectLst>
                  <a:outerShdw blurRad="50800" dist="38100" dir="2700000" algn="tl" rotWithShape="0">
                    <a:prstClr val="black">
                      <a:alpha val="40000"/>
                    </a:prstClr>
                  </a:outerShdw>
                </a:effectLst>
                <a:latin typeface="Papyrus" pitchFamily="66" charset="0"/>
              </a:rPr>
              <a:t>13 of </a:t>
            </a:r>
            <a:r>
              <a:rPr lang="en-US" sz="4400" b="1" dirty="0">
                <a:solidFill>
                  <a:srgbClr val="C0504D"/>
                </a:solidFill>
                <a:effectLst>
                  <a:outerShdw blurRad="50800" dist="38100" dir="2700000" algn="tl" rotWithShape="0">
                    <a:prstClr val="black">
                      <a:alpha val="40000"/>
                    </a:prstClr>
                  </a:outerShdw>
                </a:effectLst>
                <a:latin typeface="Papyrus" pitchFamily="66" charset="0"/>
              </a:rPr>
              <a:t>13</a:t>
            </a:r>
            <a:endParaRPr lang="en-US" sz="2800" b="1" dirty="0">
              <a:solidFill>
                <a:srgbClr val="C0504D"/>
              </a:solidFill>
              <a:effectLst>
                <a:outerShdw blurRad="50800" dist="38100" dir="2700000" algn="tl" rotWithShape="0">
                  <a:prstClr val="black">
                    <a:alpha val="40000"/>
                  </a:prstClr>
                </a:outerShdw>
              </a:effectLst>
              <a:latin typeface="Papyrus" pitchFamily="66" charset="0"/>
            </a:endParaRPr>
          </a:p>
          <a:p>
            <a:pPr eaLnBrk="1" fontAlgn="base" hangingPunct="1">
              <a:spcBef>
                <a:spcPct val="0"/>
              </a:spcBef>
              <a:spcAft>
                <a:spcPct val="0"/>
              </a:spcAft>
            </a:pPr>
            <a:r>
              <a:rPr lang="en-ZA" sz="2000" b="1" dirty="0">
                <a:solidFill>
                  <a:srgbClr val="EEECE1">
                    <a:lumMod val="50000"/>
                  </a:srgbClr>
                </a:solidFill>
                <a:latin typeface="Papyrus" pitchFamily="66" charset="0"/>
              </a:rPr>
              <a:t>Jan – Mar 2014</a:t>
            </a:r>
          </a:p>
        </p:txBody>
      </p:sp>
      <p:sp>
        <p:nvSpPr>
          <p:cNvPr id="11" name="TextBox 10"/>
          <p:cNvSpPr txBox="1"/>
          <p:nvPr/>
        </p:nvSpPr>
        <p:spPr>
          <a:xfrm>
            <a:off x="-73918" y="5880649"/>
            <a:ext cx="6685538" cy="830997"/>
          </a:xfrm>
          <a:prstGeom prst="rect">
            <a:avLst/>
          </a:prstGeom>
          <a:noFill/>
        </p:spPr>
        <p:txBody>
          <a:bodyPr wrap="square">
            <a:spAutoFit/>
          </a:bodyPr>
          <a:lstStyle/>
          <a:p>
            <a:pPr algn="r">
              <a:defRPr/>
            </a:pPr>
            <a:r>
              <a:rPr lang="en-ZA" sz="2400" b="1" dirty="0">
                <a:solidFill>
                  <a:srgbClr val="EEECE1">
                    <a:lumMod val="90000"/>
                  </a:srgbClr>
                </a:solidFill>
                <a:latin typeface="Papyrus" pitchFamily="66" charset="0"/>
              </a:rPr>
              <a:t>2 Chron. 7:14</a:t>
            </a:r>
            <a:endParaRPr lang="en-ZA" sz="3600" b="1" dirty="0">
              <a:solidFill>
                <a:srgbClr val="EEECE1">
                  <a:lumMod val="90000"/>
                </a:srgbClr>
              </a:solidFill>
              <a:latin typeface="Papyrus" pitchFamily="66" charset="0"/>
            </a:endParaRPr>
          </a:p>
          <a:p>
            <a:pPr algn="r">
              <a:defRPr/>
            </a:pPr>
            <a:r>
              <a:rPr lang="en-ZA" sz="2400" b="1" dirty="0" smtClean="0">
                <a:solidFill>
                  <a:srgbClr val="EEECE1">
                    <a:lumMod val="90000"/>
                  </a:srgbClr>
                </a:solidFill>
                <a:latin typeface="Papyrus" pitchFamily="66" charset="0"/>
              </a:rPr>
              <a:t>If </a:t>
            </a:r>
            <a:r>
              <a:rPr lang="en-ZA" sz="2400" b="1" dirty="0">
                <a:solidFill>
                  <a:srgbClr val="EEECE1">
                    <a:lumMod val="90000"/>
                  </a:srgbClr>
                </a:solidFill>
                <a:latin typeface="Papyrus" pitchFamily="66" charset="0"/>
              </a:rPr>
              <a:t>My people who are called by My name...	</a:t>
            </a:r>
          </a:p>
        </p:txBody>
      </p:sp>
      <p:pic>
        <p:nvPicPr>
          <p:cNvPr id="12"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128" b="100000" l="0" r="100000">
                        <a14:foregroundMark x1="2863" y1="77982" x2="24670" y2="71560"/>
                        <a14:foregroundMark x1="5947" y1="83257" x2="27753" y2="83716"/>
                      </a14:backgroundRemoval>
                    </a14:imgEffect>
                  </a14:imgLayer>
                </a14:imgProps>
              </a:ext>
              <a:ext uri="{28A0092B-C50C-407E-A947-70E740481C1C}">
                <a14:useLocalDpi xmlns:a14="http://schemas.microsoft.com/office/drawing/2010/main" val="0"/>
              </a:ext>
            </a:extLst>
          </a:blip>
          <a:srcRect/>
          <a:stretch>
            <a:fillRect/>
          </a:stretch>
        </p:blipFill>
        <p:spPr bwMode="auto">
          <a:xfrm>
            <a:off x="6682105" y="4554699"/>
            <a:ext cx="2245995" cy="2156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3723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769101" y="1282700"/>
            <a:ext cx="2311399" cy="487623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sz="2400" b="1" i="1" dirty="0" smtClean="0">
                <a:solidFill>
                  <a:schemeClr val="bg1">
                    <a:lumMod val="75000"/>
                  </a:schemeClr>
                </a:solidFill>
                <a:latin typeface="Century Gothic" panose="020B0502020202020204" pitchFamily="34" charset="0"/>
              </a:rPr>
              <a:t> </a:t>
            </a:r>
            <a:endParaRPr lang="en-ZA" sz="2400" dirty="0">
              <a:solidFill>
                <a:schemeClr val="bg1">
                  <a:lumMod val="75000"/>
                </a:schemeClr>
              </a:solidFill>
              <a:latin typeface="Century Gothic" panose="020B0502020202020204" pitchFamily="34" charset="0"/>
            </a:endParaRPr>
          </a:p>
        </p:txBody>
      </p:sp>
      <p:sp>
        <p:nvSpPr>
          <p:cNvPr id="2" name="Title 1"/>
          <p:cNvSpPr>
            <a:spLocks noGrp="1"/>
          </p:cNvSpPr>
          <p:nvPr>
            <p:ph type="title"/>
          </p:nvPr>
        </p:nvSpPr>
        <p:spPr>
          <a:xfrm>
            <a:off x="168578" y="188457"/>
            <a:ext cx="8860969" cy="551769"/>
          </a:xfrm>
        </p:spPr>
        <p:txBody>
          <a:bodyPr/>
          <a:lstStyle/>
          <a:p>
            <a:pPr fontAlgn="ctr"/>
            <a:r>
              <a:rPr lang="en-US" kern="1200" dirty="0" smtClean="0">
                <a:solidFill>
                  <a:schemeClr val="tx1"/>
                </a:solidFill>
                <a:effectLst/>
                <a:latin typeface="Arial" pitchFamily="34" charset="0"/>
                <a:ea typeface="MS PGothic" pitchFamily="34" charset="-128"/>
                <a:cs typeface="Arial" pitchFamily="34" charset="0"/>
              </a:rPr>
              <a:t>P1. We have arrived at the pinnacle of prayer: the place where we gaze upon His beauty </a:t>
            </a: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1" y="1282700"/>
            <a:ext cx="6502400" cy="4876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794500" y="1352704"/>
            <a:ext cx="2286000" cy="4524315"/>
          </a:xfrm>
          <a:prstGeom prst="rect">
            <a:avLst/>
          </a:prstGeom>
        </p:spPr>
        <p:txBody>
          <a:bodyPr wrap="square">
            <a:spAutoFit/>
          </a:bodyPr>
          <a:lstStyle/>
          <a:p>
            <a:r>
              <a:rPr lang="en-US" sz="2400" b="1" i="1" dirty="0">
                <a:solidFill>
                  <a:schemeClr val="bg1">
                    <a:lumMod val="75000"/>
                  </a:schemeClr>
                </a:solidFill>
                <a:latin typeface="Century Gothic" panose="020B0502020202020204" pitchFamily="34" charset="0"/>
              </a:rPr>
              <a:t>He is the radiance of the glory of God and the exact imprint of his nature, and he upholds the universe by the word of his power. </a:t>
            </a:r>
            <a:r>
              <a:rPr lang="en-US" sz="2400" dirty="0" smtClean="0">
                <a:solidFill>
                  <a:schemeClr val="bg1">
                    <a:lumMod val="75000"/>
                  </a:schemeClr>
                </a:solidFill>
                <a:latin typeface="Century Gothic" panose="020B0502020202020204" pitchFamily="34" charset="0"/>
              </a:rPr>
              <a:t>(</a:t>
            </a:r>
            <a:r>
              <a:rPr lang="en-US" sz="2400" dirty="0" err="1">
                <a:solidFill>
                  <a:schemeClr val="bg1">
                    <a:lumMod val="75000"/>
                  </a:schemeClr>
                </a:solidFill>
                <a:latin typeface="Century Gothic" panose="020B0502020202020204" pitchFamily="34" charset="0"/>
              </a:rPr>
              <a:t>Heb</a:t>
            </a:r>
            <a:r>
              <a:rPr lang="en-US" sz="2400" dirty="0">
                <a:solidFill>
                  <a:schemeClr val="bg1">
                    <a:lumMod val="75000"/>
                  </a:schemeClr>
                </a:solidFill>
                <a:latin typeface="Century Gothic" panose="020B0502020202020204" pitchFamily="34" charset="0"/>
              </a:rPr>
              <a:t> 1:3) </a:t>
            </a:r>
          </a:p>
        </p:txBody>
      </p:sp>
    </p:spTree>
    <p:extLst>
      <p:ext uri="{BB962C8B-B14F-4D97-AF65-F5344CB8AC3E}">
        <p14:creationId xmlns:p14="http://schemas.microsoft.com/office/powerpoint/2010/main" val="2874807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6914" y="228146"/>
            <a:ext cx="8229600" cy="5360988"/>
          </a:xfrm>
        </p:spPr>
        <p:txBody>
          <a:bodyPr/>
          <a:lstStyle/>
          <a:p>
            <a:r>
              <a:rPr lang="en-US" sz="2400" i="1" dirty="0"/>
              <a:t>Now Moses used to take the tent and pitch it outside the camp, far off from the camp, and he called it the tent of meeting. And everyone who sought the </a:t>
            </a:r>
            <a:r>
              <a:rPr lang="en-US" sz="2400" i="1" cap="small" dirty="0"/>
              <a:t>Lord</a:t>
            </a:r>
            <a:r>
              <a:rPr lang="en-US" sz="2400" i="1" dirty="0"/>
              <a:t> would go out to the tent of </a:t>
            </a:r>
            <a:r>
              <a:rPr lang="en-US" sz="2400" i="1" dirty="0" smtClean="0"/>
              <a:t>meeting… Whenever </a:t>
            </a:r>
            <a:r>
              <a:rPr lang="en-US" sz="2400" i="1" dirty="0"/>
              <a:t>Moses went out to the tent, all the people would </a:t>
            </a:r>
            <a:r>
              <a:rPr lang="en-US" sz="2400" i="1" dirty="0" smtClean="0"/>
              <a:t>… watch </a:t>
            </a:r>
            <a:r>
              <a:rPr lang="en-US" sz="2400" i="1" dirty="0"/>
              <a:t>Moses until he had gone into the tent. When Moses entered the tent, the pillar of cloud would descend and stand at the entrance of the tent, and the </a:t>
            </a:r>
            <a:r>
              <a:rPr lang="en-US" sz="2400" i="1" cap="small" dirty="0"/>
              <a:t>Lord</a:t>
            </a:r>
            <a:r>
              <a:rPr lang="en-US" sz="2400" i="1" dirty="0"/>
              <a:t> would speak with Moses. </a:t>
            </a:r>
            <a:r>
              <a:rPr lang="en-US" sz="2400" i="1" dirty="0" smtClean="0"/>
              <a:t>… </a:t>
            </a:r>
            <a:br>
              <a:rPr lang="en-US" sz="2400" i="1" dirty="0" smtClean="0"/>
            </a:br>
            <a:r>
              <a:rPr lang="en-US" sz="2400" i="1" dirty="0" smtClean="0"/>
              <a:t>When </a:t>
            </a:r>
            <a:r>
              <a:rPr lang="en-US" sz="2400" i="1" dirty="0"/>
              <a:t>Moses turned again into the camp, his assistant Joshua the son of Nun, a young man, would not depart from the tent. </a:t>
            </a:r>
            <a:r>
              <a:rPr lang="en-US" sz="2400" dirty="0"/>
              <a:t>(Ex 33:7–11) </a:t>
            </a:r>
          </a:p>
        </p:txBody>
      </p:sp>
      <p:sp>
        <p:nvSpPr>
          <p:cNvPr id="4" name="Slide Number Placeholder 3"/>
          <p:cNvSpPr>
            <a:spLocks noGrp="1"/>
          </p:cNvSpPr>
          <p:nvPr>
            <p:ph type="sldNum" sz="quarter" idx="12"/>
          </p:nvPr>
        </p:nvSpPr>
        <p:spPr/>
        <p:txBody>
          <a:bodyPr/>
          <a:lstStyle/>
          <a:p>
            <a:pPr>
              <a:defRPr/>
            </a:pPr>
            <a:fld id="{9B69759B-C1D9-417C-9B4A-0F717375400C}" type="slidenum">
              <a:rPr lang="en-ZA" smtClean="0"/>
              <a:pPr>
                <a:defRPr/>
              </a:pPr>
              <a:t>32</a:t>
            </a:fld>
            <a:endParaRPr lang="en-ZA"/>
          </a:p>
        </p:txBody>
      </p:sp>
      <p:sp>
        <p:nvSpPr>
          <p:cNvPr id="5" name="Rectangle 4"/>
          <p:cNvSpPr/>
          <p:nvPr/>
        </p:nvSpPr>
        <p:spPr>
          <a:xfrm>
            <a:off x="435426" y="5878286"/>
            <a:ext cx="8200571" cy="830997"/>
          </a:xfrm>
          <a:prstGeom prst="rect">
            <a:avLst/>
          </a:prstGeom>
          <a:solidFill>
            <a:schemeClr val="tx2"/>
          </a:solidFill>
        </p:spPr>
        <p:txBody>
          <a:bodyPr wrap="square">
            <a:spAutoFit/>
          </a:bodyPr>
          <a:lstStyle/>
          <a:p>
            <a:pPr marL="0" lvl="2"/>
            <a:r>
              <a:rPr lang="en-ZA" sz="2400" b="1" dirty="0" smtClean="0">
                <a:solidFill>
                  <a:schemeClr val="bg1"/>
                </a:solidFill>
                <a:latin typeface="Arial" pitchFamily="34" charset="0"/>
                <a:cs typeface="Arial" pitchFamily="34" charset="0"/>
              </a:rPr>
              <a:t>P2. Soaking is about simply being in the Presence of the Lord with no agenda but to enjoy Him</a:t>
            </a:r>
            <a:endParaRPr lang="en-ZA" sz="24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729646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651500" y="0"/>
            <a:ext cx="34925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1" name="Picture 25"/>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791" b="98806" l="556" r="99000"/>
                    </a14:imgEffect>
                  </a14:imgLayer>
                </a14:imgProps>
              </a:ext>
              <a:ext uri="{28A0092B-C50C-407E-A947-70E740481C1C}">
                <a14:useLocalDpi xmlns:a14="http://schemas.microsoft.com/office/drawing/2010/main" val="0"/>
              </a:ext>
            </a:extLst>
          </a:blip>
          <a:srcRect t="4027" b="31796"/>
          <a:stretch/>
        </p:blipFill>
        <p:spPr bwMode="auto">
          <a:xfrm>
            <a:off x="5815054" y="3794445"/>
            <a:ext cx="3204936" cy="1739897"/>
          </a:xfrm>
          <a:prstGeom prst="roundRect">
            <a:avLst>
              <a:gd name="adj" fmla="val 5234"/>
            </a:avLst>
          </a:prstGeom>
          <a:ln w="38100">
            <a:solidFill>
              <a:schemeClr val="bg1">
                <a:lumMod val="65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32" name="Rounded Rectangle 31"/>
          <p:cNvSpPr/>
          <p:nvPr/>
        </p:nvSpPr>
        <p:spPr>
          <a:xfrm>
            <a:off x="6087005" y="3893539"/>
            <a:ext cx="1238993" cy="611001"/>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smtClean="0">
              <a:solidFill>
                <a:prstClr val="white"/>
              </a:solidFill>
              <a:latin typeface="Arial" pitchFamily="34" charset="0"/>
              <a:cs typeface="Arial" pitchFamily="34" charset="0"/>
            </a:endParaRPr>
          </a:p>
        </p:txBody>
      </p:sp>
      <p:pic>
        <p:nvPicPr>
          <p:cNvPr id="33" name="Picture 32" descr="http://thecripplegate.com/wp-content/uploads/2011/12/Tabernacle1.pn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329" b="98339" l="633" r="99684">
                        <a14:foregroundMark x1="12342" y1="14618" x2="31962" y2="4319"/>
                        <a14:foregroundMark x1="47785" y1="8638" x2="97310" y2="32890"/>
                        <a14:foregroundMark x1="4905" y1="49502" x2="791" y2="56811"/>
                        <a14:foregroundMark x1="1582" y1="64452" x2="2848" y2="72425"/>
                        <a14:foregroundMark x1="3481" y1="72425" x2="39241" y2="98339"/>
                        <a14:backgroundMark x1="4114" y1="13953" x2="4114" y2="13953"/>
                      </a14:backgroundRemoval>
                    </a14:imgEffect>
                  </a14:imgLayer>
                </a14:imgProps>
              </a:ext>
              <a:ext uri="{28A0092B-C50C-407E-A947-70E740481C1C}">
                <a14:useLocalDpi xmlns:a14="http://schemas.microsoft.com/office/drawing/2010/main" val="0"/>
              </a:ext>
            </a:extLst>
          </a:blip>
          <a:srcRect t="7648" b="11571"/>
          <a:stretch/>
        </p:blipFill>
        <p:spPr bwMode="auto">
          <a:xfrm>
            <a:off x="5847792" y="2270442"/>
            <a:ext cx="3136928" cy="1346200"/>
          </a:xfrm>
          <a:prstGeom prst="roundRect">
            <a:avLst>
              <a:gd name="adj" fmla="val 9308"/>
            </a:avLst>
          </a:prstGeom>
          <a:ln w="57150">
            <a:solidFill>
              <a:srgbClr val="00B0F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34" name="Straight Connector 33"/>
          <p:cNvCxnSpPr/>
          <p:nvPr/>
        </p:nvCxnSpPr>
        <p:spPr>
          <a:xfrm flipH="1" flipV="1">
            <a:off x="5815054" y="3549967"/>
            <a:ext cx="281712" cy="932464"/>
          </a:xfrm>
          <a:prstGeom prst="line">
            <a:avLst/>
          </a:prstGeom>
          <a:noFill/>
          <a:ln w="57150">
            <a:solidFill>
              <a:srgbClr val="00B0F0"/>
            </a:solidFill>
            <a:prstDash val="sysDash"/>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7304280" y="3616642"/>
            <a:ext cx="1680440" cy="855836"/>
          </a:xfrm>
          <a:prstGeom prst="line">
            <a:avLst/>
          </a:prstGeom>
          <a:noFill/>
          <a:ln w="57150">
            <a:solidFill>
              <a:srgbClr val="00B0F0"/>
            </a:solidFill>
            <a:prstDash val="sysDash"/>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pic>
        <p:nvPicPr>
          <p:cNvPr id="26" name="Picture 10" descr="https://encrypted-tbn2.gstatic.com/images?q=tbn:ANd9GcSyBZKXX5jtZNVhmqMpV2EfOLtV0eYo-rgQ8f5eWKSqHcgxTxLz"/>
          <p:cNvPicPr>
            <a:picLocks noChangeAspect="1" noChangeArrowheads="1"/>
          </p:cNvPicPr>
          <p:nvPr/>
        </p:nvPicPr>
        <p:blipFill rotWithShape="1">
          <a:blip r:embed="rId7">
            <a:extLst>
              <a:ext uri="{28A0092B-C50C-407E-A947-70E740481C1C}">
                <a14:useLocalDpi xmlns:a14="http://schemas.microsoft.com/office/drawing/2010/main" val="0"/>
              </a:ext>
            </a:extLst>
          </a:blip>
          <a:srcRect b="22652"/>
          <a:stretch/>
        </p:blipFill>
        <p:spPr bwMode="auto">
          <a:xfrm>
            <a:off x="5812148" y="371659"/>
            <a:ext cx="3207841" cy="1666098"/>
          </a:xfrm>
          <a:prstGeom prst="roundRect">
            <a:avLst>
              <a:gd name="adj" fmla="val 9661"/>
            </a:avLst>
          </a:prstGeom>
          <a:ln w="57150">
            <a:solidFill>
              <a:schemeClr val="accent6">
                <a:lumMod val="75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8" name="Rounded Rectangle 27"/>
          <p:cNvSpPr/>
          <p:nvPr/>
        </p:nvSpPr>
        <p:spPr>
          <a:xfrm>
            <a:off x="6589925" y="2763202"/>
            <a:ext cx="543839" cy="369738"/>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smtClean="0">
              <a:solidFill>
                <a:prstClr val="white"/>
              </a:solidFill>
              <a:latin typeface="Arial" pitchFamily="34" charset="0"/>
              <a:cs typeface="Arial" pitchFamily="34" charset="0"/>
            </a:endParaRPr>
          </a:p>
        </p:txBody>
      </p:sp>
      <p:cxnSp>
        <p:nvCxnSpPr>
          <p:cNvPr id="29" name="Straight Connector 28"/>
          <p:cNvCxnSpPr/>
          <p:nvPr/>
        </p:nvCxnSpPr>
        <p:spPr>
          <a:xfrm flipH="1" flipV="1">
            <a:off x="5812148" y="2037757"/>
            <a:ext cx="787540" cy="1073076"/>
          </a:xfrm>
          <a:prstGeom prst="line">
            <a:avLst/>
          </a:prstGeom>
          <a:noFill/>
          <a:ln w="57150">
            <a:solidFill>
              <a:schemeClr val="accent6">
                <a:lumMod val="75000"/>
              </a:schemeClr>
            </a:solidFill>
            <a:prstDash val="sysDash"/>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7133764" y="2037757"/>
            <a:ext cx="1886226" cy="1095184"/>
          </a:xfrm>
          <a:prstGeom prst="line">
            <a:avLst/>
          </a:prstGeom>
          <a:noFill/>
          <a:ln w="57150">
            <a:solidFill>
              <a:schemeClr val="accent6">
                <a:lumMod val="75000"/>
              </a:schemeClr>
            </a:solidFill>
            <a:prstDash val="sysDash"/>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38100" y="116870"/>
            <a:ext cx="5613400" cy="4524315"/>
          </a:xfrm>
          <a:prstGeom prst="rect">
            <a:avLst/>
          </a:prstGeom>
        </p:spPr>
        <p:txBody>
          <a:bodyPr wrap="square">
            <a:spAutoFit/>
          </a:bodyPr>
          <a:lstStyle/>
          <a:p>
            <a:pPr marL="538163" lvl="1" indent="-342900" fontAlgn="base">
              <a:spcBef>
                <a:spcPct val="0"/>
              </a:spcBef>
              <a:spcAft>
                <a:spcPct val="0"/>
              </a:spcAft>
              <a:buFont typeface="Arial" pitchFamily="34" charset="0"/>
              <a:buChar char="•"/>
            </a:pPr>
            <a:r>
              <a:rPr lang="en-ZA" sz="2400" i="1" dirty="0" smtClean="0">
                <a:solidFill>
                  <a:prstClr val="black"/>
                </a:solidFill>
                <a:latin typeface="Arial" pitchFamily="34" charset="0"/>
                <a:ea typeface="MS PGothic" pitchFamily="34" charset="-128"/>
              </a:rPr>
              <a:t>“O Lord Almighty, God of </a:t>
            </a:r>
            <a:br>
              <a:rPr lang="en-ZA" sz="2400" i="1" dirty="0" smtClean="0">
                <a:solidFill>
                  <a:prstClr val="black"/>
                </a:solidFill>
                <a:latin typeface="Arial" pitchFamily="34" charset="0"/>
                <a:ea typeface="MS PGothic" pitchFamily="34" charset="-128"/>
              </a:rPr>
            </a:br>
            <a:r>
              <a:rPr lang="en-ZA" sz="2400" i="1" dirty="0" smtClean="0">
                <a:solidFill>
                  <a:prstClr val="black"/>
                </a:solidFill>
                <a:latin typeface="Arial" pitchFamily="34" charset="0"/>
                <a:ea typeface="MS PGothic" pitchFamily="34" charset="-128"/>
              </a:rPr>
              <a:t>Israel, </a:t>
            </a:r>
            <a:r>
              <a:rPr lang="en-ZA" sz="2400" b="1" i="1" dirty="0" smtClean="0">
                <a:solidFill>
                  <a:srgbClr val="4F81BD"/>
                </a:solidFill>
                <a:latin typeface="Arial" pitchFamily="34" charset="0"/>
                <a:ea typeface="MS PGothic" pitchFamily="34" charset="-128"/>
                <a:cs typeface="Arial" pitchFamily="34" charset="0"/>
              </a:rPr>
              <a:t>enthroned between </a:t>
            </a:r>
            <a:br>
              <a:rPr lang="en-ZA" sz="2400" b="1" i="1" dirty="0" smtClean="0">
                <a:solidFill>
                  <a:srgbClr val="4F81BD"/>
                </a:solidFill>
                <a:latin typeface="Arial" pitchFamily="34" charset="0"/>
                <a:ea typeface="MS PGothic" pitchFamily="34" charset="-128"/>
                <a:cs typeface="Arial" pitchFamily="34" charset="0"/>
              </a:rPr>
            </a:br>
            <a:r>
              <a:rPr lang="en-ZA" sz="2400" b="1" i="1" dirty="0" smtClean="0">
                <a:solidFill>
                  <a:srgbClr val="4F81BD"/>
                </a:solidFill>
                <a:latin typeface="Arial" pitchFamily="34" charset="0"/>
                <a:ea typeface="MS PGothic" pitchFamily="34" charset="-128"/>
                <a:cs typeface="Arial" pitchFamily="34" charset="0"/>
              </a:rPr>
              <a:t>the cherubim</a:t>
            </a:r>
            <a:r>
              <a:rPr lang="en-ZA" sz="2400" i="1" dirty="0" smtClean="0">
                <a:solidFill>
                  <a:prstClr val="black"/>
                </a:solidFill>
                <a:latin typeface="Arial" pitchFamily="34" charset="0"/>
                <a:ea typeface="MS PGothic" pitchFamily="34" charset="-128"/>
              </a:rPr>
              <a:t>” (Isa 37:16)</a:t>
            </a:r>
          </a:p>
          <a:p>
            <a:pPr marL="538163" lvl="1" indent="-342900" fontAlgn="base">
              <a:spcBef>
                <a:spcPct val="0"/>
              </a:spcBef>
              <a:spcAft>
                <a:spcPct val="0"/>
              </a:spcAft>
              <a:buFont typeface="Arial" pitchFamily="34" charset="0"/>
              <a:buChar char="•"/>
            </a:pPr>
            <a:endParaRPr lang="en-US" sz="2400" i="1" dirty="0">
              <a:solidFill>
                <a:prstClr val="black"/>
              </a:solidFill>
              <a:latin typeface="Arial" pitchFamily="34" charset="0"/>
              <a:ea typeface="MS PGothic" pitchFamily="34" charset="-128"/>
            </a:endParaRPr>
          </a:p>
          <a:p>
            <a:pPr marL="538163" lvl="1" indent="-342900" fontAlgn="base">
              <a:spcBef>
                <a:spcPct val="0"/>
              </a:spcBef>
              <a:spcAft>
                <a:spcPct val="0"/>
              </a:spcAft>
              <a:buFont typeface="Arial" pitchFamily="34" charset="0"/>
              <a:buChar char="•"/>
            </a:pPr>
            <a:r>
              <a:rPr lang="en-US" sz="2400" i="1" dirty="0">
                <a:solidFill>
                  <a:prstClr val="black"/>
                </a:solidFill>
                <a:latin typeface="Arial" pitchFamily="34" charset="0"/>
                <a:ea typeface="MS PGothic" pitchFamily="34" charset="-128"/>
              </a:rPr>
              <a:t>And </a:t>
            </a:r>
            <a:r>
              <a:rPr lang="en-US" sz="2400" b="1" i="1" dirty="0">
                <a:solidFill>
                  <a:srgbClr val="4F81BD"/>
                </a:solidFill>
                <a:latin typeface="Arial" pitchFamily="34" charset="0"/>
                <a:ea typeface="MS PGothic" pitchFamily="34" charset="-128"/>
              </a:rPr>
              <a:t>there I will meet with thee</a:t>
            </a:r>
            <a:r>
              <a:rPr lang="en-US" sz="2400" i="1" dirty="0">
                <a:solidFill>
                  <a:prstClr val="black"/>
                </a:solidFill>
                <a:latin typeface="Arial" pitchFamily="34" charset="0"/>
                <a:ea typeface="MS PGothic" pitchFamily="34" charset="-128"/>
              </a:rPr>
              <a:t>, and I will </a:t>
            </a:r>
            <a:r>
              <a:rPr lang="en-US" sz="2400" b="1" i="1" dirty="0">
                <a:solidFill>
                  <a:srgbClr val="4F81BD"/>
                </a:solidFill>
                <a:latin typeface="Arial" pitchFamily="34" charset="0"/>
                <a:ea typeface="MS PGothic" pitchFamily="34" charset="-128"/>
              </a:rPr>
              <a:t>commune with thee</a:t>
            </a:r>
            <a:r>
              <a:rPr lang="en-US" sz="2400" i="1" dirty="0">
                <a:solidFill>
                  <a:prstClr val="black"/>
                </a:solidFill>
                <a:latin typeface="Arial" pitchFamily="34" charset="0"/>
                <a:ea typeface="MS PGothic" pitchFamily="34" charset="-128"/>
              </a:rPr>
              <a:t> </a:t>
            </a:r>
            <a:r>
              <a:rPr lang="en-US" sz="2400" b="1" i="1" dirty="0">
                <a:solidFill>
                  <a:srgbClr val="4F81BD"/>
                </a:solidFill>
                <a:latin typeface="Arial" pitchFamily="34" charset="0"/>
                <a:ea typeface="MS PGothic" pitchFamily="34" charset="-128"/>
              </a:rPr>
              <a:t>from</a:t>
            </a:r>
            <a:r>
              <a:rPr lang="en-US" sz="2400" i="1" dirty="0">
                <a:solidFill>
                  <a:prstClr val="black"/>
                </a:solidFill>
                <a:latin typeface="Arial" pitchFamily="34" charset="0"/>
                <a:ea typeface="MS PGothic" pitchFamily="34" charset="-128"/>
              </a:rPr>
              <a:t> above the mercy seat… </a:t>
            </a:r>
            <a:r>
              <a:rPr lang="en-US" sz="2400" b="1" i="1" dirty="0">
                <a:solidFill>
                  <a:srgbClr val="4F81BD"/>
                </a:solidFill>
                <a:latin typeface="Arial" pitchFamily="34" charset="0"/>
                <a:ea typeface="MS PGothic" pitchFamily="34" charset="-128"/>
              </a:rPr>
              <a:t>upon the ark</a:t>
            </a:r>
            <a:r>
              <a:rPr lang="en-US" sz="2400" i="1" dirty="0">
                <a:solidFill>
                  <a:prstClr val="black"/>
                </a:solidFill>
                <a:latin typeface="Arial" pitchFamily="34" charset="0"/>
                <a:ea typeface="MS PGothic" pitchFamily="34" charset="-128"/>
              </a:rPr>
              <a:t> of the covenant </a:t>
            </a:r>
            <a:br>
              <a:rPr lang="en-US" sz="2400" i="1" dirty="0">
                <a:solidFill>
                  <a:prstClr val="black"/>
                </a:solidFill>
                <a:latin typeface="Arial" pitchFamily="34" charset="0"/>
                <a:ea typeface="MS PGothic" pitchFamily="34" charset="-128"/>
              </a:rPr>
            </a:br>
            <a:r>
              <a:rPr lang="en-US" sz="2400" i="1" dirty="0">
                <a:solidFill>
                  <a:prstClr val="black"/>
                </a:solidFill>
                <a:latin typeface="Arial" pitchFamily="34" charset="0"/>
                <a:ea typeface="MS PGothic" pitchFamily="34" charset="-128"/>
              </a:rPr>
              <a:t>(</a:t>
            </a:r>
            <a:r>
              <a:rPr lang="en-US" sz="2400" i="1" dirty="0" err="1">
                <a:solidFill>
                  <a:prstClr val="black"/>
                </a:solidFill>
                <a:latin typeface="Arial" pitchFamily="34" charset="0"/>
                <a:ea typeface="MS PGothic" pitchFamily="34" charset="-128"/>
              </a:rPr>
              <a:t>Exo</a:t>
            </a:r>
            <a:r>
              <a:rPr lang="en-US" sz="2400" i="1" dirty="0">
                <a:solidFill>
                  <a:prstClr val="black"/>
                </a:solidFill>
                <a:latin typeface="Arial" pitchFamily="34" charset="0"/>
                <a:ea typeface="MS PGothic" pitchFamily="34" charset="-128"/>
              </a:rPr>
              <a:t> 25:8-9, 22)</a:t>
            </a:r>
          </a:p>
          <a:p>
            <a:pPr marL="538163" lvl="1" indent="-342900" fontAlgn="base">
              <a:spcBef>
                <a:spcPct val="0"/>
              </a:spcBef>
              <a:spcAft>
                <a:spcPct val="0"/>
              </a:spcAft>
              <a:buFont typeface="Arial" pitchFamily="34" charset="0"/>
              <a:buChar char="•"/>
            </a:pPr>
            <a:endParaRPr lang="en-ZA" sz="2400" i="1" dirty="0" smtClean="0">
              <a:solidFill>
                <a:prstClr val="black"/>
              </a:solidFill>
              <a:latin typeface="Arial" pitchFamily="34" charset="0"/>
              <a:ea typeface="MS PGothic" pitchFamily="34" charset="-128"/>
            </a:endParaRPr>
          </a:p>
          <a:p>
            <a:pPr marL="538163" lvl="1" indent="-342900" fontAlgn="base">
              <a:spcBef>
                <a:spcPct val="0"/>
              </a:spcBef>
              <a:spcAft>
                <a:spcPct val="0"/>
              </a:spcAft>
              <a:buFont typeface="Arial" pitchFamily="34" charset="0"/>
              <a:buChar char="•"/>
            </a:pPr>
            <a:endParaRPr lang="en-US" sz="2400" i="1" dirty="0">
              <a:solidFill>
                <a:prstClr val="black"/>
              </a:solidFill>
              <a:latin typeface="Arial" pitchFamily="34" charset="0"/>
              <a:ea typeface="MS PGothic" pitchFamily="34" charset="-128"/>
            </a:endParaRPr>
          </a:p>
          <a:p>
            <a:pPr marL="538163" lvl="1" indent="-342900" fontAlgn="base">
              <a:spcBef>
                <a:spcPct val="0"/>
              </a:spcBef>
              <a:spcAft>
                <a:spcPct val="0"/>
              </a:spcAft>
              <a:buFont typeface="Arial" pitchFamily="34" charset="0"/>
              <a:buChar char="•"/>
            </a:pPr>
            <a:endParaRPr lang="en-ZA" sz="2400" i="1" dirty="0">
              <a:solidFill>
                <a:prstClr val="black"/>
              </a:solidFill>
              <a:latin typeface="Arial" pitchFamily="34" charset="0"/>
              <a:ea typeface="MS PGothic" pitchFamily="34" charset="-128"/>
            </a:endParaRPr>
          </a:p>
        </p:txBody>
      </p:sp>
      <p:sp>
        <p:nvSpPr>
          <p:cNvPr id="36" name="Rectangle 35"/>
          <p:cNvSpPr/>
          <p:nvPr/>
        </p:nvSpPr>
        <p:spPr>
          <a:xfrm>
            <a:off x="86750" y="5175106"/>
            <a:ext cx="5341593" cy="1569660"/>
          </a:xfrm>
          <a:prstGeom prst="rect">
            <a:avLst/>
          </a:prstGeom>
          <a:solidFill>
            <a:schemeClr val="tx2"/>
          </a:solidFill>
        </p:spPr>
        <p:txBody>
          <a:bodyPr wrap="square">
            <a:spAutoFit/>
          </a:bodyPr>
          <a:lstStyle/>
          <a:p>
            <a:pPr marL="0" lvl="2" fontAlgn="base">
              <a:spcBef>
                <a:spcPct val="0"/>
              </a:spcBef>
              <a:spcAft>
                <a:spcPct val="0"/>
              </a:spcAft>
            </a:pPr>
            <a:r>
              <a:rPr lang="en-US" sz="2400" b="1" dirty="0" smtClean="0">
                <a:solidFill>
                  <a:prstClr val="white"/>
                </a:solidFill>
                <a:latin typeface="Arial" pitchFamily="34" charset="0"/>
                <a:ea typeface="MS PGothic" pitchFamily="34" charset="-128"/>
              </a:rPr>
              <a:t>P3. </a:t>
            </a:r>
            <a:r>
              <a:rPr lang="en-US" sz="2400" b="1" dirty="0">
                <a:solidFill>
                  <a:prstClr val="white"/>
                </a:solidFill>
                <a:latin typeface="Arial" pitchFamily="34" charset="0"/>
                <a:ea typeface="MS PGothic" pitchFamily="34" charset="-128"/>
              </a:rPr>
              <a:t>The ark of the covenant represents Father’s throne, the place of </a:t>
            </a:r>
            <a:r>
              <a:rPr lang="en-US" sz="2400" b="1" dirty="0" smtClean="0">
                <a:solidFill>
                  <a:prstClr val="white"/>
                </a:solidFill>
                <a:latin typeface="Arial" pitchFamily="34" charset="0"/>
                <a:ea typeface="MS PGothic" pitchFamily="34" charset="-128"/>
              </a:rPr>
              <a:t>meeting and communion with Him</a:t>
            </a:r>
            <a:endParaRPr lang="en-US" sz="2400" b="1" dirty="0">
              <a:solidFill>
                <a:prstClr val="white"/>
              </a:solidFill>
              <a:latin typeface="Arial" pitchFamily="34" charset="0"/>
              <a:ea typeface="MS PGothic" pitchFamily="34" charset="-128"/>
            </a:endParaRPr>
          </a:p>
        </p:txBody>
      </p:sp>
      <p:sp>
        <p:nvSpPr>
          <p:cNvPr id="37" name="Down Arrow 36"/>
          <p:cNvSpPr/>
          <p:nvPr/>
        </p:nvSpPr>
        <p:spPr>
          <a:xfrm>
            <a:off x="2333963" y="4836283"/>
            <a:ext cx="847165" cy="403412"/>
          </a:xfrm>
          <a:prstGeom prst="downArrow">
            <a:avLst/>
          </a:prstGeom>
          <a:solidFill>
            <a:schemeClr val="tx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ZA">
              <a:solidFill>
                <a:prstClr val="white"/>
              </a:solidFill>
            </a:endParaRPr>
          </a:p>
        </p:txBody>
      </p:sp>
      <p:sp>
        <p:nvSpPr>
          <p:cNvPr id="14" name="Slide Number Placeholder 3"/>
          <p:cNvSpPr>
            <a:spLocks noGrp="1"/>
          </p:cNvSpPr>
          <p:nvPr>
            <p:ph type="sldNum" sz="quarter" idx="12"/>
          </p:nvPr>
        </p:nvSpPr>
        <p:spPr>
          <a:xfrm>
            <a:off x="6857994" y="6505120"/>
            <a:ext cx="2133600" cy="365125"/>
          </a:xfrm>
        </p:spPr>
        <p:txBody>
          <a:bodyPr/>
          <a:lstStyle/>
          <a:p>
            <a:pPr>
              <a:defRPr/>
            </a:pPr>
            <a:fld id="{9B69759B-C1D9-417C-9B4A-0F717375400C}" type="slidenum">
              <a:rPr lang="en-ZA" smtClean="0">
                <a:solidFill>
                  <a:prstClr val="white">
                    <a:lumMod val="85000"/>
                  </a:prstClr>
                </a:solidFill>
              </a:rPr>
              <a:pPr>
                <a:defRPr/>
              </a:pPr>
              <a:t>33</a:t>
            </a:fld>
            <a:endParaRPr lang="en-ZA">
              <a:solidFill>
                <a:prstClr val="white">
                  <a:lumMod val="85000"/>
                </a:prstClr>
              </a:solidFill>
            </a:endParaRPr>
          </a:p>
        </p:txBody>
      </p:sp>
    </p:spTree>
    <p:extLst>
      <p:ext uri="{BB962C8B-B14F-4D97-AF65-F5344CB8AC3E}">
        <p14:creationId xmlns:p14="http://schemas.microsoft.com/office/powerpoint/2010/main" val="3865670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658" y="128588"/>
            <a:ext cx="6177646" cy="504825"/>
          </a:xfrm>
        </p:spPr>
        <p:txBody>
          <a:bodyPr/>
          <a:lstStyle/>
          <a:p>
            <a:r>
              <a:rPr lang="en-ZA" dirty="0" smtClean="0"/>
              <a:t>P4. In the Throne Room, there is a</a:t>
            </a:r>
            <a:br>
              <a:rPr lang="en-ZA" dirty="0" smtClean="0"/>
            </a:br>
            <a:r>
              <a:rPr lang="en-ZA" dirty="0" smtClean="0"/>
              <a:t>1) </a:t>
            </a:r>
            <a:r>
              <a:rPr lang="en-ZA" b="1" i="1" dirty="0" smtClean="0">
                <a:solidFill>
                  <a:srgbClr val="FF0000"/>
                </a:solidFill>
              </a:rPr>
              <a:t>what</a:t>
            </a:r>
            <a:r>
              <a:rPr lang="en-ZA" dirty="0"/>
              <a:t> </a:t>
            </a:r>
            <a:r>
              <a:rPr lang="en-ZA" dirty="0" smtClean="0"/>
              <a:t>2) </a:t>
            </a:r>
            <a:r>
              <a:rPr lang="en-ZA" b="1" i="1" dirty="0" smtClean="0">
                <a:solidFill>
                  <a:schemeClr val="accent6">
                    <a:lumMod val="75000"/>
                  </a:schemeClr>
                </a:solidFill>
              </a:rPr>
              <a:t>how </a:t>
            </a:r>
            <a:r>
              <a:rPr lang="en-ZA" dirty="0" smtClean="0"/>
              <a:t>3) </a:t>
            </a:r>
            <a:r>
              <a:rPr lang="en-ZA" i="1" dirty="0" smtClean="0">
                <a:solidFill>
                  <a:srgbClr val="0070C0"/>
                </a:solidFill>
              </a:rPr>
              <a:t>why </a:t>
            </a:r>
            <a:r>
              <a:rPr lang="en-ZA" dirty="0" smtClean="0"/>
              <a:t>4) </a:t>
            </a:r>
            <a:r>
              <a:rPr lang="en-ZA" dirty="0"/>
              <a:t>and </a:t>
            </a:r>
            <a:r>
              <a:rPr lang="en-ZA" b="1" i="1" dirty="0" smtClean="0">
                <a:solidFill>
                  <a:srgbClr val="00B050"/>
                </a:solidFill>
              </a:rPr>
              <a:t>fruit</a:t>
            </a:r>
            <a:endParaRPr lang="en-ZA" b="1" i="1" dirty="0">
              <a:solidFill>
                <a:srgbClr val="00B050"/>
              </a:solidFill>
            </a:endParaRPr>
          </a:p>
        </p:txBody>
      </p:sp>
      <p:sp>
        <p:nvSpPr>
          <p:cNvPr id="3" name="Content Placeholder 2"/>
          <p:cNvSpPr>
            <a:spLocks noGrp="1"/>
          </p:cNvSpPr>
          <p:nvPr>
            <p:ph idx="1"/>
          </p:nvPr>
        </p:nvSpPr>
        <p:spPr>
          <a:xfrm>
            <a:off x="166920" y="1103087"/>
            <a:ext cx="6271981" cy="4921477"/>
          </a:xfrm>
        </p:spPr>
        <p:txBody>
          <a:bodyPr/>
          <a:lstStyle/>
          <a:p>
            <a:pPr marL="0" indent="0" fontAlgn="ctr">
              <a:buNone/>
            </a:pPr>
            <a:r>
              <a:rPr lang="en-US" sz="2000" b="1" i="1" dirty="0">
                <a:solidFill>
                  <a:srgbClr val="0070C0"/>
                </a:solidFill>
              </a:rPr>
              <a:t>O God, you are my God; </a:t>
            </a:r>
            <a:endParaRPr lang="en-US" sz="2000" b="1" dirty="0">
              <a:solidFill>
                <a:srgbClr val="0070C0"/>
              </a:solidFill>
            </a:endParaRPr>
          </a:p>
          <a:p>
            <a:pPr marL="0" indent="0" fontAlgn="ctr">
              <a:buNone/>
            </a:pPr>
            <a:r>
              <a:rPr lang="en-US" sz="2000" b="1" i="1" u="sng" dirty="0">
                <a:solidFill>
                  <a:srgbClr val="FF0000"/>
                </a:solidFill>
              </a:rPr>
              <a:t>earnestly I seek you; </a:t>
            </a:r>
          </a:p>
          <a:p>
            <a:pPr marL="0" indent="0" fontAlgn="ctr">
              <a:buNone/>
            </a:pPr>
            <a:r>
              <a:rPr lang="en-US" sz="2000" b="1" i="1" dirty="0" smtClean="0">
                <a:solidFill>
                  <a:srgbClr val="0070C0"/>
                </a:solidFill>
              </a:rPr>
              <a:t>my </a:t>
            </a:r>
            <a:r>
              <a:rPr lang="en-US" sz="2000" b="1" i="1" dirty="0">
                <a:solidFill>
                  <a:srgbClr val="0070C0"/>
                </a:solidFill>
              </a:rPr>
              <a:t>soul thirsts for you; my flesh faints for you, as in a dry and weary land where there is no water. </a:t>
            </a:r>
          </a:p>
          <a:p>
            <a:pPr marL="0" indent="0" fontAlgn="ctr">
              <a:buNone/>
            </a:pPr>
            <a:r>
              <a:rPr lang="en-US" sz="2000" b="1" i="1" dirty="0">
                <a:solidFill>
                  <a:schemeClr val="accent6">
                    <a:lumMod val="75000"/>
                  </a:schemeClr>
                </a:solidFill>
              </a:rPr>
              <a:t>So I have looked upon you in the sanctuary, beholding your power and glory. </a:t>
            </a:r>
          </a:p>
          <a:p>
            <a:pPr marL="0" indent="0" fontAlgn="ctr">
              <a:buNone/>
            </a:pPr>
            <a:r>
              <a:rPr lang="en-US" sz="2000" b="1" i="1" dirty="0">
                <a:solidFill>
                  <a:srgbClr val="0070C0"/>
                </a:solidFill>
              </a:rPr>
              <a:t>Because your steadfast love is better than life, </a:t>
            </a:r>
          </a:p>
          <a:p>
            <a:pPr marL="0" indent="0" fontAlgn="ctr">
              <a:buNone/>
            </a:pPr>
            <a:r>
              <a:rPr lang="en-US" sz="2000" b="1" i="1" dirty="0">
                <a:solidFill>
                  <a:schemeClr val="accent6">
                    <a:lumMod val="75000"/>
                  </a:schemeClr>
                </a:solidFill>
              </a:rPr>
              <a:t>my lips will praise you. So I will bless you as long as I live; in your name I will lift up my hands. </a:t>
            </a:r>
          </a:p>
          <a:p>
            <a:pPr marL="0" indent="0" fontAlgn="ctr">
              <a:buNone/>
            </a:pPr>
            <a:r>
              <a:rPr lang="en-US" sz="2000" b="1" i="1" dirty="0">
                <a:solidFill>
                  <a:srgbClr val="00B050"/>
                </a:solidFill>
              </a:rPr>
              <a:t>My soul will be satisfied as with fat and rich food, </a:t>
            </a:r>
            <a:r>
              <a:rPr lang="en-US" sz="2000" b="1" i="1" dirty="0" smtClean="0">
                <a:solidFill>
                  <a:srgbClr val="00B050"/>
                </a:solidFill>
              </a:rPr>
              <a:t>and </a:t>
            </a:r>
            <a:r>
              <a:rPr lang="en-US" sz="2000" b="1" i="1" dirty="0">
                <a:solidFill>
                  <a:srgbClr val="00B050"/>
                </a:solidFill>
              </a:rPr>
              <a:t>my mouth will praise you with joyful lips, </a:t>
            </a:r>
          </a:p>
          <a:p>
            <a:pPr marL="0" indent="0" fontAlgn="ctr">
              <a:buNone/>
            </a:pPr>
            <a:r>
              <a:rPr lang="en-US" sz="2000" b="1" i="1" dirty="0" smtClean="0">
                <a:solidFill>
                  <a:schemeClr val="accent6">
                    <a:lumMod val="75000"/>
                  </a:schemeClr>
                </a:solidFill>
              </a:rPr>
              <a:t>when </a:t>
            </a:r>
            <a:r>
              <a:rPr lang="en-US" sz="2000" b="1" i="1" dirty="0">
                <a:solidFill>
                  <a:schemeClr val="accent6">
                    <a:lumMod val="75000"/>
                  </a:schemeClr>
                </a:solidFill>
              </a:rPr>
              <a:t>I remember you upon my bed, and meditate on you in the watches of the night; </a:t>
            </a:r>
          </a:p>
          <a:p>
            <a:pPr marL="0" indent="0" fontAlgn="ctr">
              <a:buNone/>
            </a:pPr>
            <a:r>
              <a:rPr lang="en-US" sz="2000" b="1" i="1" dirty="0">
                <a:solidFill>
                  <a:srgbClr val="0070C0"/>
                </a:solidFill>
              </a:rPr>
              <a:t>for you have been my help, and in the shadow of your wings I will sing for joy. </a:t>
            </a:r>
          </a:p>
          <a:p>
            <a:pPr marL="0" indent="0" fontAlgn="ctr">
              <a:buNone/>
            </a:pPr>
            <a:r>
              <a:rPr lang="en-US" sz="2000" b="1" i="1" dirty="0">
                <a:solidFill>
                  <a:schemeClr val="accent6">
                    <a:lumMod val="75000"/>
                  </a:schemeClr>
                </a:solidFill>
              </a:rPr>
              <a:t>My soul clings to you; </a:t>
            </a:r>
            <a:br>
              <a:rPr lang="en-US" sz="2000" b="1" i="1" dirty="0">
                <a:solidFill>
                  <a:schemeClr val="accent6">
                    <a:lumMod val="75000"/>
                  </a:schemeClr>
                </a:solidFill>
              </a:rPr>
            </a:br>
            <a:r>
              <a:rPr lang="en-US" sz="2000" b="1" i="1" dirty="0">
                <a:solidFill>
                  <a:srgbClr val="0070C0"/>
                </a:solidFill>
              </a:rPr>
              <a:t>your right hand upholds me.  </a:t>
            </a:r>
            <a:r>
              <a:rPr lang="en-ZA" sz="2000" b="1" i="1" dirty="0">
                <a:solidFill>
                  <a:srgbClr val="0070C0"/>
                </a:solidFill>
              </a:rPr>
              <a:t>(</a:t>
            </a:r>
            <a:r>
              <a:rPr lang="en-US" sz="2000" b="1" i="1" dirty="0">
                <a:solidFill>
                  <a:srgbClr val="0070C0"/>
                </a:solidFill>
              </a:rPr>
              <a:t>Ps 63</a:t>
            </a:r>
            <a:r>
              <a:rPr lang="en-ZA" sz="2000" b="1" i="1" dirty="0">
                <a:solidFill>
                  <a:srgbClr val="0070C0"/>
                </a:solidFill>
              </a:rPr>
              <a:t>)</a:t>
            </a:r>
          </a:p>
        </p:txBody>
      </p:sp>
      <p:sp>
        <p:nvSpPr>
          <p:cNvPr id="6" name="Rectangle 5"/>
          <p:cNvSpPr/>
          <p:nvPr/>
        </p:nvSpPr>
        <p:spPr>
          <a:xfrm>
            <a:off x="6337302" y="0"/>
            <a:ext cx="280669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1938" indent="-261938" fontAlgn="ctr">
              <a:buAutoNum type="arabicPeriod"/>
            </a:pPr>
            <a:r>
              <a:rPr lang="en-ZA" sz="2400" b="1" dirty="0" smtClean="0">
                <a:solidFill>
                  <a:srgbClr val="FF0000"/>
                </a:solidFill>
                <a:latin typeface="Arial" pitchFamily="34" charset="0"/>
                <a:cs typeface="Arial" pitchFamily="34" charset="0"/>
              </a:rPr>
              <a:t>Seek HIM – His Person;</a:t>
            </a:r>
            <a:r>
              <a:rPr lang="en-ZA" sz="2400" b="1" dirty="0" smtClean="0">
                <a:solidFill>
                  <a:srgbClr val="C00000"/>
                </a:solidFill>
                <a:latin typeface="Arial" pitchFamily="34" charset="0"/>
                <a:cs typeface="Arial" pitchFamily="34" charset="0"/>
              </a:rPr>
              <a:t/>
            </a:r>
            <a:br>
              <a:rPr lang="en-ZA" sz="2400" b="1" dirty="0" smtClean="0">
                <a:solidFill>
                  <a:srgbClr val="C00000"/>
                </a:solidFill>
                <a:latin typeface="Arial" pitchFamily="34" charset="0"/>
                <a:cs typeface="Arial" pitchFamily="34" charset="0"/>
              </a:rPr>
            </a:br>
            <a:r>
              <a:rPr lang="en-ZA" sz="2400" b="1" dirty="0" smtClean="0">
                <a:latin typeface="Arial" pitchFamily="34" charset="0"/>
                <a:cs typeface="Arial" pitchFamily="34" charset="0"/>
              </a:rPr>
              <a:t>by </a:t>
            </a:r>
          </a:p>
          <a:p>
            <a:pPr marL="261938" indent="-261938" fontAlgn="ctr">
              <a:buAutoNum type="arabicPeriod"/>
            </a:pPr>
            <a:r>
              <a:rPr lang="en-ZA" sz="2400" b="1" dirty="0" smtClean="0">
                <a:solidFill>
                  <a:schemeClr val="accent6"/>
                </a:solidFill>
                <a:latin typeface="Arial" pitchFamily="34" charset="0"/>
                <a:cs typeface="Arial" pitchFamily="34" charset="0"/>
              </a:rPr>
              <a:t>Gazing on &amp; worshipping Him; </a:t>
            </a:r>
            <a:r>
              <a:rPr lang="en-ZA" sz="2400" b="1" dirty="0">
                <a:latin typeface="Arial" pitchFamily="34" charset="0"/>
                <a:cs typeface="Arial" pitchFamily="34" charset="0"/>
              </a:rPr>
              <a:t/>
            </a:r>
            <a:br>
              <a:rPr lang="en-ZA" sz="2400" b="1" dirty="0">
                <a:latin typeface="Arial" pitchFamily="34" charset="0"/>
                <a:cs typeface="Arial" pitchFamily="34" charset="0"/>
              </a:rPr>
            </a:br>
            <a:r>
              <a:rPr lang="en-ZA" sz="2400" b="1" dirty="0">
                <a:latin typeface="Arial" pitchFamily="34" charset="0"/>
                <a:cs typeface="Arial" pitchFamily="34" charset="0"/>
              </a:rPr>
              <a:t>because </a:t>
            </a:r>
          </a:p>
          <a:p>
            <a:pPr marL="261938" indent="-261938" fontAlgn="ctr">
              <a:buAutoNum type="arabicPeriod"/>
            </a:pPr>
            <a:r>
              <a:rPr lang="en-ZA" sz="2400" b="1" dirty="0">
                <a:solidFill>
                  <a:schemeClr val="accent1">
                    <a:lumMod val="60000"/>
                    <a:lumOff val="40000"/>
                  </a:schemeClr>
                </a:solidFill>
                <a:latin typeface="Arial" pitchFamily="34" charset="0"/>
                <a:cs typeface="Arial" pitchFamily="34" charset="0"/>
              </a:rPr>
              <a:t>His love is better than life and our soul needs Him</a:t>
            </a:r>
            <a:r>
              <a:rPr lang="en-ZA" sz="2400" b="1" dirty="0">
                <a:solidFill>
                  <a:schemeClr val="accent1"/>
                </a:solidFill>
                <a:latin typeface="Arial" pitchFamily="34" charset="0"/>
                <a:cs typeface="Arial" pitchFamily="34" charset="0"/>
              </a:rPr>
              <a:t/>
            </a:r>
            <a:br>
              <a:rPr lang="en-ZA" sz="2400" b="1" dirty="0">
                <a:solidFill>
                  <a:schemeClr val="accent1"/>
                </a:solidFill>
                <a:latin typeface="Arial" pitchFamily="34" charset="0"/>
                <a:cs typeface="Arial" pitchFamily="34" charset="0"/>
              </a:rPr>
            </a:br>
            <a:r>
              <a:rPr lang="en-ZA" sz="2400" b="1" dirty="0" smtClean="0">
                <a:latin typeface="Arial" pitchFamily="34" charset="0"/>
                <a:cs typeface="Arial" pitchFamily="34" charset="0"/>
              </a:rPr>
              <a:t>resulting in </a:t>
            </a:r>
          </a:p>
          <a:p>
            <a:pPr marL="261938" indent="-261938" fontAlgn="ctr">
              <a:buFont typeface="+mj-lt"/>
              <a:buAutoNum type="arabicPeriod" startAt="4"/>
            </a:pPr>
            <a:r>
              <a:rPr lang="en-ZA" sz="2400" b="1" dirty="0" smtClean="0">
                <a:solidFill>
                  <a:srgbClr val="92D050"/>
                </a:solidFill>
                <a:latin typeface="Arial" pitchFamily="34" charset="0"/>
                <a:cs typeface="Arial" pitchFamily="34" charset="0"/>
              </a:rPr>
              <a:t>our soul being satisfied and overflowing with joy</a:t>
            </a:r>
          </a:p>
        </p:txBody>
      </p:sp>
      <p:sp>
        <p:nvSpPr>
          <p:cNvPr id="5" name="Right Arrow 4"/>
          <p:cNvSpPr/>
          <p:nvPr/>
        </p:nvSpPr>
        <p:spPr>
          <a:xfrm>
            <a:off x="5916386" y="3136696"/>
            <a:ext cx="522515" cy="509613"/>
          </a:xfrm>
          <a:prstGeom prst="rightArrow">
            <a:avLst/>
          </a:prstGeom>
          <a:solidFill>
            <a:schemeClr val="tx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ZA" sz="2400" b="1" dirty="0" smtClean="0">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pPr>
              <a:defRPr/>
            </a:pPr>
            <a:fld id="{9B69759B-C1D9-417C-9B4A-0F717375400C}" type="slidenum">
              <a:rPr lang="en-ZA" smtClean="0">
                <a:solidFill>
                  <a:schemeClr val="bg1">
                    <a:lumMod val="85000"/>
                  </a:schemeClr>
                </a:solidFill>
              </a:rPr>
              <a:pPr>
                <a:defRPr/>
              </a:pPr>
              <a:t>34</a:t>
            </a:fld>
            <a:endParaRPr lang="en-ZA">
              <a:solidFill>
                <a:schemeClr val="bg1">
                  <a:lumMod val="85000"/>
                </a:schemeClr>
              </a:solidFill>
            </a:endParaRPr>
          </a:p>
        </p:txBody>
      </p:sp>
    </p:spTree>
    <p:extLst>
      <p:ext uri="{BB962C8B-B14F-4D97-AF65-F5344CB8AC3E}">
        <p14:creationId xmlns:p14="http://schemas.microsoft.com/office/powerpoint/2010/main" val="3468302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P5. The point of soaking is…</a:t>
            </a:r>
            <a:endParaRPr lang="en-ZA" b="1" i="1" dirty="0">
              <a:solidFill>
                <a:srgbClr val="00B050"/>
              </a:solidFill>
            </a:endParaRPr>
          </a:p>
        </p:txBody>
      </p:sp>
      <p:sp>
        <p:nvSpPr>
          <p:cNvPr id="3" name="Content Placeholder 2"/>
          <p:cNvSpPr>
            <a:spLocks noGrp="1"/>
          </p:cNvSpPr>
          <p:nvPr>
            <p:ph idx="1"/>
          </p:nvPr>
        </p:nvSpPr>
        <p:spPr>
          <a:xfrm>
            <a:off x="223908" y="910642"/>
            <a:ext cx="8920091" cy="4607289"/>
          </a:xfrm>
          <a:noFill/>
        </p:spPr>
        <p:txBody>
          <a:bodyPr/>
          <a:lstStyle/>
          <a:p>
            <a:pPr marL="0" indent="0">
              <a:buNone/>
            </a:pPr>
            <a:r>
              <a:rPr lang="en-US" sz="2300" i="1" dirty="0"/>
              <a:t>The Lord is my light and my </a:t>
            </a:r>
            <a:r>
              <a:rPr lang="en-US" sz="2300" i="1" dirty="0" smtClean="0"/>
              <a:t>salvation; whom </a:t>
            </a:r>
            <a:r>
              <a:rPr lang="en-US" sz="2300" i="1" dirty="0"/>
              <a:t>shall I fear? </a:t>
            </a:r>
          </a:p>
          <a:p>
            <a:pPr marL="0" indent="0">
              <a:buNone/>
            </a:pPr>
            <a:r>
              <a:rPr lang="en-US" sz="2300" i="1" dirty="0" smtClean="0"/>
              <a:t>The </a:t>
            </a:r>
            <a:r>
              <a:rPr lang="en-US" sz="2300" i="1" dirty="0"/>
              <a:t>Lord is the stronghold of my life; </a:t>
            </a:r>
            <a:r>
              <a:rPr lang="en-US" sz="2300" i="1" dirty="0" smtClean="0"/>
              <a:t>of </a:t>
            </a:r>
            <a:r>
              <a:rPr lang="en-US" sz="2300" i="1" dirty="0"/>
              <a:t>whom shall I be afraid? </a:t>
            </a:r>
          </a:p>
          <a:p>
            <a:pPr marL="0" indent="0">
              <a:buNone/>
            </a:pPr>
            <a:r>
              <a:rPr lang="en-US" sz="2300" i="1" dirty="0" smtClean="0"/>
              <a:t>When </a:t>
            </a:r>
            <a:r>
              <a:rPr lang="en-US" sz="2300" i="1" dirty="0"/>
              <a:t>evildoers assail me </a:t>
            </a:r>
            <a:r>
              <a:rPr lang="en-US" sz="2300" i="1" dirty="0" smtClean="0"/>
              <a:t>to </a:t>
            </a:r>
            <a:r>
              <a:rPr lang="en-US" sz="2300" i="1" dirty="0"/>
              <a:t>eat up my flesh, </a:t>
            </a:r>
            <a:r>
              <a:rPr lang="en-US" sz="2300" i="1" dirty="0" smtClean="0"/>
              <a:t>my </a:t>
            </a:r>
            <a:r>
              <a:rPr lang="en-US" sz="2300" i="1" dirty="0"/>
              <a:t>adversaries and foes, </a:t>
            </a:r>
            <a:r>
              <a:rPr lang="en-US" sz="2300" i="1" dirty="0" smtClean="0"/>
              <a:t>it </a:t>
            </a:r>
            <a:r>
              <a:rPr lang="en-US" sz="2300" i="1" dirty="0"/>
              <a:t>is they who stumble and fall. </a:t>
            </a:r>
            <a:endParaRPr lang="en-US" sz="2300" i="1" dirty="0" smtClean="0"/>
          </a:p>
          <a:p>
            <a:pPr marL="0" indent="0">
              <a:buNone/>
            </a:pPr>
            <a:r>
              <a:rPr lang="en-US" sz="2300" i="1" dirty="0" smtClean="0"/>
              <a:t>Though </a:t>
            </a:r>
            <a:r>
              <a:rPr lang="en-US" sz="2300" i="1" dirty="0"/>
              <a:t>an army encamp against me, </a:t>
            </a:r>
            <a:r>
              <a:rPr lang="en-US" sz="2300" i="1" dirty="0" smtClean="0"/>
              <a:t>my </a:t>
            </a:r>
            <a:r>
              <a:rPr lang="en-US" sz="2300" i="1" dirty="0"/>
              <a:t>heart shall not fear; </a:t>
            </a:r>
          </a:p>
          <a:p>
            <a:pPr marL="0" indent="0">
              <a:buNone/>
            </a:pPr>
            <a:r>
              <a:rPr lang="en-US" sz="2300" i="1" dirty="0" smtClean="0"/>
              <a:t>though </a:t>
            </a:r>
            <a:r>
              <a:rPr lang="en-US" sz="2300" i="1" dirty="0"/>
              <a:t>war arise against me, </a:t>
            </a:r>
            <a:r>
              <a:rPr lang="en-US" sz="2300" i="1" dirty="0" smtClean="0"/>
              <a:t>yet </a:t>
            </a:r>
            <a:r>
              <a:rPr lang="en-US" sz="2300" i="1" dirty="0"/>
              <a:t>I will be confident. </a:t>
            </a:r>
          </a:p>
          <a:p>
            <a:pPr marL="0" indent="0">
              <a:buNone/>
            </a:pPr>
            <a:r>
              <a:rPr lang="en-US" sz="2300" i="1" dirty="0" smtClean="0"/>
              <a:t>One </a:t>
            </a:r>
            <a:r>
              <a:rPr lang="en-US" sz="2300" i="1" dirty="0"/>
              <a:t>thing have I asked of the Lord, </a:t>
            </a:r>
            <a:r>
              <a:rPr lang="en-US" sz="2300" i="1" dirty="0" smtClean="0"/>
              <a:t>that </a:t>
            </a:r>
            <a:r>
              <a:rPr lang="en-US" sz="2300" i="1" dirty="0"/>
              <a:t>will I seek after: </a:t>
            </a:r>
          </a:p>
          <a:p>
            <a:pPr marL="0" indent="0">
              <a:buNone/>
            </a:pPr>
            <a:r>
              <a:rPr lang="en-US" sz="2300" i="1" dirty="0" smtClean="0"/>
              <a:t>that </a:t>
            </a:r>
            <a:r>
              <a:rPr lang="en-US" sz="2300" i="1" dirty="0"/>
              <a:t>I may dwell in the house of the Lord </a:t>
            </a:r>
            <a:r>
              <a:rPr lang="en-US" sz="2300" i="1" dirty="0" smtClean="0"/>
              <a:t>all </a:t>
            </a:r>
            <a:r>
              <a:rPr lang="en-US" sz="2300" i="1" dirty="0"/>
              <a:t>the days of my life, </a:t>
            </a:r>
          </a:p>
          <a:p>
            <a:pPr marL="0" indent="0">
              <a:buNone/>
            </a:pPr>
            <a:r>
              <a:rPr lang="en-US" sz="2300" i="1" dirty="0" smtClean="0"/>
              <a:t>to </a:t>
            </a:r>
            <a:r>
              <a:rPr lang="en-US" sz="2300" i="1" dirty="0"/>
              <a:t>gaze upon the beauty of the Lord </a:t>
            </a:r>
            <a:r>
              <a:rPr lang="en-US" sz="2300" i="1" dirty="0" smtClean="0"/>
              <a:t>and </a:t>
            </a:r>
            <a:r>
              <a:rPr lang="en-US" sz="2300" i="1" dirty="0"/>
              <a:t>to inquire in his </a:t>
            </a:r>
            <a:r>
              <a:rPr lang="en-US" sz="2300" i="1" dirty="0" smtClean="0"/>
              <a:t>temple</a:t>
            </a:r>
            <a:r>
              <a:rPr lang="en-US" sz="2300" i="1" dirty="0"/>
              <a:t> </a:t>
            </a:r>
            <a:r>
              <a:rPr lang="en-US" sz="2300" i="1" dirty="0" smtClean="0"/>
              <a:t/>
            </a:r>
            <a:br>
              <a:rPr lang="en-US" sz="2300" i="1" dirty="0" smtClean="0"/>
            </a:br>
            <a:r>
              <a:rPr lang="en-US" sz="2300" i="1" dirty="0" smtClean="0"/>
              <a:t>(Psalm 27:1-4)</a:t>
            </a:r>
            <a:endParaRPr lang="en-US" sz="2300" i="1" dirty="0"/>
          </a:p>
        </p:txBody>
      </p:sp>
      <p:sp>
        <p:nvSpPr>
          <p:cNvPr id="4" name="Slide Number Placeholder 3"/>
          <p:cNvSpPr>
            <a:spLocks noGrp="1"/>
          </p:cNvSpPr>
          <p:nvPr>
            <p:ph type="sldNum" sz="quarter" idx="12"/>
          </p:nvPr>
        </p:nvSpPr>
        <p:spPr>
          <a:xfrm>
            <a:off x="7010400" y="6492875"/>
            <a:ext cx="2133600" cy="365125"/>
          </a:xfrm>
        </p:spPr>
        <p:txBody>
          <a:bodyPr/>
          <a:lstStyle/>
          <a:p>
            <a:pPr>
              <a:defRPr/>
            </a:pPr>
            <a:fld id="{9B69759B-C1D9-417C-9B4A-0F717375400C}" type="slidenum">
              <a:rPr lang="en-ZA" smtClean="0"/>
              <a:pPr>
                <a:defRPr/>
              </a:pPr>
              <a:t>35</a:t>
            </a:fld>
            <a:endParaRPr lang="en-ZA"/>
          </a:p>
        </p:txBody>
      </p:sp>
      <p:sp>
        <p:nvSpPr>
          <p:cNvPr id="7" name="Rounded Rectangle 6"/>
          <p:cNvSpPr/>
          <p:nvPr/>
        </p:nvSpPr>
        <p:spPr>
          <a:xfrm>
            <a:off x="286785" y="3376589"/>
            <a:ext cx="5054471" cy="44493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ZA" sz="2400" b="1" dirty="0" smtClean="0">
              <a:latin typeface="Arial" pitchFamily="34" charset="0"/>
              <a:cs typeface="Arial" pitchFamily="34" charset="0"/>
            </a:endParaRPr>
          </a:p>
        </p:txBody>
      </p:sp>
      <p:sp>
        <p:nvSpPr>
          <p:cNvPr id="8" name="Rectangle 7"/>
          <p:cNvSpPr/>
          <p:nvPr/>
        </p:nvSpPr>
        <p:spPr>
          <a:xfrm>
            <a:off x="286786" y="5921828"/>
            <a:ext cx="8577814" cy="830997"/>
          </a:xfrm>
          <a:prstGeom prst="rect">
            <a:avLst/>
          </a:prstGeom>
          <a:solidFill>
            <a:schemeClr val="tx2"/>
          </a:solidFill>
        </p:spPr>
        <p:txBody>
          <a:bodyPr wrap="square">
            <a:spAutoFit/>
          </a:bodyPr>
          <a:lstStyle/>
          <a:p>
            <a:pPr marL="0" lvl="2"/>
            <a:r>
              <a:rPr lang="en-ZA" sz="2400" b="1" dirty="0" smtClean="0">
                <a:solidFill>
                  <a:schemeClr val="bg1"/>
                </a:solidFill>
                <a:latin typeface="Arial" pitchFamily="34" charset="0"/>
                <a:cs typeface="Arial" pitchFamily="34" charset="0"/>
              </a:rPr>
              <a:t>…to simply be with the Lord, gazing on and enjoying the </a:t>
            </a:r>
            <a:r>
              <a:rPr lang="en-ZA" sz="2400" b="1" dirty="0">
                <a:solidFill>
                  <a:schemeClr val="bg1"/>
                </a:solidFill>
                <a:latin typeface="Arial" pitchFamily="34" charset="0"/>
                <a:cs typeface="Arial" pitchFamily="34" charset="0"/>
              </a:rPr>
              <a:t>fullness of His glory and majesty</a:t>
            </a:r>
          </a:p>
        </p:txBody>
      </p:sp>
    </p:spTree>
    <p:extLst>
      <p:ext uri="{BB962C8B-B14F-4D97-AF65-F5344CB8AC3E}">
        <p14:creationId xmlns:p14="http://schemas.microsoft.com/office/powerpoint/2010/main" val="1658237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59657" y="128588"/>
            <a:ext cx="8984342" cy="504825"/>
          </a:xfrm>
        </p:spPr>
        <p:txBody>
          <a:bodyPr/>
          <a:lstStyle/>
          <a:p>
            <a:r>
              <a:rPr lang="en-ZA" dirty="0" smtClean="0">
                <a:solidFill>
                  <a:schemeClr val="bg1"/>
                </a:solidFill>
              </a:rPr>
              <a:t>P6. We know when we are in His presence when… </a:t>
            </a:r>
            <a:endParaRPr lang="en-ZA" b="1" i="1" dirty="0">
              <a:solidFill>
                <a:schemeClr val="bg1"/>
              </a:solidFill>
            </a:endParaRPr>
          </a:p>
        </p:txBody>
      </p:sp>
      <p:sp>
        <p:nvSpPr>
          <p:cNvPr id="4" name="Slide Number Placeholder 3"/>
          <p:cNvSpPr>
            <a:spLocks noGrp="1"/>
          </p:cNvSpPr>
          <p:nvPr>
            <p:ph type="sldNum" sz="quarter" idx="12"/>
          </p:nvPr>
        </p:nvSpPr>
        <p:spPr/>
        <p:txBody>
          <a:bodyPr/>
          <a:lstStyle/>
          <a:p>
            <a:pPr>
              <a:defRPr/>
            </a:pPr>
            <a:fld id="{9B69759B-C1D9-417C-9B4A-0F717375400C}" type="slidenum">
              <a:rPr lang="en-ZA" smtClean="0"/>
              <a:pPr>
                <a:defRPr/>
              </a:pPr>
              <a:t>36</a:t>
            </a:fld>
            <a:endParaRPr lang="en-ZA"/>
          </a:p>
        </p:txBody>
      </p:sp>
      <p:sp>
        <p:nvSpPr>
          <p:cNvPr id="7" name="Rectangle 6"/>
          <p:cNvSpPr/>
          <p:nvPr/>
        </p:nvSpPr>
        <p:spPr>
          <a:xfrm>
            <a:off x="232229" y="6267820"/>
            <a:ext cx="8650514" cy="461665"/>
          </a:xfrm>
          <a:prstGeom prst="rect">
            <a:avLst/>
          </a:prstGeom>
          <a:solidFill>
            <a:schemeClr val="tx2"/>
          </a:solidFill>
        </p:spPr>
        <p:txBody>
          <a:bodyPr wrap="square">
            <a:spAutoFit/>
          </a:bodyPr>
          <a:lstStyle/>
          <a:p>
            <a:pPr marL="0" lvl="2"/>
            <a:r>
              <a:rPr lang="en-US" sz="2400" b="1" dirty="0" smtClean="0">
                <a:solidFill>
                  <a:schemeClr val="bg1"/>
                </a:solidFill>
                <a:latin typeface="Arial" pitchFamily="34" charset="0"/>
                <a:cs typeface="Arial" pitchFamily="34" charset="0"/>
              </a:rPr>
              <a:t>… we experience supernatural joy and pleasure</a:t>
            </a:r>
            <a:endParaRPr lang="en-US" sz="2400" b="1"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43113" y="706286"/>
            <a:ext cx="8719911" cy="1112989"/>
          </a:xfrm>
          <a:solidFill>
            <a:schemeClr val="tx1">
              <a:lumMod val="50000"/>
              <a:lumOff val="50000"/>
              <a:alpha val="61000"/>
            </a:schemeClr>
          </a:solidFill>
        </p:spPr>
        <p:txBody>
          <a:bodyPr/>
          <a:lstStyle/>
          <a:p>
            <a:pPr marL="0" indent="0" fontAlgn="ctr">
              <a:buNone/>
            </a:pPr>
            <a:r>
              <a:rPr lang="en-US" i="1" dirty="0" smtClean="0">
                <a:solidFill>
                  <a:schemeClr val="bg1"/>
                </a:solidFill>
              </a:rPr>
              <a:t>In </a:t>
            </a:r>
            <a:r>
              <a:rPr lang="en-US" i="1" dirty="0">
                <a:solidFill>
                  <a:schemeClr val="bg1"/>
                </a:solidFill>
              </a:rPr>
              <a:t>your presence </a:t>
            </a:r>
            <a:r>
              <a:rPr lang="en-US" i="1" dirty="0" smtClean="0">
                <a:solidFill>
                  <a:schemeClr val="bg1"/>
                </a:solidFill>
              </a:rPr>
              <a:t>there </a:t>
            </a:r>
            <a:r>
              <a:rPr lang="en-US" i="1" dirty="0">
                <a:solidFill>
                  <a:schemeClr val="bg1"/>
                </a:solidFill>
              </a:rPr>
              <a:t>is </a:t>
            </a:r>
            <a:r>
              <a:rPr lang="en-US" b="1" i="1" u="sng" dirty="0" smtClean="0">
                <a:solidFill>
                  <a:schemeClr val="tx2">
                    <a:lumMod val="60000"/>
                    <a:lumOff val="40000"/>
                  </a:schemeClr>
                </a:solidFill>
              </a:rPr>
              <a:t>fullness of joy</a:t>
            </a:r>
            <a:r>
              <a:rPr lang="en-US" i="1" dirty="0">
                <a:solidFill>
                  <a:schemeClr val="bg1"/>
                </a:solidFill>
              </a:rPr>
              <a:t>; </a:t>
            </a:r>
            <a:r>
              <a:rPr lang="en-US" i="1" dirty="0" smtClean="0">
                <a:solidFill>
                  <a:schemeClr val="bg1"/>
                </a:solidFill>
              </a:rPr>
              <a:t>at </a:t>
            </a:r>
            <a:r>
              <a:rPr lang="en-US" i="1" dirty="0">
                <a:solidFill>
                  <a:schemeClr val="bg1"/>
                </a:solidFill>
              </a:rPr>
              <a:t>your </a:t>
            </a:r>
            <a:r>
              <a:rPr lang="en-US" i="1" dirty="0" smtClean="0">
                <a:solidFill>
                  <a:schemeClr val="bg1"/>
                </a:solidFill>
              </a:rPr>
              <a:t>right hand </a:t>
            </a:r>
            <a:r>
              <a:rPr lang="en-US" i="1" dirty="0">
                <a:solidFill>
                  <a:schemeClr val="bg1"/>
                </a:solidFill>
              </a:rPr>
              <a:t>are </a:t>
            </a:r>
            <a:r>
              <a:rPr lang="en-US" b="1" i="1" u="sng" dirty="0" smtClean="0">
                <a:solidFill>
                  <a:schemeClr val="tx2">
                    <a:lumMod val="60000"/>
                    <a:lumOff val="40000"/>
                  </a:schemeClr>
                </a:solidFill>
              </a:rPr>
              <a:t>pleasures</a:t>
            </a:r>
            <a:r>
              <a:rPr lang="en-US" b="1" i="1" dirty="0" smtClean="0">
                <a:solidFill>
                  <a:schemeClr val="tx2">
                    <a:lumMod val="60000"/>
                    <a:lumOff val="40000"/>
                  </a:schemeClr>
                </a:solidFill>
              </a:rPr>
              <a:t> </a:t>
            </a:r>
            <a:r>
              <a:rPr lang="en-US" b="1" i="1" dirty="0" smtClean="0">
                <a:solidFill>
                  <a:schemeClr val="bg1"/>
                </a:solidFill>
              </a:rPr>
              <a:t>forevermore</a:t>
            </a:r>
            <a:r>
              <a:rPr lang="en-US" i="1" dirty="0">
                <a:solidFill>
                  <a:schemeClr val="bg1"/>
                </a:solidFill>
              </a:rPr>
              <a:t>. </a:t>
            </a:r>
            <a:r>
              <a:rPr lang="en-US" i="1" dirty="0" smtClean="0">
                <a:solidFill>
                  <a:schemeClr val="bg1"/>
                </a:solidFill>
              </a:rPr>
              <a:t>(</a:t>
            </a:r>
            <a:r>
              <a:rPr lang="en-US" i="1" dirty="0">
                <a:solidFill>
                  <a:schemeClr val="bg1"/>
                </a:solidFill>
              </a:rPr>
              <a:t>Ps 16:11)</a:t>
            </a:r>
            <a:endParaRPr lang="en-ZA" b="1" i="1" dirty="0">
              <a:solidFill>
                <a:schemeClr val="bg1"/>
              </a:solidFill>
            </a:endParaRPr>
          </a:p>
        </p:txBody>
      </p:sp>
    </p:spTree>
    <p:extLst>
      <p:ext uri="{BB962C8B-B14F-4D97-AF65-F5344CB8AC3E}">
        <p14:creationId xmlns:p14="http://schemas.microsoft.com/office/powerpoint/2010/main" val="3175107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300" y="128588"/>
            <a:ext cx="8445500" cy="504825"/>
          </a:xfrm>
        </p:spPr>
        <p:txBody>
          <a:bodyPr/>
          <a:lstStyle/>
          <a:p>
            <a:r>
              <a:rPr lang="en-US" dirty="0" smtClean="0"/>
              <a:t>Soaking – Summary </a:t>
            </a:r>
            <a:r>
              <a:rPr lang="en-US" dirty="0"/>
              <a:t>o</a:t>
            </a:r>
            <a:r>
              <a:rPr lang="en-US" dirty="0" smtClean="0"/>
              <a:t>f principles</a:t>
            </a:r>
            <a:endParaRPr lang="en-ZA" dirty="0"/>
          </a:p>
        </p:txBody>
      </p:sp>
      <p:sp>
        <p:nvSpPr>
          <p:cNvPr id="3" name="Content Placeholder 2"/>
          <p:cNvSpPr>
            <a:spLocks noGrp="1"/>
          </p:cNvSpPr>
          <p:nvPr>
            <p:ph idx="1"/>
          </p:nvPr>
        </p:nvSpPr>
        <p:spPr>
          <a:xfrm>
            <a:off x="101599" y="754743"/>
            <a:ext cx="9144000" cy="5442177"/>
          </a:xfrm>
        </p:spPr>
        <p:txBody>
          <a:bodyPr/>
          <a:lstStyle/>
          <a:p>
            <a:pPr marL="342900" lvl="2" indent="-342900" fontAlgn="ctr"/>
            <a:r>
              <a:rPr lang="en-US" sz="2300" dirty="0"/>
              <a:t>P1. We have arrived at the pinnacle of prayer: the place where we </a:t>
            </a:r>
            <a:r>
              <a:rPr lang="en-US" sz="2300" dirty="0" smtClean="0"/>
              <a:t>simply gaze </a:t>
            </a:r>
            <a:r>
              <a:rPr lang="en-US" sz="2300" dirty="0"/>
              <a:t>upon His beauty</a:t>
            </a:r>
          </a:p>
          <a:p>
            <a:pPr marL="342900" lvl="2" indent="-342900" fontAlgn="ctr"/>
            <a:r>
              <a:rPr lang="en-US" sz="2300" dirty="0"/>
              <a:t>P2. </a:t>
            </a:r>
            <a:r>
              <a:rPr lang="en-US" sz="2300" dirty="0" smtClean="0"/>
              <a:t> </a:t>
            </a:r>
          </a:p>
          <a:p>
            <a:pPr marL="342900" lvl="2" indent="-342900" fontAlgn="ctr"/>
            <a:r>
              <a:rPr lang="en-US" sz="2300" dirty="0" smtClean="0"/>
              <a:t>P3. </a:t>
            </a:r>
            <a:r>
              <a:rPr lang="en-US" sz="2300" dirty="0"/>
              <a:t>The ark of the covenant represents Father’s </a:t>
            </a:r>
            <a:r>
              <a:rPr lang="en-US" sz="2300" dirty="0" smtClean="0"/>
              <a:t>throne, the place of greatest nearness to / intimacy with Him</a:t>
            </a:r>
            <a:endParaRPr lang="en-US" sz="2300" dirty="0"/>
          </a:p>
          <a:p>
            <a:pPr marL="342900" lvl="2" indent="-342900" fontAlgn="ctr"/>
            <a:r>
              <a:rPr lang="en-ZA" sz="2300" dirty="0" smtClean="0"/>
              <a:t>P4. </a:t>
            </a:r>
            <a:r>
              <a:rPr lang="en-ZA" sz="2300" dirty="0"/>
              <a:t>In the Throne Room we</a:t>
            </a:r>
          </a:p>
          <a:p>
            <a:pPr lvl="1" indent="-342900" fontAlgn="ctr"/>
            <a:r>
              <a:rPr lang="en-ZA" sz="2300" dirty="0" smtClean="0">
                <a:solidFill>
                  <a:srgbClr val="C00000"/>
                </a:solidFill>
              </a:rPr>
              <a:t>Seek </a:t>
            </a:r>
            <a:r>
              <a:rPr lang="en-ZA" sz="2300" dirty="0">
                <a:solidFill>
                  <a:srgbClr val="C00000"/>
                </a:solidFill>
              </a:rPr>
              <a:t>HIM – His Person</a:t>
            </a:r>
            <a:r>
              <a:rPr lang="en-ZA" sz="2300" dirty="0" smtClean="0">
                <a:solidFill>
                  <a:srgbClr val="C00000"/>
                </a:solidFill>
              </a:rPr>
              <a:t>;   </a:t>
            </a:r>
          </a:p>
          <a:p>
            <a:pPr lvl="1" indent="-342900" fontAlgn="ctr"/>
            <a:r>
              <a:rPr lang="en-ZA" sz="2300" dirty="0">
                <a:solidFill>
                  <a:schemeClr val="accent6">
                    <a:lumMod val="75000"/>
                  </a:schemeClr>
                </a:solidFill>
              </a:rPr>
              <a:t>By </a:t>
            </a:r>
            <a:r>
              <a:rPr lang="en-ZA" sz="2300" dirty="0" smtClean="0">
                <a:solidFill>
                  <a:schemeClr val="accent6">
                    <a:lumMod val="75000"/>
                  </a:schemeClr>
                </a:solidFill>
              </a:rPr>
              <a:t>Gazing on, enjoying, &amp; worshipping Him;</a:t>
            </a:r>
            <a:r>
              <a:rPr lang="en-ZA" sz="2300" dirty="0" smtClean="0"/>
              <a:t> </a:t>
            </a:r>
            <a:endParaRPr lang="en-ZA" sz="2300" dirty="0"/>
          </a:p>
          <a:p>
            <a:pPr lvl="1" indent="-342900" fontAlgn="ctr"/>
            <a:r>
              <a:rPr lang="en-ZA" sz="2300" dirty="0" smtClean="0">
                <a:solidFill>
                  <a:schemeClr val="accent1"/>
                </a:solidFill>
              </a:rPr>
              <a:t>Because His </a:t>
            </a:r>
            <a:r>
              <a:rPr lang="en-ZA" sz="2300" dirty="0">
                <a:solidFill>
                  <a:schemeClr val="accent1"/>
                </a:solidFill>
              </a:rPr>
              <a:t>love is better than life and our soul needs </a:t>
            </a:r>
            <a:r>
              <a:rPr lang="en-ZA" sz="2300" dirty="0" smtClean="0">
                <a:solidFill>
                  <a:schemeClr val="accent1"/>
                </a:solidFill>
              </a:rPr>
              <a:t>Him</a:t>
            </a:r>
          </a:p>
          <a:p>
            <a:pPr lvl="1" indent="-342900" fontAlgn="ctr"/>
            <a:r>
              <a:rPr lang="en-ZA" sz="2300" dirty="0" smtClean="0">
                <a:solidFill>
                  <a:srgbClr val="00B050"/>
                </a:solidFill>
              </a:rPr>
              <a:t>Resulting </a:t>
            </a:r>
            <a:r>
              <a:rPr lang="en-ZA" sz="2300" dirty="0">
                <a:solidFill>
                  <a:srgbClr val="00B050"/>
                </a:solidFill>
              </a:rPr>
              <a:t>in our soul being satisfied and overflowing with joy</a:t>
            </a:r>
          </a:p>
          <a:p>
            <a:pPr marL="342900" lvl="2" indent="-342900" fontAlgn="ctr"/>
            <a:r>
              <a:rPr lang="en-ZA" sz="2300" dirty="0" smtClean="0"/>
              <a:t>P5. The point of soaking is to enjoy the Lord in the fullness of His glory and majesty</a:t>
            </a:r>
          </a:p>
          <a:p>
            <a:pPr marL="342900" lvl="2" indent="-342900" fontAlgn="ctr"/>
            <a:r>
              <a:rPr lang="en-ZA" sz="2300" dirty="0" smtClean="0"/>
              <a:t>P6. </a:t>
            </a:r>
            <a:r>
              <a:rPr lang="en-ZA" sz="2300" dirty="0"/>
              <a:t>We know </a:t>
            </a:r>
            <a:r>
              <a:rPr lang="en-ZA" sz="2300" dirty="0" smtClean="0"/>
              <a:t>when </a:t>
            </a:r>
            <a:r>
              <a:rPr lang="en-ZA" sz="2300" dirty="0"/>
              <a:t>we are in His presence when </a:t>
            </a:r>
            <a:r>
              <a:rPr lang="en-US" sz="2300" dirty="0"/>
              <a:t>we experience supernatural joy and pleasure</a:t>
            </a:r>
          </a:p>
          <a:p>
            <a:pPr lvl="1" fontAlgn="ctr"/>
            <a:endParaRPr lang="en-US" sz="2300" dirty="0">
              <a:effectLst/>
            </a:endParaRPr>
          </a:p>
        </p:txBody>
      </p:sp>
      <p:sp>
        <p:nvSpPr>
          <p:cNvPr id="4" name="Slide Number Placeholder 3"/>
          <p:cNvSpPr>
            <a:spLocks noGrp="1"/>
          </p:cNvSpPr>
          <p:nvPr>
            <p:ph type="sldNum" sz="quarter" idx="12"/>
          </p:nvPr>
        </p:nvSpPr>
        <p:spPr/>
        <p:txBody>
          <a:bodyPr/>
          <a:lstStyle/>
          <a:p>
            <a:pPr>
              <a:defRPr/>
            </a:pPr>
            <a:fld id="{9B69759B-C1D9-417C-9B4A-0F717375400C}" type="slidenum">
              <a:rPr lang="en-ZA" smtClean="0"/>
              <a:pPr>
                <a:defRPr/>
              </a:pPr>
              <a:t>37</a:t>
            </a:fld>
            <a:endParaRPr lang="en-ZA" dirty="0"/>
          </a:p>
        </p:txBody>
      </p:sp>
    </p:spTree>
    <p:extLst>
      <p:ext uri="{BB962C8B-B14F-4D97-AF65-F5344CB8AC3E}">
        <p14:creationId xmlns:p14="http://schemas.microsoft.com/office/powerpoint/2010/main" val="4212216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5699412"/>
            <a:ext cx="9144000" cy="115858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a:solidFill>
                  <a:prstClr val="white">
                    <a:lumMod val="85000"/>
                  </a:prstClr>
                </a:solidFill>
                <a:latin typeface="Century Gothic" panose="020B0502020202020204" pitchFamily="34" charset="0"/>
              </a:rPr>
              <a:t>"The main lesson about prayer is just this: Do it! Do it! </a:t>
            </a:r>
            <a:br>
              <a:rPr lang="en-US" sz="2400" b="1" i="1" dirty="0">
                <a:solidFill>
                  <a:prstClr val="white">
                    <a:lumMod val="85000"/>
                  </a:prstClr>
                </a:solidFill>
                <a:latin typeface="Century Gothic" panose="020B0502020202020204" pitchFamily="34" charset="0"/>
              </a:rPr>
            </a:br>
            <a:r>
              <a:rPr lang="en-US" sz="2400" b="1" i="1" dirty="0">
                <a:solidFill>
                  <a:prstClr val="white">
                    <a:lumMod val="85000"/>
                  </a:prstClr>
                </a:solidFill>
                <a:latin typeface="Century Gothic" panose="020B0502020202020204" pitchFamily="34" charset="0"/>
              </a:rPr>
              <a:t>Do it! You want to be taught to pray? My answer is </a:t>
            </a:r>
            <a:br>
              <a:rPr lang="en-US" sz="2400" b="1" i="1" dirty="0">
                <a:solidFill>
                  <a:prstClr val="white">
                    <a:lumMod val="85000"/>
                  </a:prstClr>
                </a:solidFill>
                <a:latin typeface="Century Gothic" panose="020B0502020202020204" pitchFamily="34" charset="0"/>
              </a:rPr>
            </a:br>
            <a:r>
              <a:rPr lang="en-US" sz="2400" b="1" i="1" dirty="0">
                <a:solidFill>
                  <a:prstClr val="white">
                    <a:lumMod val="85000"/>
                  </a:prstClr>
                </a:solidFill>
                <a:latin typeface="Century Gothic" panose="020B0502020202020204" pitchFamily="34" charset="0"/>
              </a:rPr>
              <a:t>pray and never faint…"</a:t>
            </a:r>
            <a:r>
              <a:rPr lang="en-US" sz="2400" dirty="0">
                <a:solidFill>
                  <a:prstClr val="white">
                    <a:lumMod val="85000"/>
                  </a:prstClr>
                </a:solidFill>
                <a:latin typeface="Century Gothic" panose="020B0502020202020204" pitchFamily="34" charset="0"/>
              </a:rPr>
              <a:t>   John Laidlaw</a:t>
            </a:r>
            <a:endParaRPr lang="en-ZA" sz="2400" dirty="0">
              <a:solidFill>
                <a:prstClr val="white">
                  <a:lumMod val="85000"/>
                </a:prstClr>
              </a:solidFill>
              <a:latin typeface="Century Gothic" panose="020B0502020202020204" pitchFamily="34" charset="0"/>
            </a:endParaRPr>
          </a:p>
        </p:txBody>
      </p:sp>
      <p:pic>
        <p:nvPicPr>
          <p:cNvPr id="1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128" b="100000" l="0" r="100000">
                        <a14:foregroundMark x1="2863" y1="77982" x2="24670" y2="71560"/>
                        <a14:foregroundMark x1="5947" y1="83257" x2="27753" y2="83716"/>
                      </a14:backgroundRemoval>
                    </a14:imgEffect>
                  </a14:imgLayer>
                </a14:imgProps>
              </a:ext>
              <a:ext uri="{28A0092B-C50C-407E-A947-70E740481C1C}">
                <a14:useLocalDpi xmlns:a14="http://schemas.microsoft.com/office/drawing/2010/main" val="0"/>
              </a:ext>
            </a:extLst>
          </a:blip>
          <a:srcRect/>
          <a:stretch>
            <a:fillRect/>
          </a:stretch>
        </p:blipFill>
        <p:spPr bwMode="auto">
          <a:xfrm>
            <a:off x="7770781" y="5630837"/>
            <a:ext cx="1295371" cy="124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itle 1"/>
          <p:cNvSpPr>
            <a:spLocks noGrp="1"/>
          </p:cNvSpPr>
          <p:nvPr>
            <p:ph type="title"/>
          </p:nvPr>
        </p:nvSpPr>
        <p:spPr>
          <a:xfrm>
            <a:off x="28429" y="122238"/>
            <a:ext cx="8982756" cy="504825"/>
          </a:xfrm>
        </p:spPr>
        <p:txBody>
          <a:bodyPr/>
          <a:lstStyle/>
          <a:p>
            <a:pPr fontAlgn="ctr"/>
            <a:r>
              <a:rPr lang="en-US" dirty="0" smtClean="0"/>
              <a:t>Bringing it all together: 4 applications of the TPM</a:t>
            </a:r>
            <a:endParaRPr lang="en-US" dirty="0"/>
          </a:p>
        </p:txBody>
      </p:sp>
      <p:sp>
        <p:nvSpPr>
          <p:cNvPr id="11" name="Slide Number Placeholder 3"/>
          <p:cNvSpPr>
            <a:spLocks noGrp="1"/>
          </p:cNvSpPr>
          <p:nvPr>
            <p:ph type="sldNum" sz="quarter" idx="12"/>
          </p:nvPr>
        </p:nvSpPr>
        <p:spPr>
          <a:xfrm>
            <a:off x="6887022" y="6545032"/>
            <a:ext cx="2133600" cy="365125"/>
          </a:xfrm>
        </p:spPr>
        <p:txBody>
          <a:bodyPr/>
          <a:lstStyle/>
          <a:p>
            <a:pPr>
              <a:defRPr/>
            </a:pPr>
            <a:fld id="{9B69759B-C1D9-417C-9B4A-0F717375400C}" type="slidenum">
              <a:rPr lang="en-ZA" smtClean="0">
                <a:solidFill>
                  <a:schemeClr val="bg1"/>
                </a:solidFill>
              </a:rPr>
              <a:pPr>
                <a:defRPr/>
              </a:pPr>
              <a:t>38</a:t>
            </a:fld>
            <a:endParaRPr lang="en-ZA" dirty="0">
              <a:solidFill>
                <a:schemeClr val="bg1"/>
              </a:solidFill>
            </a:endParaRPr>
          </a:p>
        </p:txBody>
      </p:sp>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459" y="1257301"/>
            <a:ext cx="4168141" cy="3125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0443" y="772795"/>
            <a:ext cx="4496008" cy="461665"/>
          </a:xfrm>
          <a:prstGeom prst="rect">
            <a:avLst/>
          </a:prstGeom>
          <a:noFill/>
        </p:spPr>
        <p:txBody>
          <a:bodyPr wrap="square" rtlCol="0">
            <a:spAutoFit/>
          </a:bodyPr>
          <a:lstStyle/>
          <a:p>
            <a:r>
              <a:rPr lang="en-ZA" sz="2400" b="1" dirty="0" smtClean="0">
                <a:solidFill>
                  <a:schemeClr val="tx2"/>
                </a:solidFill>
                <a:latin typeface="Century Gothic" panose="020B0502020202020204" pitchFamily="34" charset="0"/>
              </a:rPr>
              <a:t>Old Covenant: Physical steps</a:t>
            </a:r>
            <a:endParaRPr lang="en-ZA" sz="2400" b="1" dirty="0">
              <a:solidFill>
                <a:schemeClr val="tx2"/>
              </a:solidFill>
              <a:latin typeface="Century Gothic" panose="020B0502020202020204" pitchFamily="34" charset="0"/>
            </a:endParaRPr>
          </a:p>
        </p:txBody>
      </p:sp>
      <p:sp>
        <p:nvSpPr>
          <p:cNvPr id="16" name="TextBox 15"/>
          <p:cNvSpPr txBox="1"/>
          <p:nvPr/>
        </p:nvSpPr>
        <p:spPr>
          <a:xfrm>
            <a:off x="4572000" y="772795"/>
            <a:ext cx="4343400" cy="461665"/>
          </a:xfrm>
          <a:prstGeom prst="rect">
            <a:avLst/>
          </a:prstGeom>
          <a:noFill/>
        </p:spPr>
        <p:txBody>
          <a:bodyPr wrap="square" rtlCol="0">
            <a:spAutoFit/>
          </a:bodyPr>
          <a:lstStyle/>
          <a:p>
            <a:r>
              <a:rPr lang="en-ZA" sz="2400" b="1" dirty="0" smtClean="0">
                <a:solidFill>
                  <a:schemeClr val="tx2"/>
                </a:solidFill>
                <a:latin typeface="Century Gothic" panose="020B0502020202020204" pitchFamily="34" charset="0"/>
              </a:rPr>
              <a:t>New Covenant: Faith steps</a:t>
            </a:r>
            <a:endParaRPr lang="en-ZA" sz="2400" b="1" dirty="0">
              <a:solidFill>
                <a:schemeClr val="tx2"/>
              </a:solidFill>
              <a:latin typeface="Century Gothic" panose="020B0502020202020204" pitchFamily="34" charset="0"/>
            </a:endParaRPr>
          </a:p>
        </p:txBody>
      </p:sp>
      <p:pic>
        <p:nvPicPr>
          <p:cNvPr id="1031" name="Picture 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792" b="1317"/>
          <a:stretch/>
        </p:blipFill>
        <p:spPr bwMode="auto">
          <a:xfrm>
            <a:off x="4259580" y="1257301"/>
            <a:ext cx="4841965" cy="3125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ed Rectangle 1"/>
          <p:cNvSpPr/>
          <p:nvPr/>
        </p:nvSpPr>
        <p:spPr>
          <a:xfrm>
            <a:off x="89459" y="4552950"/>
            <a:ext cx="2137141" cy="9525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r>
              <a:rPr lang="en-ZA" sz="2400" b="1" dirty="0" smtClean="0">
                <a:latin typeface="Arial" pitchFamily="34" charset="0"/>
                <a:cs typeface="Arial" pitchFamily="34" charset="0"/>
              </a:rPr>
              <a:t>Quite times</a:t>
            </a:r>
          </a:p>
        </p:txBody>
      </p:sp>
      <p:sp>
        <p:nvSpPr>
          <p:cNvPr id="12" name="Rounded Rectangle 11"/>
          <p:cNvSpPr/>
          <p:nvPr/>
        </p:nvSpPr>
        <p:spPr>
          <a:xfrm>
            <a:off x="2369310" y="4552950"/>
            <a:ext cx="2137141" cy="9525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r>
              <a:rPr lang="en-ZA" sz="2400" b="1" dirty="0" smtClean="0">
                <a:latin typeface="Arial" pitchFamily="34" charset="0"/>
                <a:cs typeface="Arial" pitchFamily="34" charset="0"/>
              </a:rPr>
              <a:t>Prayer retreats</a:t>
            </a:r>
          </a:p>
        </p:txBody>
      </p:sp>
      <p:sp>
        <p:nvSpPr>
          <p:cNvPr id="13" name="Rounded Rectangle 12"/>
          <p:cNvSpPr/>
          <p:nvPr/>
        </p:nvSpPr>
        <p:spPr>
          <a:xfrm>
            <a:off x="4649160" y="4552950"/>
            <a:ext cx="2137141" cy="9525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r>
              <a:rPr lang="en-ZA" sz="2400" b="1" dirty="0" smtClean="0">
                <a:latin typeface="Arial" pitchFamily="34" charset="0"/>
                <a:cs typeface="Arial" pitchFamily="34" charset="0"/>
              </a:rPr>
              <a:t>Life</a:t>
            </a:r>
          </a:p>
        </p:txBody>
      </p:sp>
      <p:sp>
        <p:nvSpPr>
          <p:cNvPr id="14" name="Rounded Rectangle 13"/>
          <p:cNvSpPr/>
          <p:nvPr/>
        </p:nvSpPr>
        <p:spPr>
          <a:xfrm>
            <a:off x="6929011" y="4552950"/>
            <a:ext cx="2137141" cy="9525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r>
              <a:rPr lang="en-ZA" sz="2400" b="1" dirty="0" smtClean="0">
                <a:latin typeface="Arial" pitchFamily="34" charset="0"/>
                <a:cs typeface="Arial" pitchFamily="34" charset="0"/>
              </a:rPr>
              <a:t>“Spiritual diagnostics”</a:t>
            </a:r>
          </a:p>
        </p:txBody>
      </p:sp>
    </p:spTree>
    <p:extLst>
      <p:ext uri="{BB962C8B-B14F-4D97-AF65-F5344CB8AC3E}">
        <p14:creationId xmlns:p14="http://schemas.microsoft.com/office/powerpoint/2010/main" val="2898094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12" grpId="0" animBg="1"/>
      <p:bldP spid="13" grpId="0" animBg="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Prayer Ministry.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
            <a:ext cx="9144000" cy="68580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3" descr="Prayer Ministry.jpg"/>
          <p:cNvPicPr>
            <a:picLocks noChangeAspect="1"/>
          </p:cNvPicPr>
          <p:nvPr/>
        </p:nvPicPr>
        <p:blipFill rotWithShape="1">
          <a:blip r:embed="rId4" cstate="email">
            <a:extLst>
              <a:ext uri="{28A0092B-C50C-407E-A947-70E740481C1C}">
                <a14:useLocalDpi xmlns:a14="http://schemas.microsoft.com/office/drawing/2010/main"/>
              </a:ext>
            </a:extLst>
          </a:blip>
          <a:srcRect l="8826"/>
          <a:stretch/>
        </p:blipFill>
        <p:spPr bwMode="auto">
          <a:xfrm>
            <a:off x="2090056" y="1139926"/>
            <a:ext cx="7028543" cy="5667666"/>
          </a:xfrm>
          <a:prstGeom prst="snip2DiagRect">
            <a:avLst>
              <a:gd name="adj1" fmla="val 0"/>
              <a:gd name="adj2" fmla="val 31818"/>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B02FAED8-3281-46D8-B909-C3773E283134}" type="slidenum">
              <a:rPr lang="en-ZA" smtClean="0">
                <a:solidFill>
                  <a:srgbClr val="898989"/>
                </a:solidFill>
                <a:latin typeface="Calibri" pitchFamily="34" charset="0"/>
              </a:rPr>
              <a:pPr eaLnBrk="1" hangingPunct="1"/>
              <a:t>39</a:t>
            </a:fld>
            <a:endParaRPr lang="en-ZA" dirty="0" smtClean="0">
              <a:solidFill>
                <a:srgbClr val="898989"/>
              </a:solidFill>
              <a:latin typeface="Calibri" pitchFamily="34" charset="0"/>
            </a:endParaRPr>
          </a:p>
        </p:txBody>
      </p:sp>
      <p:sp>
        <p:nvSpPr>
          <p:cNvPr id="2" name="TextBox 1"/>
          <p:cNvSpPr txBox="1"/>
          <p:nvPr/>
        </p:nvSpPr>
        <p:spPr>
          <a:xfrm>
            <a:off x="127467" y="133631"/>
            <a:ext cx="8572033" cy="1107996"/>
          </a:xfrm>
          <a:prstGeom prst="rect">
            <a:avLst/>
          </a:prstGeom>
          <a:noFill/>
        </p:spPr>
        <p:txBody>
          <a:bodyPr wrap="square">
            <a:spAutoFit/>
          </a:bodyPr>
          <a:lstStyle/>
          <a:p>
            <a:pPr fontAlgn="base">
              <a:spcBef>
                <a:spcPct val="0"/>
              </a:spcBef>
              <a:spcAft>
                <a:spcPct val="0"/>
              </a:spcAft>
              <a:defRPr/>
            </a:pPr>
            <a:r>
              <a:rPr lang="en-ZA" sz="6600" b="1" i="1" dirty="0" smtClean="0">
                <a:solidFill>
                  <a:srgbClr val="C0504D"/>
                </a:solidFill>
                <a:latin typeface="Papyrus" pitchFamily="66" charset="0"/>
                <a:ea typeface="MS PGothic" pitchFamily="34" charset="-128"/>
              </a:rPr>
              <a:t>End</a:t>
            </a:r>
            <a:endParaRPr lang="en-ZA" sz="6600" b="1" i="1" dirty="0">
              <a:solidFill>
                <a:srgbClr val="C0504D"/>
              </a:solidFill>
              <a:latin typeface="Papyrus" pitchFamily="66" charset="0"/>
              <a:ea typeface="MS PGothic" pitchFamily="34" charset="-128"/>
            </a:endParaRPr>
          </a:p>
        </p:txBody>
      </p:sp>
      <p:sp>
        <p:nvSpPr>
          <p:cNvPr id="9" name="TextBox 5"/>
          <p:cNvSpPr txBox="1">
            <a:spLocks noChangeArrowheads="1"/>
          </p:cNvSpPr>
          <p:nvPr/>
        </p:nvSpPr>
        <p:spPr bwMode="auto">
          <a:xfrm>
            <a:off x="400050" y="1165427"/>
            <a:ext cx="831850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ZA" sz="2800" b="1" dirty="0">
                <a:solidFill>
                  <a:schemeClr val="bg2">
                    <a:lumMod val="25000"/>
                  </a:schemeClr>
                </a:solidFill>
                <a:latin typeface="Papyrus" pitchFamily="66" charset="0"/>
              </a:rPr>
              <a:t>“Our Father”… A Prayer  Journey</a:t>
            </a:r>
            <a:br>
              <a:rPr lang="en-ZA" sz="2800" b="1" dirty="0">
                <a:solidFill>
                  <a:schemeClr val="bg2">
                    <a:lumMod val="25000"/>
                  </a:schemeClr>
                </a:solidFill>
                <a:latin typeface="Papyrus" pitchFamily="66" charset="0"/>
              </a:rPr>
            </a:br>
            <a:r>
              <a:rPr lang="en-US" sz="2800" b="1" dirty="0">
                <a:solidFill>
                  <a:schemeClr val="bg2">
                    <a:lumMod val="25000"/>
                  </a:schemeClr>
                </a:solidFill>
                <a:latin typeface="Papyrus" pitchFamily="66" charset="0"/>
              </a:rPr>
              <a:t/>
            </a:r>
            <a:br>
              <a:rPr lang="en-US" sz="2800" b="1" dirty="0">
                <a:solidFill>
                  <a:schemeClr val="bg2">
                    <a:lumMod val="25000"/>
                  </a:schemeClr>
                </a:solidFill>
                <a:latin typeface="Papyrus" pitchFamily="66" charset="0"/>
              </a:rPr>
            </a:br>
            <a:r>
              <a:rPr lang="en-ZA" sz="2000" b="1" dirty="0" smtClean="0">
                <a:solidFill>
                  <a:schemeClr val="bg2">
                    <a:lumMod val="50000"/>
                  </a:schemeClr>
                </a:solidFill>
                <a:latin typeface="Papyrus" pitchFamily="66" charset="0"/>
              </a:rPr>
              <a:t>Jan – Mar 2014</a:t>
            </a:r>
            <a:endParaRPr lang="en-ZA" sz="2000" b="1" dirty="0">
              <a:solidFill>
                <a:schemeClr val="bg2">
                  <a:lumMod val="50000"/>
                </a:schemeClr>
              </a:solidFill>
              <a:latin typeface="Papyrus" pitchFamily="66" charset="0"/>
            </a:endParaRPr>
          </a:p>
        </p:txBody>
      </p:sp>
      <p:sp>
        <p:nvSpPr>
          <p:cNvPr id="11" name="TextBox 10"/>
          <p:cNvSpPr txBox="1"/>
          <p:nvPr/>
        </p:nvSpPr>
        <p:spPr>
          <a:xfrm>
            <a:off x="-73918" y="5880649"/>
            <a:ext cx="6685538" cy="830997"/>
          </a:xfrm>
          <a:prstGeom prst="rect">
            <a:avLst/>
          </a:prstGeom>
          <a:noFill/>
        </p:spPr>
        <p:txBody>
          <a:bodyPr wrap="square">
            <a:spAutoFit/>
          </a:bodyPr>
          <a:lstStyle/>
          <a:p>
            <a:pPr algn="r">
              <a:defRPr/>
            </a:pPr>
            <a:r>
              <a:rPr lang="en-ZA" sz="2400" b="1" dirty="0">
                <a:solidFill>
                  <a:srgbClr val="EEECE1">
                    <a:lumMod val="90000"/>
                  </a:srgbClr>
                </a:solidFill>
                <a:latin typeface="Papyrus" pitchFamily="66" charset="0"/>
              </a:rPr>
              <a:t>2 Chron. 7:14</a:t>
            </a:r>
            <a:endParaRPr lang="en-ZA" sz="3600" b="1" dirty="0">
              <a:solidFill>
                <a:srgbClr val="EEECE1">
                  <a:lumMod val="90000"/>
                </a:srgbClr>
              </a:solidFill>
              <a:latin typeface="Papyrus" pitchFamily="66" charset="0"/>
            </a:endParaRPr>
          </a:p>
          <a:p>
            <a:pPr algn="r">
              <a:defRPr/>
            </a:pPr>
            <a:r>
              <a:rPr lang="en-ZA" sz="2400" b="1" dirty="0" smtClean="0">
                <a:solidFill>
                  <a:srgbClr val="EEECE1">
                    <a:lumMod val="90000"/>
                  </a:srgbClr>
                </a:solidFill>
                <a:latin typeface="Papyrus" pitchFamily="66" charset="0"/>
              </a:rPr>
              <a:t>If </a:t>
            </a:r>
            <a:r>
              <a:rPr lang="en-ZA" sz="2400" b="1" dirty="0">
                <a:solidFill>
                  <a:srgbClr val="EEECE1">
                    <a:lumMod val="90000"/>
                  </a:srgbClr>
                </a:solidFill>
                <a:latin typeface="Papyrus" pitchFamily="66" charset="0"/>
              </a:rPr>
              <a:t>My people who are called by My name...	</a:t>
            </a:r>
          </a:p>
        </p:txBody>
      </p:sp>
      <p:pic>
        <p:nvPicPr>
          <p:cNvPr id="12"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128" b="100000" l="0" r="100000">
                        <a14:foregroundMark x1="2863" y1="77982" x2="24670" y2="71560"/>
                        <a14:foregroundMark x1="5947" y1="83257" x2="27753" y2="83716"/>
                      </a14:backgroundRemoval>
                    </a14:imgEffect>
                  </a14:imgLayer>
                </a14:imgProps>
              </a:ext>
              <a:ext uri="{28A0092B-C50C-407E-A947-70E740481C1C}">
                <a14:useLocalDpi xmlns:a14="http://schemas.microsoft.com/office/drawing/2010/main" val="0"/>
              </a:ext>
            </a:extLst>
          </a:blip>
          <a:srcRect/>
          <a:stretch>
            <a:fillRect/>
          </a:stretch>
        </p:blipFill>
        <p:spPr bwMode="auto">
          <a:xfrm>
            <a:off x="6682105" y="4554699"/>
            <a:ext cx="2245995" cy="2156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9473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704" y="31816"/>
            <a:ext cx="9103296" cy="523220"/>
          </a:xfrm>
          <a:prstGeom prst="rect">
            <a:avLst/>
          </a:prstGeom>
        </p:spPr>
        <p:txBody>
          <a:bodyPr wrap="square">
            <a:spAutoFit/>
          </a:bodyPr>
          <a:lstStyle/>
          <a:p>
            <a:r>
              <a:rPr lang="en-US" sz="2800" b="1" dirty="0" smtClean="0">
                <a:latin typeface="Century Gothic" pitchFamily="34" charset="0"/>
                <a:cs typeface="Arial" pitchFamily="34" charset="0"/>
              </a:rPr>
              <a:t>Faith response: 3 paradigms of prayer + time</a:t>
            </a:r>
            <a:endParaRPr lang="en-ZA" sz="2800" b="1" dirty="0">
              <a:latin typeface="Century Gothic" pitchFamily="34" charset="0"/>
            </a:endParaRPr>
          </a:p>
        </p:txBody>
      </p:sp>
      <p:sp>
        <p:nvSpPr>
          <p:cNvPr id="19" name="Slide Number Placeholder 4"/>
          <p:cNvSpPr>
            <a:spLocks noGrp="1"/>
          </p:cNvSpPr>
          <p:nvPr>
            <p:ph type="sldNum" sz="quarter" idx="12"/>
          </p:nvPr>
        </p:nvSpPr>
        <p:spPr bwMode="auto">
          <a:xfrm>
            <a:off x="7010398"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6AC94B87-D427-4173-89B7-F1653470FADE}" type="slidenum">
              <a:rPr lang="en-ZA" b="1" smtClean="0">
                <a:latin typeface="Calibri" pitchFamily="34" charset="0"/>
              </a:rPr>
              <a:pPr eaLnBrk="1" hangingPunct="1"/>
              <a:t>4</a:t>
            </a:fld>
            <a:endParaRPr lang="en-ZA" b="1" dirty="0" smtClean="0">
              <a:latin typeface="Calibri" pitchFamily="34" charset="0"/>
            </a:endParaRPr>
          </a:p>
        </p:txBody>
      </p:sp>
      <p:grpSp>
        <p:nvGrpSpPr>
          <p:cNvPr id="2" name="Group 1"/>
          <p:cNvGrpSpPr/>
          <p:nvPr/>
        </p:nvGrpSpPr>
        <p:grpSpPr>
          <a:xfrm>
            <a:off x="116343" y="812107"/>
            <a:ext cx="8900657" cy="3712267"/>
            <a:chOff x="116343" y="1053407"/>
            <a:chExt cx="8943293" cy="5438983"/>
          </a:xfrm>
        </p:grpSpPr>
        <p:sp>
          <p:nvSpPr>
            <p:cNvPr id="4" name="Rectangle 3"/>
            <p:cNvSpPr/>
            <p:nvPr/>
          </p:nvSpPr>
          <p:spPr>
            <a:xfrm>
              <a:off x="2351241" y="1064085"/>
              <a:ext cx="3063042" cy="1725273"/>
            </a:xfrm>
            <a:prstGeom prst="rect">
              <a:avLst/>
            </a:prstGeom>
          </p:spPr>
          <p:txBody>
            <a:bodyPr wrap="square" lIns="68882" tIns="34441" rIns="68882" bIns="34441">
              <a:spAutoFit/>
            </a:bodyPr>
            <a:lstStyle/>
            <a:p>
              <a:pPr algn="ctr">
                <a:spcAft>
                  <a:spcPts val="2400"/>
                </a:spcAft>
              </a:pPr>
              <a:r>
                <a:rPr lang="en-ZA" sz="2400" dirty="0" smtClean="0">
                  <a:latin typeface="Century Gothic" panose="020B0502020202020204" pitchFamily="34" charset="0"/>
                  <a:cs typeface="Arial" panose="020B0604020202020204" pitchFamily="34" charset="0"/>
                </a:rPr>
                <a:t>The </a:t>
              </a:r>
              <a:r>
                <a:rPr lang="en-ZA" sz="2400" b="1" u="sng" dirty="0">
                  <a:solidFill>
                    <a:schemeClr val="tx2"/>
                  </a:solidFill>
                  <a:latin typeface="Century Gothic" panose="020B0502020202020204" pitchFamily="34" charset="0"/>
                  <a:cs typeface="Arial" panose="020B0604020202020204" pitchFamily="34" charset="0"/>
                </a:rPr>
                <a:t>Intimacy</a:t>
              </a:r>
              <a:r>
                <a:rPr lang="en-ZA" sz="2400" dirty="0">
                  <a:solidFill>
                    <a:schemeClr val="tx2"/>
                  </a:solidFill>
                  <a:latin typeface="Century Gothic" panose="020B0502020202020204" pitchFamily="34" charset="0"/>
                  <a:cs typeface="Arial" panose="020B0604020202020204" pitchFamily="34" charset="0"/>
                </a:rPr>
                <a:t> </a:t>
              </a:r>
              <a:r>
                <a:rPr lang="en-ZA" sz="2400" dirty="0" smtClean="0">
                  <a:latin typeface="Century Gothic" panose="020B0502020202020204" pitchFamily="34" charset="0"/>
                  <a:cs typeface="Arial" panose="020B0604020202020204" pitchFamily="34" charset="0"/>
                </a:rPr>
                <a:t>Paradigm: </a:t>
              </a:r>
              <a:br>
                <a:rPr lang="en-ZA" sz="2400" dirty="0" smtClean="0">
                  <a:latin typeface="Century Gothic" panose="020B0502020202020204" pitchFamily="34" charset="0"/>
                  <a:cs typeface="Arial" panose="020B0604020202020204" pitchFamily="34" charset="0"/>
                </a:rPr>
              </a:br>
              <a:endParaRPr lang="en-US" sz="2400" dirty="0">
                <a:latin typeface="Century Gothic" panose="020B0502020202020204" pitchFamily="34" charset="0"/>
              </a:endParaRPr>
            </a:p>
          </p:txBody>
        </p:sp>
        <p:sp>
          <p:nvSpPr>
            <p:cNvPr id="15" name="Rectangle 14"/>
            <p:cNvSpPr/>
            <p:nvPr/>
          </p:nvSpPr>
          <p:spPr>
            <a:xfrm>
              <a:off x="2339130" y="4767117"/>
              <a:ext cx="3329704" cy="1725273"/>
            </a:xfrm>
            <a:prstGeom prst="rect">
              <a:avLst/>
            </a:prstGeom>
          </p:spPr>
          <p:txBody>
            <a:bodyPr wrap="square" lIns="68882" tIns="34441" rIns="68882" bIns="34441">
              <a:spAutoFit/>
            </a:bodyPr>
            <a:lstStyle/>
            <a:p>
              <a:pPr indent="-174625" algn="ctr">
                <a:spcAft>
                  <a:spcPts val="2400"/>
                </a:spcAft>
              </a:pPr>
              <a:r>
                <a:rPr lang="en-ZA" sz="2400" dirty="0" smtClean="0">
                  <a:latin typeface="Century Gothic" panose="020B0502020202020204" pitchFamily="34" charset="0"/>
                  <a:cs typeface="Arial" panose="020B0604020202020204" pitchFamily="34" charset="0"/>
                </a:rPr>
                <a:t>The </a:t>
              </a:r>
              <a:r>
                <a:rPr lang="en-ZA" sz="2400" b="1" u="sng" dirty="0">
                  <a:solidFill>
                    <a:schemeClr val="tx2"/>
                  </a:solidFill>
                  <a:latin typeface="Century Gothic" panose="020B0502020202020204" pitchFamily="34" charset="0"/>
                  <a:cs typeface="Arial" panose="020B0604020202020204" pitchFamily="34" charset="0"/>
                </a:rPr>
                <a:t>Power</a:t>
              </a:r>
              <a:r>
                <a:rPr lang="en-ZA" sz="2400" dirty="0">
                  <a:latin typeface="Century Gothic" panose="020B0502020202020204" pitchFamily="34" charset="0"/>
                  <a:cs typeface="Arial" panose="020B0604020202020204" pitchFamily="34" charset="0"/>
                </a:rPr>
                <a:t> </a:t>
              </a:r>
              <a:r>
                <a:rPr lang="en-ZA" sz="2400" dirty="0" smtClean="0">
                  <a:latin typeface="Century Gothic" panose="020B0502020202020204" pitchFamily="34" charset="0"/>
                  <a:cs typeface="Arial" panose="020B0604020202020204" pitchFamily="34" charset="0"/>
                </a:rPr>
                <a:t>of </a:t>
              </a:r>
              <a:br>
                <a:rPr lang="en-ZA" sz="2400" dirty="0" smtClean="0">
                  <a:latin typeface="Century Gothic" panose="020B0502020202020204" pitchFamily="34" charset="0"/>
                  <a:cs typeface="Arial" panose="020B0604020202020204" pitchFamily="34" charset="0"/>
                </a:rPr>
              </a:br>
              <a:r>
                <a:rPr lang="en-ZA" sz="2400" dirty="0" smtClean="0">
                  <a:latin typeface="Century Gothic" panose="020B0502020202020204" pitchFamily="34" charset="0"/>
                  <a:cs typeface="Arial" panose="020B0604020202020204" pitchFamily="34" charset="0"/>
                </a:rPr>
                <a:t>Prayer </a:t>
              </a:r>
              <a:r>
                <a:rPr lang="en-ZA" sz="2400" dirty="0">
                  <a:latin typeface="Century Gothic" panose="020B0502020202020204" pitchFamily="34" charset="0"/>
                  <a:cs typeface="Arial" panose="020B0604020202020204" pitchFamily="34" charset="0"/>
                </a:rPr>
                <a:t>Paradigm</a:t>
              </a:r>
              <a:br>
                <a:rPr lang="en-ZA" sz="2400" dirty="0">
                  <a:latin typeface="Century Gothic" panose="020B0502020202020204" pitchFamily="34" charset="0"/>
                  <a:cs typeface="Arial" panose="020B0604020202020204" pitchFamily="34" charset="0"/>
                </a:rPr>
              </a:br>
              <a:endParaRPr lang="en-ZA" sz="2400" dirty="0">
                <a:latin typeface="Century Gothic" panose="020B0502020202020204" pitchFamily="34" charset="0"/>
              </a:endParaRPr>
            </a:p>
          </p:txBody>
        </p:sp>
        <p:sp>
          <p:nvSpPr>
            <p:cNvPr id="14" name="Rectangle 13"/>
            <p:cNvSpPr/>
            <p:nvPr/>
          </p:nvSpPr>
          <p:spPr>
            <a:xfrm>
              <a:off x="2351241" y="2966817"/>
              <a:ext cx="2991922" cy="1725273"/>
            </a:xfrm>
            <a:prstGeom prst="rect">
              <a:avLst/>
            </a:prstGeom>
          </p:spPr>
          <p:txBody>
            <a:bodyPr wrap="square" lIns="68882" tIns="34441" rIns="68882" bIns="34441">
              <a:spAutoFit/>
            </a:bodyPr>
            <a:lstStyle/>
            <a:p>
              <a:pPr algn="ctr"/>
              <a:r>
                <a:rPr lang="en-ZA" sz="2400" dirty="0" smtClean="0">
                  <a:latin typeface="Century Gothic" panose="020B0502020202020204" pitchFamily="34" charset="0"/>
                  <a:cs typeface="Arial" panose="020B0604020202020204" pitchFamily="34" charset="0"/>
                </a:rPr>
                <a:t>The </a:t>
              </a:r>
              <a:r>
                <a:rPr lang="en-ZA" sz="2400" b="1" u="sng" dirty="0">
                  <a:solidFill>
                    <a:schemeClr val="tx2"/>
                  </a:solidFill>
                  <a:latin typeface="Century Gothic" panose="020B0502020202020204" pitchFamily="34" charset="0"/>
                  <a:cs typeface="Arial" panose="020B0604020202020204" pitchFamily="34" charset="0"/>
                </a:rPr>
                <a:t>Partnership</a:t>
              </a:r>
              <a:r>
                <a:rPr lang="en-ZA" sz="2400" dirty="0">
                  <a:latin typeface="Century Gothic" panose="020B0502020202020204" pitchFamily="34" charset="0"/>
                  <a:cs typeface="Arial" panose="020B0604020202020204" pitchFamily="34" charset="0"/>
                </a:rPr>
                <a:t> paradigm:</a:t>
              </a:r>
            </a:p>
            <a:p>
              <a:pPr algn="ctr"/>
              <a:endParaRPr lang="en-ZA" sz="2400" i="1" dirty="0">
                <a:latin typeface="Century Gothic" panose="020B0502020202020204" pitchFamily="34" charset="0"/>
              </a:endParaRPr>
            </a:p>
          </p:txBody>
        </p:sp>
        <p:sp>
          <p:nvSpPr>
            <p:cNvPr id="5" name="Isosceles Triangle 4"/>
            <p:cNvSpPr/>
            <p:nvPr/>
          </p:nvSpPr>
          <p:spPr>
            <a:xfrm rot="5400000">
              <a:off x="3755870" y="3102345"/>
              <a:ext cx="5024975" cy="927100"/>
            </a:xfrm>
            <a:prstGeom prst="triangle">
              <a:avLst/>
            </a:prstGeom>
            <a:solidFill>
              <a:schemeClr val="tx2"/>
            </a:solidFill>
            <a:ln>
              <a:noFill/>
            </a:ln>
            <a:effectLst>
              <a:outerShdw blurRad="292100" dist="139700" dir="2700000" algn="tl" rotWithShape="0">
                <a:srgbClr val="333333">
                  <a:alpha val="6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GB" sz="2400" b="1" dirty="0" smtClean="0">
                <a:latin typeface="Arial" pitchFamily="34" charset="0"/>
                <a:cs typeface="Arial" pitchFamily="34" charset="0"/>
              </a:endParaRPr>
            </a:p>
          </p:txBody>
        </p:sp>
        <p:pic>
          <p:nvPicPr>
            <p:cNvPr id="18" name="Picture 4" descr="http://files.myopera.com/BackFromTheGrave/blog/BFTG.Sp2.jpg"/>
            <p:cNvPicPr>
              <a:picLocks noChangeAspect="1" noChangeArrowheads="1"/>
            </p:cNvPicPr>
            <p:nvPr/>
          </p:nvPicPr>
          <p:blipFill rotWithShape="1">
            <a:blip r:embed="rId2" cstate="print">
              <a:duotone>
                <a:prstClr val="black"/>
                <a:schemeClr val="accent5">
                  <a:tint val="45000"/>
                  <a:satMod val="400000"/>
                </a:schemeClr>
              </a:duotone>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t="1" b="4384"/>
            <a:stretch/>
          </p:blipFill>
          <p:spPr bwMode="auto">
            <a:xfrm flipH="1">
              <a:off x="139203" y="2948358"/>
              <a:ext cx="1636548" cy="16955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139203" y="1053407"/>
              <a:ext cx="1636548" cy="16955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upload.wikimedia.org/wikipedia/commons/8/8b/2010-07-20_Black_windup_alarm_clock_face.jpg"/>
            <p:cNvPicPr>
              <a:picLocks noChangeAspect="1" noChangeArrowheads="1"/>
            </p:cNvPicPr>
            <p:nvPr/>
          </p:nvPicPr>
          <p:blipFill>
            <a:blip r:embed="rId5" cstate="print">
              <a:duotone>
                <a:schemeClr val="accent5">
                  <a:shade val="45000"/>
                  <a:satMod val="135000"/>
                </a:schemeClr>
                <a:prstClr val="white"/>
              </a:duotone>
              <a:extLst>
                <a:ext uri="{BEBA8EAE-BF5A-486C-A8C5-ECC9F3942E4B}">
                  <a14:imgProps xmlns:a14="http://schemas.microsoft.com/office/drawing/2010/main">
                    <a14:imgLayer r:embed="rId6">
                      <a14:imgEffect>
                        <a14:backgroundRemoval t="393" b="97251" l="4992" r="95175">
                          <a14:foregroundMark x1="9318" y1="34293" x2="9651" y2="25000"/>
                          <a14:foregroundMark x1="90183" y1="34686" x2="87188" y2="26571"/>
                          <a14:foregroundMark x1="80699" y1="19895" x2="82196" y2="14529"/>
                          <a14:foregroundMark x1="18469" y1="19895" x2="18136" y2="14529"/>
                          <a14:foregroundMark x1="18802" y1="14267" x2="16473" y2="14791"/>
                          <a14:foregroundMark x1="16805" y1="19895" x2="25125" y2="16885"/>
                          <a14:foregroundMark x1="26456" y1="15445" x2="26789" y2="11126"/>
                          <a14:foregroundMark x1="28286" y1="13089" x2="28286" y2="9817"/>
                          <a14:foregroundMark x1="26123" y1="9817" x2="32113" y2="4188"/>
                          <a14:foregroundMark x1="32612" y1="3927" x2="52080" y2="1832"/>
                          <a14:foregroundMark x1="52413" y1="1963" x2="65724" y2="4188"/>
                          <a14:foregroundMark x1="66389" y1="4581" x2="72213" y2="7068"/>
                          <a14:foregroundMark x1="72379" y1="8115" x2="72879" y2="14267"/>
                          <a14:foregroundMark x1="73877" y1="15707" x2="75208" y2="17670"/>
                          <a14:foregroundMark x1="75208" y1="17408" x2="83694" y2="20419"/>
                          <a14:foregroundMark x1="82862" y1="14660" x2="83860" y2="15445"/>
                          <a14:foregroundMark x1="48419" y1="17932" x2="54742" y2="21466"/>
                          <a14:foregroundMark x1="51747" y1="21204" x2="49750" y2="26832"/>
                          <a14:foregroundMark x1="44426" y1="21990" x2="45092" y2="25131"/>
                          <a14:foregroundMark x1="23960" y1="88089" x2="19301" y2="94503"/>
                          <a14:foregroundMark x1="69218" y1="90052" x2="79700" y2="83508"/>
                          <a14:foregroundMark x1="71215" y1="90183" x2="77371" y2="95812"/>
                          <a14:foregroundMark x1="75707" y1="88089" x2="79035" y2="94634"/>
                          <a14:foregroundMark x1="22130" y1="87042" x2="17637" y2="94110"/>
                          <a14:backgroundMark x1="47587" y1="21335" x2="49584" y2="23953"/>
                        </a14:backgroundRemoval>
                      </a14:imgEffect>
                    </a14:imgLayer>
                  </a14:imgProps>
                </a:ext>
                <a:ext uri="{28A0092B-C50C-407E-A947-70E740481C1C}">
                  <a14:useLocalDpi xmlns:a14="http://schemas.microsoft.com/office/drawing/2010/main" val="0"/>
                </a:ext>
              </a:extLst>
            </a:blip>
            <a:srcRect/>
            <a:stretch>
              <a:fillRect/>
            </a:stretch>
          </p:blipFill>
          <p:spPr bwMode="auto">
            <a:xfrm>
              <a:off x="6838044" y="1761499"/>
              <a:ext cx="2221592" cy="33353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rotWithShape="1">
            <a:blip r:embed="rId7" cstate="print">
              <a:duotone>
                <a:prstClr val="black"/>
                <a:schemeClr val="accent5">
                  <a:tint val="45000"/>
                  <a:satMod val="400000"/>
                </a:schemeClr>
              </a:duotone>
              <a:extLst>
                <a:ext uri="{28A0092B-C50C-407E-A947-70E740481C1C}">
                  <a14:useLocalDpi xmlns:a14="http://schemas.microsoft.com/office/drawing/2010/main" val="0"/>
                </a:ext>
              </a:extLst>
            </a:blip>
            <a:srcRect l="1696" r="4417"/>
            <a:stretch/>
          </p:blipFill>
          <p:spPr bwMode="auto">
            <a:xfrm>
              <a:off x="116343" y="4843307"/>
              <a:ext cx="1656943" cy="1235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7" name="Rectangle 16"/>
          <p:cNvSpPr/>
          <p:nvPr/>
        </p:nvSpPr>
        <p:spPr>
          <a:xfrm>
            <a:off x="0" y="5187116"/>
            <a:ext cx="9144000" cy="167088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sz="2400" i="1" dirty="0" smtClean="0">
                <a:latin typeface="Century Gothic" panose="020B0502020202020204" pitchFamily="34" charset="0"/>
              </a:rPr>
              <a:t>But be </a:t>
            </a:r>
            <a:r>
              <a:rPr lang="en-ZA" sz="2400" b="1" i="1" dirty="0">
                <a:solidFill>
                  <a:schemeClr val="tx2"/>
                </a:solidFill>
                <a:latin typeface="Century Gothic" panose="020B0502020202020204" pitchFamily="34" charset="0"/>
              </a:rPr>
              <a:t>doers of the word</a:t>
            </a:r>
            <a:r>
              <a:rPr lang="en-ZA" sz="2400" i="1" dirty="0" smtClean="0">
                <a:latin typeface="Century Gothic" panose="020B0502020202020204" pitchFamily="34" charset="0"/>
              </a:rPr>
              <a:t>, and not hearers only, deceiving yourselves… The one who looks into [the Word] and perseveres, being no hearer who forgets but a doer who acts, he will be </a:t>
            </a:r>
            <a:r>
              <a:rPr lang="en-ZA" sz="2400" b="1" i="1" dirty="0" smtClean="0">
                <a:solidFill>
                  <a:schemeClr val="tx2"/>
                </a:solidFill>
                <a:latin typeface="Century Gothic" panose="020B0502020202020204" pitchFamily="34" charset="0"/>
              </a:rPr>
              <a:t>blessed in his doing</a:t>
            </a:r>
            <a:r>
              <a:rPr lang="en-ZA" sz="2400" i="1" dirty="0" smtClean="0">
                <a:latin typeface="Century Gothic" panose="020B0502020202020204" pitchFamily="34" charset="0"/>
              </a:rPr>
              <a:t>. </a:t>
            </a:r>
            <a:r>
              <a:rPr lang="en-ZA" sz="2400" dirty="0" smtClean="0">
                <a:latin typeface="Century Gothic" panose="020B0502020202020204" pitchFamily="34" charset="0"/>
              </a:rPr>
              <a:t>(Jas 1:22–25) </a:t>
            </a:r>
            <a:endParaRPr lang="en-ZA" sz="2400" dirty="0">
              <a:latin typeface="Century Gothic" panose="020B0502020202020204" pitchFamily="34" charset="0"/>
            </a:endParaRPr>
          </a:p>
        </p:txBody>
      </p:sp>
    </p:spTree>
    <p:extLst>
      <p:ext uri="{BB962C8B-B14F-4D97-AF65-F5344CB8AC3E}">
        <p14:creationId xmlns:p14="http://schemas.microsoft.com/office/powerpoint/2010/main" val="667248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5699412"/>
            <a:ext cx="9144000" cy="115858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a:solidFill>
                  <a:prstClr val="white">
                    <a:lumMod val="85000"/>
                  </a:prstClr>
                </a:solidFill>
                <a:latin typeface="Century Gothic" panose="020B0502020202020204" pitchFamily="34" charset="0"/>
              </a:rPr>
              <a:t>"The main lesson about prayer is just this: Do it! Do it! </a:t>
            </a:r>
            <a:br>
              <a:rPr lang="en-US" sz="2400" b="1" i="1" dirty="0">
                <a:solidFill>
                  <a:prstClr val="white">
                    <a:lumMod val="85000"/>
                  </a:prstClr>
                </a:solidFill>
                <a:latin typeface="Century Gothic" panose="020B0502020202020204" pitchFamily="34" charset="0"/>
              </a:rPr>
            </a:br>
            <a:r>
              <a:rPr lang="en-US" sz="2400" b="1" i="1" dirty="0">
                <a:solidFill>
                  <a:prstClr val="white">
                    <a:lumMod val="85000"/>
                  </a:prstClr>
                </a:solidFill>
                <a:latin typeface="Century Gothic" panose="020B0502020202020204" pitchFamily="34" charset="0"/>
              </a:rPr>
              <a:t>Do it! You want to be taught to pray? My answer is </a:t>
            </a:r>
            <a:br>
              <a:rPr lang="en-US" sz="2400" b="1" i="1" dirty="0">
                <a:solidFill>
                  <a:prstClr val="white">
                    <a:lumMod val="85000"/>
                  </a:prstClr>
                </a:solidFill>
                <a:latin typeface="Century Gothic" panose="020B0502020202020204" pitchFamily="34" charset="0"/>
              </a:rPr>
            </a:br>
            <a:r>
              <a:rPr lang="en-US" sz="2400" b="1" i="1" dirty="0">
                <a:solidFill>
                  <a:prstClr val="white">
                    <a:lumMod val="85000"/>
                  </a:prstClr>
                </a:solidFill>
                <a:latin typeface="Century Gothic" panose="020B0502020202020204" pitchFamily="34" charset="0"/>
              </a:rPr>
              <a:t>pray and never faint…"</a:t>
            </a:r>
            <a:r>
              <a:rPr lang="en-US" sz="2400" dirty="0">
                <a:solidFill>
                  <a:prstClr val="white">
                    <a:lumMod val="85000"/>
                  </a:prstClr>
                </a:solidFill>
                <a:latin typeface="Century Gothic" panose="020B0502020202020204" pitchFamily="34" charset="0"/>
              </a:rPr>
              <a:t>   John Laidlaw</a:t>
            </a:r>
            <a:endParaRPr lang="en-ZA" sz="2400" dirty="0">
              <a:solidFill>
                <a:prstClr val="white">
                  <a:lumMod val="85000"/>
                </a:prstClr>
              </a:solidFill>
              <a:latin typeface="Century Gothic" panose="020B0502020202020204" pitchFamily="34" charset="0"/>
            </a:endParaRPr>
          </a:p>
        </p:txBody>
      </p:sp>
      <p:sp>
        <p:nvSpPr>
          <p:cNvPr id="24" name="Rectangle 23"/>
          <p:cNvSpPr/>
          <p:nvPr/>
        </p:nvSpPr>
        <p:spPr>
          <a:xfrm>
            <a:off x="85467" y="155211"/>
            <a:ext cx="2802877" cy="3905994"/>
          </a:xfrm>
          <a:prstGeom prst="rect">
            <a:avLst/>
          </a:prstGeom>
          <a:solidFill>
            <a:schemeClr val="bg1">
              <a:lumMod val="85000"/>
            </a:schemeClr>
          </a:solidFill>
          <a:ln w="762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2880000" rIns="36000" rtlCol="0" anchor="t"/>
          <a:lstStyle/>
          <a:p>
            <a:pPr marL="358775" indent="-358775" fontAlgn="base">
              <a:spcBef>
                <a:spcPct val="0"/>
              </a:spcBef>
              <a:spcAft>
                <a:spcPct val="0"/>
              </a:spcAft>
            </a:pPr>
            <a:r>
              <a:rPr lang="en-ZA" sz="2400" b="1" dirty="0">
                <a:solidFill>
                  <a:prstClr val="white">
                    <a:lumMod val="65000"/>
                  </a:prstClr>
                </a:solidFill>
                <a:latin typeface="Century Gothic" pitchFamily="34" charset="0"/>
                <a:ea typeface="MS PGothic" pitchFamily="34" charset="-128"/>
              </a:rPr>
              <a:t>I. Why pray?</a:t>
            </a:r>
          </a:p>
        </p:txBody>
      </p:sp>
      <p:sp>
        <p:nvSpPr>
          <p:cNvPr id="4" name="Slide Number Placeholder 3"/>
          <p:cNvSpPr>
            <a:spLocks noGrp="1"/>
          </p:cNvSpPr>
          <p:nvPr>
            <p:ph type="sldNum" sz="quarter" idx="12"/>
          </p:nvPr>
        </p:nvSpPr>
        <p:spPr/>
        <p:txBody>
          <a:bodyPr/>
          <a:lstStyle/>
          <a:p>
            <a:pPr>
              <a:defRPr/>
            </a:pPr>
            <a:fld id="{9B69759B-C1D9-417C-9B4A-0F717375400C}" type="slidenum">
              <a:rPr lang="en-ZA" smtClean="0">
                <a:solidFill>
                  <a:prstClr val="black">
                    <a:lumMod val="65000"/>
                    <a:lumOff val="35000"/>
                  </a:prstClr>
                </a:solidFill>
              </a:rPr>
              <a:pPr>
                <a:defRPr/>
              </a:pPr>
              <a:t>5</a:t>
            </a:fld>
            <a:endParaRPr lang="en-ZA" dirty="0">
              <a:solidFill>
                <a:prstClr val="black">
                  <a:lumMod val="65000"/>
                  <a:lumOff val="35000"/>
                </a:prstClr>
              </a:solidFill>
            </a:endParaRPr>
          </a:p>
        </p:txBody>
      </p:sp>
      <p:sp>
        <p:nvSpPr>
          <p:cNvPr id="34" name="Rectangle 33"/>
          <p:cNvSpPr/>
          <p:nvPr/>
        </p:nvSpPr>
        <p:spPr>
          <a:xfrm>
            <a:off x="3174123" y="155212"/>
            <a:ext cx="2846343" cy="3905994"/>
          </a:xfrm>
          <a:prstGeom prst="rect">
            <a:avLst/>
          </a:prstGeom>
          <a:solidFill>
            <a:schemeClr val="bg1">
              <a:lumMod val="85000"/>
            </a:schemeClr>
          </a:solidFill>
          <a:ln w="762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2880000" rIns="36000" rtlCol="0" anchor="t"/>
          <a:lstStyle/>
          <a:p>
            <a:pPr marL="358775" indent="-358775" fontAlgn="base">
              <a:spcBef>
                <a:spcPct val="0"/>
              </a:spcBef>
              <a:spcAft>
                <a:spcPct val="0"/>
              </a:spcAft>
            </a:pPr>
            <a:r>
              <a:rPr lang="en-US" sz="2400" b="1" dirty="0">
                <a:solidFill>
                  <a:prstClr val="white">
                    <a:lumMod val="65000"/>
                  </a:prstClr>
                </a:solidFill>
                <a:latin typeface="Century Gothic" pitchFamily="34" charset="0"/>
                <a:ea typeface="MS PGothic" pitchFamily="34" charset="-128"/>
              </a:rPr>
              <a:t>II. Foundations for effective prayer</a:t>
            </a:r>
            <a:endParaRPr lang="en-ZA" sz="2400" b="1" dirty="0">
              <a:solidFill>
                <a:prstClr val="white">
                  <a:lumMod val="65000"/>
                </a:prstClr>
              </a:solidFill>
              <a:latin typeface="Century Gothic" pitchFamily="34" charset="0"/>
              <a:ea typeface="MS PGothic" pitchFamily="34" charset="-128"/>
            </a:endParaRPr>
          </a:p>
        </p:txBody>
      </p:sp>
      <p:sp>
        <p:nvSpPr>
          <p:cNvPr id="35" name="Rectangle 34"/>
          <p:cNvSpPr/>
          <p:nvPr/>
        </p:nvSpPr>
        <p:spPr>
          <a:xfrm>
            <a:off x="3482719" y="3339542"/>
            <a:ext cx="2469541" cy="461665"/>
          </a:xfrm>
          <a:prstGeom prst="rect">
            <a:avLst/>
          </a:prstGeom>
          <a:ln>
            <a:solidFill>
              <a:schemeClr val="bg1">
                <a:lumMod val="85000"/>
              </a:schemeClr>
            </a:solidFill>
          </a:ln>
        </p:spPr>
        <p:txBody>
          <a:bodyPr wrap="square">
            <a:spAutoFit/>
          </a:bodyPr>
          <a:lstStyle/>
          <a:p>
            <a:pPr marL="266700" indent="-266700" fontAlgn="base">
              <a:spcBef>
                <a:spcPct val="0"/>
              </a:spcBef>
              <a:spcAft>
                <a:spcPct val="0"/>
              </a:spcAft>
            </a:pPr>
            <a:endParaRPr lang="en-ZA" sz="2400" b="1" dirty="0">
              <a:solidFill>
                <a:prstClr val="white">
                  <a:lumMod val="65000"/>
                </a:prstClr>
              </a:solidFill>
              <a:latin typeface="Century Gothic" pitchFamily="34" charset="0"/>
              <a:ea typeface="MS PGothic" pitchFamily="34" charset="-128"/>
            </a:endParaRPr>
          </a:p>
        </p:txBody>
      </p:sp>
      <p:sp>
        <p:nvSpPr>
          <p:cNvPr id="28" name="Rectangle 27"/>
          <p:cNvSpPr/>
          <p:nvPr/>
        </p:nvSpPr>
        <p:spPr>
          <a:xfrm>
            <a:off x="6296937" y="146349"/>
            <a:ext cx="2726905" cy="3917651"/>
          </a:xfrm>
          <a:prstGeom prst="rect">
            <a:avLst/>
          </a:prstGeom>
          <a:solidFill>
            <a:schemeClr val="bg1">
              <a:lumMod val="85000"/>
            </a:schemeClr>
          </a:solidFill>
          <a:ln w="76200">
            <a:solidFill>
              <a:schemeClr val="tx2"/>
            </a:solidFill>
          </a:ln>
          <a:effectLst>
            <a:outerShdw blurRad="368300" dist="76200" dir="5820000" sx="110000" sy="11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2880000" rIns="36000" rtlCol="0" anchor="t"/>
          <a:lstStyle/>
          <a:p>
            <a:pPr marL="447675" indent="-447675" fontAlgn="base">
              <a:spcBef>
                <a:spcPct val="0"/>
              </a:spcBef>
              <a:spcAft>
                <a:spcPct val="0"/>
              </a:spcAft>
            </a:pPr>
            <a:r>
              <a:rPr lang="en-US" sz="2400" b="1" dirty="0">
                <a:solidFill>
                  <a:srgbClr val="1F497D"/>
                </a:solidFill>
                <a:latin typeface="Century Gothic" pitchFamily="34" charset="0"/>
                <a:ea typeface="MS PGothic" pitchFamily="34" charset="-128"/>
              </a:rPr>
              <a:t>III. Practicing prayer: </a:t>
            </a:r>
            <a:br>
              <a:rPr lang="en-US" sz="2400" b="1" dirty="0">
                <a:solidFill>
                  <a:srgbClr val="1F497D"/>
                </a:solidFill>
                <a:latin typeface="Century Gothic" pitchFamily="34" charset="0"/>
                <a:ea typeface="MS PGothic" pitchFamily="34" charset="-128"/>
              </a:rPr>
            </a:br>
            <a:r>
              <a:rPr lang="en-US" sz="1400" b="1" dirty="0">
                <a:solidFill>
                  <a:srgbClr val="1F497D"/>
                </a:solidFill>
                <a:latin typeface="Century Gothic" pitchFamily="34" charset="0"/>
                <a:ea typeface="MS PGothic" pitchFamily="34" charset="-128"/>
              </a:rPr>
              <a:t>7 types: Principles &amp; tools</a:t>
            </a:r>
          </a:p>
        </p:txBody>
      </p:sp>
      <p:pic>
        <p:nvPicPr>
          <p:cNvPr id="29" name="Picture 4" descr="https://encrypted-tbn2.gstatic.com/images?q=tbn:ANd9GcQdXEt_lAfvw46RAzQ4Jh00k2lP8YprWXpbQCfgEZaZSwqIlC8aVQ"/>
          <p:cNvPicPr>
            <a:picLocks noChangeAspect="1" noChangeArrowheads="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artisticPlasticWrap/>
                    </a14:imgEffect>
                  </a14:imgLayer>
                </a14:imgProps>
              </a:ext>
              <a:ext uri="{28A0092B-C50C-407E-A947-70E740481C1C}">
                <a14:useLocalDpi xmlns:a14="http://schemas.microsoft.com/office/drawing/2010/main" val="0"/>
              </a:ext>
            </a:extLst>
          </a:blip>
          <a:srcRect l="16309" r="11588" b="6084"/>
          <a:stretch/>
        </p:blipFill>
        <p:spPr bwMode="auto">
          <a:xfrm>
            <a:off x="6591102" y="342805"/>
            <a:ext cx="2098421" cy="2511073"/>
          </a:xfrm>
          <a:prstGeom prst="rect">
            <a:avLst/>
          </a:prstGeom>
          <a:noFill/>
          <a:ln w="3175">
            <a:solidFill>
              <a:schemeClr val="bg1">
                <a:lumMod val="85000"/>
              </a:schemeClr>
            </a:solidFill>
          </a:ln>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26" name="Picture 2" descr="https://encrypted-tbn0.gstatic.com/images?q=tbn:ANd9GcRQNj9VSTSmquixXEz80NfupAVjaIK9ZqImQveoIqToCmLDLSyy_A"/>
          <p:cNvPicPr>
            <a:picLocks noChangeAspect="1" noChangeArrowheads="1"/>
          </p:cNvPicPr>
          <p:nvPr/>
        </p:nvPicPr>
        <p:blipFill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artisticPlasticWrap/>
                    </a14:imgEffect>
                  </a14:imgLayer>
                </a14:imgProps>
              </a:ext>
              <a:ext uri="{28A0092B-C50C-407E-A947-70E740481C1C}">
                <a14:useLocalDpi xmlns:a14="http://schemas.microsoft.com/office/drawing/2010/main" val="0"/>
              </a:ext>
            </a:extLst>
          </a:blip>
          <a:srcRect l="26667" r="26842" b="8496"/>
          <a:stretch/>
        </p:blipFill>
        <p:spPr bwMode="auto">
          <a:xfrm>
            <a:off x="346290" y="346486"/>
            <a:ext cx="2287516" cy="2474658"/>
          </a:xfrm>
          <a:prstGeom prst="rect">
            <a:avLst/>
          </a:prstGeom>
          <a:noFill/>
          <a:ln w="19050">
            <a:solidFill>
              <a:schemeClr val="bg1">
                <a:lumMod val="85000"/>
              </a:schemeClr>
            </a:solidFill>
          </a:ln>
          <a:effectLst>
            <a:glow rad="101600">
              <a:schemeClr val="bg1">
                <a:alpha val="60000"/>
              </a:schemeClr>
            </a:glow>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7">
            <a:duotone>
              <a:schemeClr val="bg2">
                <a:shade val="45000"/>
                <a:satMod val="135000"/>
              </a:schemeClr>
              <a:prstClr val="white"/>
            </a:duotone>
            <a:extLst>
              <a:ext uri="{BEBA8EAE-BF5A-486C-A8C5-ECC9F3942E4B}">
                <a14:imgProps xmlns:a14="http://schemas.microsoft.com/office/drawing/2010/main">
                  <a14:imgLayer r:embed="rId8">
                    <a14:imgEffect>
                      <a14:backgroundRemoval t="9594" b="100000" l="9769" r="99229"/>
                    </a14:imgEffect>
                  </a14:imgLayer>
                </a14:imgProps>
              </a:ext>
              <a:ext uri="{28A0092B-C50C-407E-A947-70E740481C1C}">
                <a14:useLocalDpi xmlns:a14="http://schemas.microsoft.com/office/drawing/2010/main" val="0"/>
              </a:ext>
            </a:extLst>
          </a:blip>
          <a:srcRect/>
          <a:stretch>
            <a:fillRect/>
          </a:stretch>
        </p:blipFill>
        <p:spPr bwMode="auto">
          <a:xfrm>
            <a:off x="3353768" y="346486"/>
            <a:ext cx="2511123" cy="2474658"/>
          </a:xfrm>
          <a:prstGeom prst="rect">
            <a:avLst/>
          </a:prstGeom>
          <a:noFill/>
          <a:ln w="19050">
            <a:solidFill>
              <a:schemeClr val="bg1">
                <a:lumMod val="85000"/>
              </a:schemeClr>
            </a:solidFill>
          </a:ln>
          <a:effectLst>
            <a:glow rad="101600">
              <a:schemeClr val="bg1">
                <a:alpha val="6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19"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128" b="100000" l="0" r="100000">
                        <a14:foregroundMark x1="2863" y1="77982" x2="24670" y2="71560"/>
                        <a14:foregroundMark x1="5947" y1="83257" x2="27753" y2="83716"/>
                      </a14:backgroundRemoval>
                    </a14:imgEffect>
                  </a14:imgLayer>
                </a14:imgProps>
              </a:ext>
              <a:ext uri="{28A0092B-C50C-407E-A947-70E740481C1C}">
                <a14:useLocalDpi xmlns:a14="http://schemas.microsoft.com/office/drawing/2010/main" val="0"/>
              </a:ext>
            </a:extLst>
          </a:blip>
          <a:srcRect/>
          <a:stretch>
            <a:fillRect/>
          </a:stretch>
        </p:blipFill>
        <p:spPr bwMode="auto">
          <a:xfrm>
            <a:off x="7770781" y="5630837"/>
            <a:ext cx="1295371" cy="124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5148064" y="692696"/>
            <a:ext cx="3953608" cy="1200329"/>
          </a:xfrm>
          <a:prstGeom prst="rect">
            <a:avLst/>
          </a:prstGeom>
          <a:noFill/>
        </p:spPr>
        <p:txBody>
          <a:bodyPr wrap="square" rtlCol="0">
            <a:spAutoFit/>
          </a:bodyPr>
          <a:lstStyle/>
          <a:p>
            <a:pPr algn="r"/>
            <a:r>
              <a:rPr lang="en-ZA" sz="7200" b="1" dirty="0" smtClean="0">
                <a:ln>
                  <a:solidFill>
                    <a:schemeClr val="tx2"/>
                  </a:solidFill>
                </a:ln>
                <a:solidFill>
                  <a:schemeClr val="bg1"/>
                </a:solidFill>
                <a:latin typeface="Century Gothic" panose="020B0502020202020204" pitchFamily="34" charset="0"/>
              </a:rPr>
              <a:t>recap</a:t>
            </a:r>
            <a:endParaRPr lang="en-ZA" sz="7200" b="1" dirty="0">
              <a:ln>
                <a:solidFill>
                  <a:schemeClr val="tx2"/>
                </a:solidFill>
              </a:ln>
              <a:solidFill>
                <a:schemeClr val="bg1"/>
              </a:solidFill>
              <a:latin typeface="Century Gothic" panose="020B0502020202020204" pitchFamily="34" charset="0"/>
            </a:endParaRPr>
          </a:p>
        </p:txBody>
      </p:sp>
      <p:sp>
        <p:nvSpPr>
          <p:cNvPr id="14" name="Rectangle 13"/>
          <p:cNvSpPr/>
          <p:nvPr/>
        </p:nvSpPr>
        <p:spPr>
          <a:xfrm>
            <a:off x="6296937" y="4064000"/>
            <a:ext cx="2726905" cy="1467121"/>
          </a:xfrm>
          <a:prstGeom prst="rect">
            <a:avLst/>
          </a:prstGeom>
          <a:solidFill>
            <a:srgbClr val="1F497D"/>
          </a:solidFill>
          <a:ln w="76200">
            <a:solidFill>
              <a:schemeClr val="tx2"/>
            </a:solidFill>
          </a:ln>
          <a:effectLst>
            <a:outerShdw blurRad="368300" dist="76200" dir="5820000" sx="110000" sy="11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0" rtlCol="0" anchor="b"/>
          <a:lstStyle/>
          <a:p>
            <a:pPr fontAlgn="base">
              <a:spcBef>
                <a:spcPct val="0"/>
              </a:spcBef>
              <a:spcAft>
                <a:spcPct val="0"/>
              </a:spcAft>
            </a:pPr>
            <a:r>
              <a:rPr lang="en-GB" b="1" dirty="0" smtClean="0">
                <a:solidFill>
                  <a:schemeClr val="bg1"/>
                </a:solidFill>
                <a:latin typeface="Century Gothic" pitchFamily="34" charset="0"/>
                <a:ea typeface="MS PGothic" pitchFamily="34" charset="-128"/>
              </a:rPr>
              <a:t>1 &amp; 2 - Adoration, &amp; Confession</a:t>
            </a:r>
          </a:p>
          <a:p>
            <a:pPr fontAlgn="base">
              <a:spcBef>
                <a:spcPct val="0"/>
              </a:spcBef>
              <a:spcAft>
                <a:spcPct val="0"/>
              </a:spcAft>
            </a:pPr>
            <a:r>
              <a:rPr lang="en-GB" b="1" dirty="0" smtClean="0">
                <a:solidFill>
                  <a:schemeClr val="bg1"/>
                </a:solidFill>
                <a:latin typeface="Century Gothic" pitchFamily="34" charset="0"/>
                <a:ea typeface="MS PGothic" pitchFamily="34" charset="-128"/>
              </a:rPr>
              <a:t>3 &amp; 4 - Sanctification, &amp; Edification</a:t>
            </a:r>
          </a:p>
          <a:p>
            <a:pPr fontAlgn="base">
              <a:spcBef>
                <a:spcPct val="0"/>
              </a:spcBef>
              <a:spcAft>
                <a:spcPct val="0"/>
              </a:spcAft>
            </a:pPr>
            <a:r>
              <a:rPr lang="en-GB" b="1" dirty="0" smtClean="0">
                <a:solidFill>
                  <a:schemeClr val="bg1"/>
                </a:solidFill>
                <a:latin typeface="Century Gothic" pitchFamily="34" charset="0"/>
                <a:ea typeface="MS PGothic" pitchFamily="34" charset="-128"/>
              </a:rPr>
              <a:t>5 - Meditation</a:t>
            </a:r>
            <a:endParaRPr lang="en-GB" b="1" dirty="0">
              <a:solidFill>
                <a:schemeClr val="bg1"/>
              </a:solidFill>
              <a:latin typeface="Century Gothic" pitchFamily="34" charset="0"/>
              <a:ea typeface="MS PGothic" pitchFamily="34" charset="-128"/>
            </a:endParaRPr>
          </a:p>
        </p:txBody>
      </p:sp>
    </p:spTree>
    <p:extLst>
      <p:ext uri="{BB962C8B-B14F-4D97-AF65-F5344CB8AC3E}">
        <p14:creationId xmlns:p14="http://schemas.microsoft.com/office/powerpoint/2010/main" val="4271940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5699412"/>
            <a:ext cx="9144000" cy="115858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a:solidFill>
                  <a:prstClr val="white">
                    <a:lumMod val="85000"/>
                  </a:prstClr>
                </a:solidFill>
                <a:latin typeface="Century Gothic" panose="020B0502020202020204" pitchFamily="34" charset="0"/>
              </a:rPr>
              <a:t>"The main lesson about prayer is just this: Do it! Do it! </a:t>
            </a:r>
            <a:br>
              <a:rPr lang="en-US" sz="2400" b="1" i="1" dirty="0">
                <a:solidFill>
                  <a:prstClr val="white">
                    <a:lumMod val="85000"/>
                  </a:prstClr>
                </a:solidFill>
                <a:latin typeface="Century Gothic" panose="020B0502020202020204" pitchFamily="34" charset="0"/>
              </a:rPr>
            </a:br>
            <a:r>
              <a:rPr lang="en-US" sz="2400" b="1" i="1" dirty="0">
                <a:solidFill>
                  <a:prstClr val="white">
                    <a:lumMod val="85000"/>
                  </a:prstClr>
                </a:solidFill>
                <a:latin typeface="Century Gothic" panose="020B0502020202020204" pitchFamily="34" charset="0"/>
              </a:rPr>
              <a:t>Do it! You want to be taught to pray? My answer is </a:t>
            </a:r>
            <a:br>
              <a:rPr lang="en-US" sz="2400" b="1" i="1" dirty="0">
                <a:solidFill>
                  <a:prstClr val="white">
                    <a:lumMod val="85000"/>
                  </a:prstClr>
                </a:solidFill>
                <a:latin typeface="Century Gothic" panose="020B0502020202020204" pitchFamily="34" charset="0"/>
              </a:rPr>
            </a:br>
            <a:r>
              <a:rPr lang="en-US" sz="2400" b="1" i="1" dirty="0">
                <a:solidFill>
                  <a:prstClr val="white">
                    <a:lumMod val="85000"/>
                  </a:prstClr>
                </a:solidFill>
                <a:latin typeface="Century Gothic" panose="020B0502020202020204" pitchFamily="34" charset="0"/>
              </a:rPr>
              <a:t>pray and never faint…"</a:t>
            </a:r>
            <a:r>
              <a:rPr lang="en-US" sz="2400" dirty="0">
                <a:solidFill>
                  <a:prstClr val="white">
                    <a:lumMod val="85000"/>
                  </a:prstClr>
                </a:solidFill>
                <a:latin typeface="Century Gothic" panose="020B0502020202020204" pitchFamily="34" charset="0"/>
              </a:rPr>
              <a:t>   John Laidlaw</a:t>
            </a:r>
            <a:endParaRPr lang="en-ZA" sz="2400" dirty="0">
              <a:solidFill>
                <a:prstClr val="white">
                  <a:lumMod val="85000"/>
                </a:prstClr>
              </a:solidFill>
              <a:latin typeface="Century Gothic" panose="020B0502020202020204" pitchFamily="34" charset="0"/>
            </a:endParaRPr>
          </a:p>
        </p:txBody>
      </p:sp>
      <p:pic>
        <p:nvPicPr>
          <p:cNvPr id="1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128" b="100000" l="0" r="100000">
                        <a14:foregroundMark x1="2863" y1="77982" x2="24670" y2="71560"/>
                        <a14:foregroundMark x1="5947" y1="83257" x2="27753" y2="83716"/>
                      </a14:backgroundRemoval>
                    </a14:imgEffect>
                  </a14:imgLayer>
                </a14:imgProps>
              </a:ext>
              <a:ext uri="{28A0092B-C50C-407E-A947-70E740481C1C}">
                <a14:useLocalDpi xmlns:a14="http://schemas.microsoft.com/office/drawing/2010/main" val="0"/>
              </a:ext>
            </a:extLst>
          </a:blip>
          <a:srcRect/>
          <a:stretch>
            <a:fillRect/>
          </a:stretch>
        </p:blipFill>
        <p:spPr bwMode="auto">
          <a:xfrm>
            <a:off x="7770781" y="5630837"/>
            <a:ext cx="1295371" cy="124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itle 1"/>
          <p:cNvSpPr>
            <a:spLocks noGrp="1"/>
          </p:cNvSpPr>
          <p:nvPr>
            <p:ph type="title"/>
          </p:nvPr>
        </p:nvSpPr>
        <p:spPr>
          <a:xfrm>
            <a:off x="28429" y="122238"/>
            <a:ext cx="8982756" cy="504825"/>
          </a:xfrm>
        </p:spPr>
        <p:txBody>
          <a:bodyPr/>
          <a:lstStyle/>
          <a:p>
            <a:pPr fontAlgn="ctr"/>
            <a:r>
              <a:rPr lang="en-US" dirty="0" smtClean="0"/>
              <a:t>The Tabernacle Prayer Model</a:t>
            </a:r>
            <a:endParaRPr lang="en-US" dirty="0"/>
          </a:p>
        </p:txBody>
      </p:sp>
      <p:sp>
        <p:nvSpPr>
          <p:cNvPr id="11" name="Slide Number Placeholder 3"/>
          <p:cNvSpPr>
            <a:spLocks noGrp="1"/>
          </p:cNvSpPr>
          <p:nvPr>
            <p:ph type="sldNum" sz="quarter" idx="12"/>
          </p:nvPr>
        </p:nvSpPr>
        <p:spPr>
          <a:xfrm>
            <a:off x="6887022" y="6545032"/>
            <a:ext cx="2133600" cy="365125"/>
          </a:xfrm>
        </p:spPr>
        <p:txBody>
          <a:bodyPr/>
          <a:lstStyle/>
          <a:p>
            <a:pPr>
              <a:defRPr/>
            </a:pPr>
            <a:fld id="{9B69759B-C1D9-417C-9B4A-0F717375400C}" type="slidenum">
              <a:rPr lang="en-ZA" smtClean="0">
                <a:solidFill>
                  <a:schemeClr val="bg1"/>
                </a:solidFill>
              </a:rPr>
              <a:pPr>
                <a:defRPr/>
              </a:pPr>
              <a:t>6</a:t>
            </a:fld>
            <a:endParaRPr lang="en-ZA" dirty="0">
              <a:solidFill>
                <a:schemeClr val="bg1"/>
              </a:solidFill>
            </a:endParaRPr>
          </a:p>
        </p:txBody>
      </p:sp>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39" y="1981201"/>
            <a:ext cx="4168141" cy="3125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2423" y="1182370"/>
            <a:ext cx="4105911" cy="830997"/>
          </a:xfrm>
          <a:prstGeom prst="rect">
            <a:avLst/>
          </a:prstGeom>
          <a:noFill/>
        </p:spPr>
        <p:txBody>
          <a:bodyPr wrap="square" rtlCol="0">
            <a:spAutoFit/>
          </a:bodyPr>
          <a:lstStyle/>
          <a:p>
            <a:r>
              <a:rPr lang="en-ZA" sz="2400" b="1" dirty="0" smtClean="0">
                <a:solidFill>
                  <a:schemeClr val="tx2"/>
                </a:solidFill>
                <a:latin typeface="Century Gothic" panose="020B0502020202020204" pitchFamily="34" charset="0"/>
              </a:rPr>
              <a:t>Old Covenant: </a:t>
            </a:r>
            <a:br>
              <a:rPr lang="en-ZA" sz="2400" b="1" dirty="0" smtClean="0">
                <a:solidFill>
                  <a:schemeClr val="tx2"/>
                </a:solidFill>
                <a:latin typeface="Century Gothic" panose="020B0502020202020204" pitchFamily="34" charset="0"/>
              </a:rPr>
            </a:br>
            <a:r>
              <a:rPr lang="en-ZA" sz="2400" b="1" dirty="0" smtClean="0">
                <a:solidFill>
                  <a:schemeClr val="tx2"/>
                </a:solidFill>
                <a:latin typeface="Century Gothic" panose="020B0502020202020204" pitchFamily="34" charset="0"/>
              </a:rPr>
              <a:t>Physical steps</a:t>
            </a:r>
            <a:endParaRPr lang="en-ZA" sz="2400" b="1" dirty="0">
              <a:solidFill>
                <a:schemeClr val="tx2"/>
              </a:solidFill>
              <a:latin typeface="Century Gothic" panose="020B0502020202020204" pitchFamily="34" charset="0"/>
            </a:endParaRPr>
          </a:p>
        </p:txBody>
      </p:sp>
      <p:sp>
        <p:nvSpPr>
          <p:cNvPr id="16" name="TextBox 15"/>
          <p:cNvSpPr txBox="1"/>
          <p:nvPr/>
        </p:nvSpPr>
        <p:spPr>
          <a:xfrm>
            <a:off x="4205965" y="1182370"/>
            <a:ext cx="4105911" cy="830997"/>
          </a:xfrm>
          <a:prstGeom prst="rect">
            <a:avLst/>
          </a:prstGeom>
          <a:noFill/>
        </p:spPr>
        <p:txBody>
          <a:bodyPr wrap="square" rtlCol="0">
            <a:spAutoFit/>
          </a:bodyPr>
          <a:lstStyle/>
          <a:p>
            <a:r>
              <a:rPr lang="en-ZA" sz="2400" b="1" dirty="0" smtClean="0">
                <a:solidFill>
                  <a:schemeClr val="tx2"/>
                </a:solidFill>
                <a:latin typeface="Century Gothic" panose="020B0502020202020204" pitchFamily="34" charset="0"/>
              </a:rPr>
              <a:t>New Covenant: </a:t>
            </a:r>
            <a:br>
              <a:rPr lang="en-ZA" sz="2400" b="1" dirty="0" smtClean="0">
                <a:solidFill>
                  <a:schemeClr val="tx2"/>
                </a:solidFill>
                <a:latin typeface="Century Gothic" panose="020B0502020202020204" pitchFamily="34" charset="0"/>
              </a:rPr>
            </a:br>
            <a:r>
              <a:rPr lang="en-ZA" sz="2400" b="1" dirty="0" smtClean="0">
                <a:solidFill>
                  <a:schemeClr val="tx2"/>
                </a:solidFill>
                <a:latin typeface="Century Gothic" panose="020B0502020202020204" pitchFamily="34" charset="0"/>
              </a:rPr>
              <a:t>Faith steps</a:t>
            </a:r>
            <a:endParaRPr lang="en-ZA" sz="2400" b="1" dirty="0">
              <a:solidFill>
                <a:schemeClr val="tx2"/>
              </a:solidFill>
              <a:latin typeface="Century Gothic" panose="020B0502020202020204" pitchFamily="34" charset="0"/>
            </a:endParaRPr>
          </a:p>
        </p:txBody>
      </p:sp>
      <p:pic>
        <p:nvPicPr>
          <p:cNvPr id="1031" name="Picture 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792" b="1317"/>
          <a:stretch/>
        </p:blipFill>
        <p:spPr bwMode="auto">
          <a:xfrm>
            <a:off x="4261560" y="1981201"/>
            <a:ext cx="4841965" cy="3125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9394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26988"/>
            <a:ext cx="8572500" cy="504825"/>
          </a:xfrm>
        </p:spPr>
        <p:txBody>
          <a:bodyPr/>
          <a:lstStyle/>
          <a:p>
            <a:r>
              <a:rPr lang="en-ZA" sz="2400" u="sng" dirty="0" smtClean="0"/>
              <a:t>Meditation</a:t>
            </a:r>
            <a:r>
              <a:rPr lang="en-ZA" sz="2400" dirty="0" smtClean="0"/>
              <a:t> is pursuing divine revelation of truth, in order to live by it </a:t>
            </a:r>
            <a:endParaRPr lang="en-ZA" sz="2400" dirty="0"/>
          </a:p>
        </p:txBody>
      </p:sp>
      <p:sp>
        <p:nvSpPr>
          <p:cNvPr id="4" name="Slide Number Placeholder 3"/>
          <p:cNvSpPr>
            <a:spLocks noGrp="1"/>
          </p:cNvSpPr>
          <p:nvPr>
            <p:ph type="sldNum" sz="quarter" idx="12"/>
          </p:nvPr>
        </p:nvSpPr>
        <p:spPr>
          <a:xfrm>
            <a:off x="6887022" y="6461578"/>
            <a:ext cx="2133600" cy="365125"/>
          </a:xfrm>
        </p:spPr>
        <p:txBody>
          <a:bodyPr/>
          <a:lstStyle/>
          <a:p>
            <a:pPr>
              <a:defRPr/>
            </a:pPr>
            <a:fld id="{9B69759B-C1D9-417C-9B4A-0F717375400C}" type="slidenum">
              <a:rPr lang="en-ZA" smtClean="0">
                <a:solidFill>
                  <a:prstClr val="black">
                    <a:lumMod val="65000"/>
                    <a:lumOff val="35000"/>
                  </a:prstClr>
                </a:solidFill>
              </a:rPr>
              <a:pPr>
                <a:defRPr/>
              </a:pPr>
              <a:t>7</a:t>
            </a:fld>
            <a:endParaRPr lang="en-ZA">
              <a:solidFill>
                <a:prstClr val="black">
                  <a:lumMod val="65000"/>
                  <a:lumOff val="35000"/>
                </a:prst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93150598"/>
              </p:ext>
            </p:extLst>
          </p:nvPr>
        </p:nvGraphicFramePr>
        <p:xfrm>
          <a:off x="110673" y="846809"/>
          <a:ext cx="8931727" cy="6005843"/>
        </p:xfrm>
        <a:graphic>
          <a:graphicData uri="http://schemas.openxmlformats.org/drawingml/2006/table">
            <a:tbl>
              <a:tblPr firstCol="1">
                <a:tableStyleId>{5C22544A-7EE6-4342-B048-85BDC9FD1C3A}</a:tableStyleId>
              </a:tblPr>
              <a:tblGrid>
                <a:gridCol w="1489527"/>
                <a:gridCol w="7442200"/>
              </a:tblGrid>
              <a:tr h="380835">
                <a:tc>
                  <a:txBody>
                    <a:bodyPr/>
                    <a:lstStyle/>
                    <a:p>
                      <a:r>
                        <a:rPr lang="en-ZA" sz="2200" dirty="0" smtClean="0">
                          <a:latin typeface="Century Gothic" panose="020B0502020202020204" pitchFamily="34" charset="0"/>
                        </a:rPr>
                        <a:t>Station </a:t>
                      </a:r>
                      <a:endParaRPr lang="en-ZA" sz="2200" dirty="0">
                        <a:latin typeface="Century Gothic" panose="020B0502020202020204" pitchFamily="34" charset="0"/>
                      </a:endParaRPr>
                    </a:p>
                  </a:txBody>
                  <a:tcPr marL="45720" marR="45720">
                    <a:lnR w="12700" cmpd="sng">
                      <a:noFill/>
                    </a:lnR>
                    <a:solidFill>
                      <a:schemeClr val="tx2"/>
                    </a:solidFill>
                  </a:tcPr>
                </a:tc>
                <a:tc>
                  <a:txBody>
                    <a:bodyPr/>
                    <a:lstStyle/>
                    <a:p>
                      <a:r>
                        <a:rPr lang="en-ZA" sz="2200" b="1" smtClean="0">
                          <a:latin typeface="Century Gothic" panose="020B0502020202020204" pitchFamily="34" charset="0"/>
                        </a:rPr>
                        <a:t>5 – Meditation</a:t>
                      </a:r>
                      <a:endParaRPr lang="en-ZA" sz="2200" b="1" dirty="0">
                        <a:latin typeface="Century Gothic" panose="020B0502020202020204" pitchFamily="34" charset="0"/>
                      </a:endParaRPr>
                    </a:p>
                  </a:txBody>
                  <a:tcPr marL="45720" marR="45720">
                    <a:lnL w="12700" cmpd="sng">
                      <a:noFill/>
                    </a:lnL>
                    <a:lnR w="12700" cmpd="sng">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r h="1484185">
                <a:tc>
                  <a:txBody>
                    <a:bodyPr/>
                    <a:lstStyle/>
                    <a:p>
                      <a:r>
                        <a:rPr lang="en-US" sz="2200" b="1" i="0" u="none" strike="noStrike" dirty="0" smtClean="0">
                          <a:effectLst/>
                          <a:latin typeface="Century Gothic" panose="020B0502020202020204" pitchFamily="34" charset="0"/>
                          <a:cs typeface="Arial" pitchFamily="34" charset="0"/>
                        </a:rPr>
                        <a:t>Biblical truth</a:t>
                      </a:r>
                      <a:endParaRPr lang="en-ZA" sz="2200" dirty="0">
                        <a:latin typeface="Century Gothic" panose="020B0502020202020204" pitchFamily="34" charset="0"/>
                      </a:endParaRPr>
                    </a:p>
                  </a:txBody>
                  <a:tcPr marL="45720" marR="45720">
                    <a:lnR w="12700" cmpd="sng">
                      <a:noFill/>
                    </a:lnR>
                    <a:solidFill>
                      <a:schemeClr val="tx2"/>
                    </a:solidFill>
                  </a:tcPr>
                </a:tc>
                <a:tc>
                  <a:txBody>
                    <a:bodyPr/>
                    <a:lstStyle/>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200" kern="1200" baseline="0" dirty="0" smtClean="0">
                          <a:solidFill>
                            <a:schemeClr val="dk1"/>
                          </a:solidFill>
                          <a:effectLst/>
                          <a:latin typeface="Century Gothic" panose="020B0502020202020204" pitchFamily="34" charset="0"/>
                          <a:ea typeface="+mn-ea"/>
                          <a:cs typeface="+mn-cs"/>
                        </a:rPr>
                        <a:t>He has given me </a:t>
                      </a:r>
                      <a:r>
                        <a:rPr lang="en-US" sz="2200" u="sng" kern="1200" baseline="0" dirty="0" smtClean="0">
                          <a:solidFill>
                            <a:schemeClr val="dk1"/>
                          </a:solidFill>
                          <a:effectLst/>
                          <a:latin typeface="Century Gothic" panose="020B0502020202020204" pitchFamily="34" charset="0"/>
                          <a:ea typeface="+mn-ea"/>
                          <a:cs typeface="+mn-cs"/>
                        </a:rPr>
                        <a:t>all things</a:t>
                      </a:r>
                      <a:r>
                        <a:rPr lang="en-US" sz="2200" kern="1200" baseline="0" dirty="0" smtClean="0">
                          <a:solidFill>
                            <a:schemeClr val="dk1"/>
                          </a:solidFill>
                          <a:effectLst/>
                          <a:latin typeface="Century Gothic" panose="020B0502020202020204" pitchFamily="34" charset="0"/>
                          <a:ea typeface="+mn-ea"/>
                          <a:cs typeface="+mn-cs"/>
                        </a:rPr>
                        <a:t>, in knowing Him &amp; His promises</a:t>
                      </a: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200" kern="1200" baseline="0" dirty="0" smtClean="0">
                          <a:solidFill>
                            <a:schemeClr val="dk1"/>
                          </a:solidFill>
                          <a:effectLst/>
                          <a:latin typeface="Century Gothic" panose="020B0502020202020204" pitchFamily="34" charset="0"/>
                          <a:ea typeface="+mn-ea"/>
                          <a:cs typeface="+mn-cs"/>
                        </a:rPr>
                        <a:t>The Word reveals God’s nature, and my spirit nature (since I am His son)</a:t>
                      </a: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200" i="1" kern="1200" baseline="0" dirty="0" smtClean="0">
                          <a:solidFill>
                            <a:schemeClr val="dk1"/>
                          </a:solidFill>
                          <a:effectLst/>
                          <a:latin typeface="Century Gothic" panose="020B0502020202020204" pitchFamily="34" charset="0"/>
                          <a:ea typeface="+mn-ea"/>
                          <a:cs typeface="+mn-cs"/>
                        </a:rPr>
                        <a:t>“He who looks into the Word being not a hearer only, but a doer who acts, he will be </a:t>
                      </a:r>
                      <a:r>
                        <a:rPr lang="en-US" sz="2200" b="1" i="1" kern="1200" baseline="0" dirty="0" smtClean="0">
                          <a:solidFill>
                            <a:schemeClr val="tx2"/>
                          </a:solidFill>
                          <a:effectLst/>
                          <a:latin typeface="Century Gothic" panose="020B0502020202020204" pitchFamily="34" charset="0"/>
                          <a:ea typeface="+mn-ea"/>
                          <a:cs typeface="+mn-cs"/>
                        </a:rPr>
                        <a:t>blessed in his doing</a:t>
                      </a:r>
                      <a:r>
                        <a:rPr lang="en-US" sz="2200" i="1" kern="1200" baseline="0" dirty="0" smtClean="0">
                          <a:solidFill>
                            <a:schemeClr val="dk1"/>
                          </a:solidFill>
                          <a:effectLst/>
                          <a:latin typeface="Century Gothic" panose="020B0502020202020204" pitchFamily="34" charset="0"/>
                          <a:ea typeface="+mn-ea"/>
                          <a:cs typeface="+mn-cs"/>
                        </a:rPr>
                        <a:t>”</a:t>
                      </a:r>
                    </a:p>
                  </a:txBody>
                  <a:tcPr marL="45720" marR="45720">
                    <a:lnL w="12700" cmpd="sng">
                      <a:noFill/>
                    </a:lnL>
                    <a:lnR w="12700" cmpd="sng">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r h="10328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2200" b="1" i="0" u="none" strike="noStrike" dirty="0" smtClean="0">
                          <a:effectLst/>
                          <a:latin typeface="Century Gothic" panose="020B0502020202020204" pitchFamily="34" charset="0"/>
                          <a:cs typeface="Arial" pitchFamily="34" charset="0"/>
                        </a:rPr>
                        <a:t>O</a:t>
                      </a:r>
                      <a:r>
                        <a:rPr lang="en-ZA" sz="2200" b="1" i="0" u="none" strike="noStrike" baseline="0" dirty="0" smtClean="0">
                          <a:effectLst/>
                          <a:latin typeface="Century Gothic" panose="020B0502020202020204" pitchFamily="34" charset="0"/>
                          <a:cs typeface="Arial" pitchFamily="34" charset="0"/>
                        </a:rPr>
                        <a:t>bstacles </a:t>
                      </a:r>
                      <a:r>
                        <a:rPr lang="en-ZA" sz="1600" b="0" i="1" u="none" strike="noStrike" baseline="0" dirty="0" smtClean="0">
                          <a:effectLst/>
                          <a:latin typeface="Century Gothic" panose="020B0502020202020204" pitchFamily="34" charset="0"/>
                          <a:cs typeface="Arial" pitchFamily="34" charset="0"/>
                        </a:rPr>
                        <a:t>(untruth/ ignorance / unbelief)</a:t>
                      </a:r>
                      <a:endParaRPr lang="en-ZA" sz="1600" dirty="0">
                        <a:latin typeface="Century Gothic" panose="020B0502020202020204" pitchFamily="34" charset="0"/>
                      </a:endParaRPr>
                    </a:p>
                  </a:txBody>
                  <a:tcPr marL="45720" marR="45720">
                    <a:lnR w="12700" cmpd="sng">
                      <a:noFill/>
                    </a:lnR>
                    <a:solidFill>
                      <a:schemeClr val="tx2"/>
                    </a:solidFill>
                  </a:tcPr>
                </a:tc>
                <a:tc>
                  <a:txBody>
                    <a:bodyPr/>
                    <a:lstStyle/>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200" kern="1200" dirty="0" smtClean="0">
                          <a:solidFill>
                            <a:schemeClr val="dk1"/>
                          </a:solidFill>
                          <a:effectLst/>
                          <a:latin typeface="Century Gothic" panose="020B0502020202020204" pitchFamily="34" charset="0"/>
                          <a:ea typeface="+mn-ea"/>
                          <a:cs typeface="+mn-cs"/>
                        </a:rPr>
                        <a:t>Despising</a:t>
                      </a:r>
                      <a:r>
                        <a:rPr lang="en-US" sz="2200" kern="1200" baseline="0" dirty="0" smtClean="0">
                          <a:solidFill>
                            <a:schemeClr val="dk1"/>
                          </a:solidFill>
                          <a:effectLst/>
                          <a:latin typeface="Century Gothic" panose="020B0502020202020204" pitchFamily="34" charset="0"/>
                          <a:ea typeface="+mn-ea"/>
                          <a:cs typeface="+mn-cs"/>
                        </a:rPr>
                        <a:t> the Word - n</a:t>
                      </a:r>
                      <a:r>
                        <a:rPr lang="en-US" sz="2200" kern="1200" dirty="0" smtClean="0">
                          <a:solidFill>
                            <a:schemeClr val="dk1"/>
                          </a:solidFill>
                          <a:effectLst/>
                          <a:latin typeface="Century Gothic" panose="020B0502020202020204" pitchFamily="34" charset="0"/>
                          <a:ea typeface="+mn-ea"/>
                          <a:cs typeface="+mn-cs"/>
                        </a:rPr>
                        <a:t>ot actively pursuing revelation (time in Word)</a:t>
                      </a: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200" kern="1200" dirty="0" smtClean="0">
                          <a:solidFill>
                            <a:schemeClr val="dk1"/>
                          </a:solidFill>
                          <a:effectLst/>
                          <a:latin typeface="Century Gothic" panose="020B0502020202020204" pitchFamily="34" charset="0"/>
                          <a:ea typeface="+mn-ea"/>
                          <a:cs typeface="+mn-cs"/>
                        </a:rPr>
                        <a:t>Ignorance of</a:t>
                      </a:r>
                      <a:r>
                        <a:rPr lang="en-US" sz="2200" kern="1200" baseline="0" dirty="0" smtClean="0">
                          <a:solidFill>
                            <a:schemeClr val="dk1"/>
                          </a:solidFill>
                          <a:effectLst/>
                          <a:latin typeface="Century Gothic" panose="020B0502020202020204" pitchFamily="34" charset="0"/>
                          <a:ea typeface="+mn-ea"/>
                          <a:cs typeface="+mn-cs"/>
                        </a:rPr>
                        <a:t> or not believing </a:t>
                      </a:r>
                      <a:r>
                        <a:rPr lang="en-US" sz="2200" kern="1200" dirty="0" smtClean="0">
                          <a:solidFill>
                            <a:schemeClr val="dk1"/>
                          </a:solidFill>
                          <a:effectLst/>
                          <a:latin typeface="Century Gothic" panose="020B0502020202020204" pitchFamily="34" charset="0"/>
                          <a:ea typeface="+mn-ea"/>
                          <a:cs typeface="+mn-cs"/>
                        </a:rPr>
                        <a:t>the Word</a:t>
                      </a:r>
                      <a:endParaRPr lang="en-ZA" sz="2200" dirty="0">
                        <a:latin typeface="Century Gothic" panose="020B0502020202020204" pitchFamily="34" charset="0"/>
                      </a:endParaRPr>
                    </a:p>
                  </a:txBody>
                  <a:tcPr marL="45720" marR="45720">
                    <a:lnL w="12700" cmpd="sng">
                      <a:noFill/>
                    </a:lnL>
                    <a:lnR w="12700" cmpd="sng">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r h="18910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i="0" u="none" strike="noStrike" dirty="0" smtClean="0">
                          <a:solidFill>
                            <a:srgbClr val="FFFFFF"/>
                          </a:solidFill>
                          <a:effectLst/>
                          <a:latin typeface="Century Gothic" panose="020B0502020202020204" pitchFamily="34" charset="0"/>
                          <a:cs typeface="Arial" pitchFamily="34" charset="0"/>
                        </a:rPr>
                        <a:t>Faith step</a:t>
                      </a:r>
                      <a:br>
                        <a:rPr lang="en-US" sz="2200" b="1" i="0" u="none" strike="noStrike" dirty="0" smtClean="0">
                          <a:solidFill>
                            <a:srgbClr val="FFFFFF"/>
                          </a:solidFill>
                          <a:effectLst/>
                          <a:latin typeface="Century Gothic" panose="020B0502020202020204" pitchFamily="34" charset="0"/>
                          <a:cs typeface="Arial" pitchFamily="34" charset="0"/>
                        </a:rPr>
                      </a:br>
                      <a:r>
                        <a:rPr lang="en-US" sz="1600" b="0" i="1" u="none" strike="noStrike" kern="1200" baseline="0" dirty="0" smtClean="0">
                          <a:solidFill>
                            <a:schemeClr val="lt1"/>
                          </a:solidFill>
                          <a:effectLst/>
                          <a:latin typeface="Century Gothic" panose="020B0502020202020204" pitchFamily="34" charset="0"/>
                          <a:ea typeface="+mn-ea"/>
                          <a:cs typeface="Arial" pitchFamily="34" charset="0"/>
                        </a:rPr>
                        <a:t>(spirit agreeing with God)</a:t>
                      </a:r>
                      <a:endParaRPr lang="en-ZA" sz="1600" b="0" i="1" u="none" strike="noStrike" kern="1200" baseline="0" dirty="0">
                        <a:solidFill>
                          <a:schemeClr val="lt1"/>
                        </a:solidFill>
                        <a:effectLst/>
                        <a:latin typeface="Century Gothic" panose="020B0502020202020204" pitchFamily="34" charset="0"/>
                        <a:ea typeface="+mn-ea"/>
                        <a:cs typeface="Arial" pitchFamily="34" charset="0"/>
                      </a:endParaRPr>
                    </a:p>
                  </a:txBody>
                  <a:tcPr marL="45720" marR="45720">
                    <a:lnR w="12700" cmpd="sng">
                      <a:noFill/>
                    </a:lnR>
                    <a:solidFill>
                      <a:schemeClr val="tx2"/>
                    </a:solidFill>
                  </a:tcPr>
                </a:tc>
                <a:tc>
                  <a:txBody>
                    <a:bodyPr/>
                    <a:lstStyle/>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200" b="1" i="0" u="sng" kern="1200" dirty="0" smtClean="0">
                          <a:solidFill>
                            <a:schemeClr val="dk1"/>
                          </a:solidFill>
                          <a:latin typeface="Century Gothic" panose="020B0502020202020204" pitchFamily="34" charset="0"/>
                          <a:ea typeface="+mn-ea"/>
                          <a:cs typeface="Arial" pitchFamily="34" charset="0"/>
                        </a:rPr>
                        <a:t>PRAYER</a:t>
                      </a:r>
                      <a:r>
                        <a:rPr lang="en-US" sz="2200" b="1" i="0" kern="1200" dirty="0" smtClean="0">
                          <a:solidFill>
                            <a:schemeClr val="dk1"/>
                          </a:solidFill>
                          <a:latin typeface="Century Gothic" panose="020B0502020202020204" pitchFamily="34" charset="0"/>
                          <a:ea typeface="+mn-ea"/>
                          <a:cs typeface="Arial" pitchFamily="34" charset="0"/>
                        </a:rPr>
                        <a:t>: Meditate </a:t>
                      </a:r>
                      <a:r>
                        <a:rPr lang="en-US" sz="2200" b="0" i="0" kern="1200" dirty="0" smtClean="0">
                          <a:solidFill>
                            <a:schemeClr val="dk1"/>
                          </a:solidFill>
                          <a:latin typeface="Century Gothic" panose="020B0502020202020204" pitchFamily="34" charset="0"/>
                          <a:ea typeface="+mn-ea"/>
                          <a:cs typeface="Arial" pitchFamily="34" charset="0"/>
                        </a:rPr>
                        <a:t>on the Word: Agree with God, Ask for &amp; receive</a:t>
                      </a:r>
                      <a:r>
                        <a:rPr lang="en-US" sz="2200" b="0" i="0" kern="1200" baseline="0" dirty="0" smtClean="0">
                          <a:solidFill>
                            <a:schemeClr val="dk1"/>
                          </a:solidFill>
                          <a:latin typeface="Century Gothic" panose="020B0502020202020204" pitchFamily="34" charset="0"/>
                          <a:ea typeface="+mn-ea"/>
                          <a:cs typeface="Arial" pitchFamily="34" charset="0"/>
                        </a:rPr>
                        <a:t> revelation, Keep the Word</a:t>
                      </a:r>
                      <a:endParaRPr lang="en-US" sz="2200" b="0" i="0" kern="1200" dirty="0" smtClean="0">
                        <a:solidFill>
                          <a:schemeClr val="dk1"/>
                        </a:solidFill>
                        <a:latin typeface="Century Gothic" panose="020B0502020202020204" pitchFamily="34" charset="0"/>
                        <a:ea typeface="+mn-ea"/>
                        <a:cs typeface="Arial" pitchFamily="34" charset="0"/>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200" b="1" i="0" u="sng" kern="1200" dirty="0" smtClean="0">
                          <a:solidFill>
                            <a:schemeClr val="dk1"/>
                          </a:solidFill>
                          <a:latin typeface="Century Gothic" panose="020B0502020202020204" pitchFamily="34" charset="0"/>
                          <a:ea typeface="+mn-ea"/>
                          <a:cs typeface="Arial" pitchFamily="34" charset="0"/>
                        </a:rPr>
                        <a:t>LIFE</a:t>
                      </a:r>
                      <a:r>
                        <a:rPr lang="en-US" sz="2200" b="1" i="0" kern="1200" dirty="0" smtClean="0">
                          <a:solidFill>
                            <a:schemeClr val="dk1"/>
                          </a:solidFill>
                          <a:latin typeface="Century Gothic" panose="020B0502020202020204" pitchFamily="34" charset="0"/>
                          <a:ea typeface="+mn-ea"/>
                          <a:cs typeface="Arial" pitchFamily="34" charset="0"/>
                        </a:rPr>
                        <a:t>: Keep </a:t>
                      </a:r>
                      <a:r>
                        <a:rPr lang="en-US" sz="2200" b="0" i="0" kern="1200" dirty="0" smtClean="0">
                          <a:solidFill>
                            <a:schemeClr val="dk1"/>
                          </a:solidFill>
                          <a:latin typeface="Century Gothic" panose="020B0502020202020204" pitchFamily="34" charset="0"/>
                          <a:ea typeface="+mn-ea"/>
                          <a:cs typeface="Arial" pitchFamily="34" charset="0"/>
                        </a:rPr>
                        <a:t>the Word</a:t>
                      </a:r>
                      <a:r>
                        <a:rPr lang="en-US" sz="2200" b="1" i="0" kern="1200" dirty="0" smtClean="0">
                          <a:solidFill>
                            <a:schemeClr val="dk1"/>
                          </a:solidFill>
                          <a:latin typeface="Century Gothic" panose="020B0502020202020204" pitchFamily="34" charset="0"/>
                          <a:ea typeface="+mn-ea"/>
                          <a:cs typeface="Arial" pitchFamily="34" charset="0"/>
                        </a:rPr>
                        <a:t>. </a:t>
                      </a:r>
                      <a:r>
                        <a:rPr lang="en-US" sz="2200" b="0" kern="1200" dirty="0" smtClean="0">
                          <a:solidFill>
                            <a:schemeClr val="dk1"/>
                          </a:solidFill>
                          <a:effectLst/>
                          <a:latin typeface="Century Gothic" panose="020B0502020202020204" pitchFamily="34" charset="0"/>
                          <a:ea typeface="+mn-ea"/>
                          <a:cs typeface="+mn-cs"/>
                        </a:rPr>
                        <a:t>Be transformed by aligning thinking with what the Word says about God, the world, &amp; me, &amp; then </a:t>
                      </a:r>
                      <a:r>
                        <a:rPr lang="en-US" sz="2200" b="0" i="0" kern="1200" dirty="0" smtClean="0">
                          <a:solidFill>
                            <a:schemeClr val="dk1"/>
                          </a:solidFill>
                          <a:latin typeface="Century Gothic" panose="020B0502020202020204" pitchFamily="34" charset="0"/>
                          <a:ea typeface="+mn-ea"/>
                          <a:cs typeface="Arial" pitchFamily="34" charset="0"/>
                        </a:rPr>
                        <a:t>live according to that. </a:t>
                      </a:r>
                      <a:endParaRPr lang="en-ZA" sz="2200" b="0" dirty="0" smtClean="0">
                        <a:effectLst/>
                        <a:latin typeface="Century Gothic" panose="020B0502020202020204" pitchFamily="34" charset="0"/>
                      </a:endParaRPr>
                    </a:p>
                  </a:txBody>
                  <a:tcPr marL="45720" marR="45720">
                    <a:lnL w="12700" cmpd="sng">
                      <a:noFill/>
                    </a:lnL>
                    <a:lnR w="12700" cmpd="sng">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r h="3808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2200" dirty="0" smtClean="0">
                          <a:latin typeface="Century Gothic" panose="020B0502020202020204" pitchFamily="34" charset="0"/>
                        </a:rPr>
                        <a:t>Fruit</a:t>
                      </a:r>
                      <a:endParaRPr lang="en-ZA" sz="2200" dirty="0">
                        <a:latin typeface="Century Gothic" panose="020B0502020202020204" pitchFamily="34" charset="0"/>
                      </a:endParaRPr>
                    </a:p>
                  </a:txBody>
                  <a:tcPr marL="45720" marR="45720">
                    <a:lnR w="12700" cmpd="sng">
                      <a:noFill/>
                    </a:lnR>
                    <a:solidFill>
                      <a:schemeClr val="tx2"/>
                    </a:solidFill>
                  </a:tcPr>
                </a:tc>
                <a:tc>
                  <a:txBody>
                    <a:bodyPr/>
                    <a:lstStyle/>
                    <a:p>
                      <a:pPr marL="88900" indent="-88900" algn="l" defTabSz="914400" rtl="0" eaLnBrk="1" latinLnBrk="0" hangingPunct="1">
                        <a:buFont typeface="Arial" pitchFamily="34" charset="0"/>
                        <a:buChar char="•"/>
                      </a:pPr>
                      <a:r>
                        <a:rPr lang="en-ZA" sz="2200" b="0" kern="1200" dirty="0" smtClean="0">
                          <a:solidFill>
                            <a:schemeClr val="dk1"/>
                          </a:solidFill>
                          <a:effectLst/>
                          <a:latin typeface="Century Gothic" panose="020B0502020202020204" pitchFamily="34" charset="0"/>
                          <a:ea typeface="+mn-ea"/>
                          <a:cs typeface="+mn-cs"/>
                        </a:rPr>
                        <a:t>Walk in God’s provision &amp; blessing</a:t>
                      </a:r>
                    </a:p>
                  </a:txBody>
                  <a:tcPr marL="45720" marR="45720">
                    <a:lnL w="12700" cmpd="sng">
                      <a:noFill/>
                    </a:lnL>
                    <a:lnR w="12700" cmpd="sng">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5" name="TextBox 4"/>
          <p:cNvSpPr txBox="1"/>
          <p:nvPr/>
        </p:nvSpPr>
        <p:spPr>
          <a:xfrm>
            <a:off x="19050" y="-73025"/>
            <a:ext cx="962025" cy="923330"/>
          </a:xfrm>
          <a:prstGeom prst="rect">
            <a:avLst/>
          </a:prstGeom>
          <a:noFill/>
        </p:spPr>
        <p:txBody>
          <a:bodyPr wrap="square" rtlCol="0">
            <a:spAutoFit/>
          </a:bodyPr>
          <a:lstStyle/>
          <a:p>
            <a:pPr eaLnBrk="0" fontAlgn="base" hangingPunct="0">
              <a:spcBef>
                <a:spcPct val="0"/>
              </a:spcBef>
              <a:spcAft>
                <a:spcPct val="0"/>
              </a:spcAft>
            </a:pPr>
            <a:r>
              <a:rPr lang="en-ZA" sz="5400" b="1" dirty="0" smtClean="0">
                <a:solidFill>
                  <a:schemeClr val="tx2"/>
                </a:solidFill>
                <a:latin typeface="Century Gothic" panose="020B0502020202020204" pitchFamily="34" charset="0"/>
                <a:ea typeface="MS PGothic" pitchFamily="34" charset="-128"/>
                <a:cs typeface="Arial" pitchFamily="34" charset="0"/>
              </a:rPr>
              <a:t>5</a:t>
            </a:r>
            <a:endParaRPr lang="en-ZA" sz="5400" b="1" dirty="0">
              <a:solidFill>
                <a:schemeClr val="tx2"/>
              </a:solidFill>
              <a:latin typeface="Century Gothic" panose="020B0502020202020204" pitchFamily="34" charset="0"/>
              <a:ea typeface="MS PGothic" pitchFamily="34" charset="-128"/>
              <a:cs typeface="Arial" pitchFamily="34" charset="0"/>
            </a:endParaRPr>
          </a:p>
        </p:txBody>
      </p:sp>
    </p:spTree>
    <p:extLst>
      <p:ext uri="{BB962C8B-B14F-4D97-AF65-F5344CB8AC3E}">
        <p14:creationId xmlns:p14="http://schemas.microsoft.com/office/powerpoint/2010/main" val="2816713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entury Gothic" pitchFamily="34" charset="0"/>
              </a:rPr>
              <a:t>Go for maximum</a:t>
            </a:r>
            <a:endParaRPr lang="en-GB" b="1" dirty="0">
              <a:latin typeface="Century Gothic" pitchFamily="34" charset="0"/>
            </a:endParaRPr>
          </a:p>
        </p:txBody>
      </p:sp>
      <p:sp>
        <p:nvSpPr>
          <p:cNvPr id="3" name="Content Placeholder 2"/>
          <p:cNvSpPr>
            <a:spLocks noGrp="1"/>
          </p:cNvSpPr>
          <p:nvPr>
            <p:ph idx="1"/>
          </p:nvPr>
        </p:nvSpPr>
        <p:spPr>
          <a:xfrm>
            <a:off x="457200" y="1050925"/>
            <a:ext cx="8229600" cy="5360988"/>
          </a:xfrm>
        </p:spPr>
        <p:txBody>
          <a:bodyPr/>
          <a:lstStyle/>
          <a:p>
            <a:pPr>
              <a:spcBef>
                <a:spcPts val="1800"/>
              </a:spcBef>
            </a:pPr>
            <a:r>
              <a:rPr lang="en-US" b="1" i="1" u="sng" dirty="0" smtClean="0">
                <a:solidFill>
                  <a:schemeClr val="accent1"/>
                </a:solidFill>
                <a:latin typeface="Century Gothic" pitchFamily="34" charset="0"/>
              </a:rPr>
              <a:t>HEAR</a:t>
            </a:r>
            <a:r>
              <a:rPr lang="en-US" dirty="0" smtClean="0">
                <a:latin typeface="Century Gothic" pitchFamily="34" charset="0"/>
              </a:rPr>
              <a:t>: Him who has ears, let him hear what the Spirit has to say</a:t>
            </a:r>
          </a:p>
          <a:p>
            <a:pPr>
              <a:spcBef>
                <a:spcPts val="1800"/>
              </a:spcBef>
            </a:pPr>
            <a:r>
              <a:rPr lang="en-US" b="1" i="1" u="sng" dirty="0" smtClean="0">
                <a:solidFill>
                  <a:schemeClr val="accent1"/>
                </a:solidFill>
              </a:rPr>
              <a:t>SEEK</a:t>
            </a:r>
            <a:r>
              <a:rPr lang="en-US" dirty="0" smtClean="0"/>
              <a:t>: Ask Father </a:t>
            </a:r>
            <a:r>
              <a:rPr lang="en-US" dirty="0"/>
              <a:t>to work miracles in your heart</a:t>
            </a:r>
            <a:endParaRPr lang="en-US" b="1" i="1" u="sng" dirty="0" smtClean="0">
              <a:solidFill>
                <a:schemeClr val="accent1"/>
              </a:solidFill>
              <a:latin typeface="Century Gothic" pitchFamily="34" charset="0"/>
            </a:endParaRPr>
          </a:p>
          <a:p>
            <a:pPr>
              <a:spcBef>
                <a:spcPts val="1800"/>
              </a:spcBef>
            </a:pPr>
            <a:r>
              <a:rPr lang="en-US" b="1" i="1" u="sng" dirty="0" smtClean="0">
                <a:solidFill>
                  <a:schemeClr val="accent1"/>
                </a:solidFill>
                <a:latin typeface="Century Gothic" pitchFamily="34" charset="0"/>
              </a:rPr>
              <a:t>TRUST</a:t>
            </a:r>
            <a:r>
              <a:rPr lang="en-US" dirty="0" smtClean="0">
                <a:latin typeface="Century Gothic" pitchFamily="34" charset="0"/>
              </a:rPr>
              <a:t>: Trust that He will</a:t>
            </a:r>
          </a:p>
          <a:p>
            <a:pPr>
              <a:spcBef>
                <a:spcPts val="1800"/>
              </a:spcBef>
            </a:pPr>
            <a:r>
              <a:rPr lang="en-US" b="1" i="1" u="sng" dirty="0">
                <a:solidFill>
                  <a:schemeClr val="accent1"/>
                </a:solidFill>
                <a:latin typeface="Century Gothic" pitchFamily="34" charset="0"/>
              </a:rPr>
              <a:t>ENGAGE</a:t>
            </a:r>
            <a:r>
              <a:rPr lang="en-US" dirty="0" smtClean="0">
                <a:latin typeface="Century Gothic" pitchFamily="34" charset="0"/>
              </a:rPr>
              <a:t>: hungry heart, repentant (committed to Word-aligned action)</a:t>
            </a:r>
          </a:p>
          <a:p>
            <a:pPr>
              <a:spcBef>
                <a:spcPts val="1800"/>
              </a:spcBef>
            </a:pPr>
            <a:r>
              <a:rPr lang="en-US" b="1" i="1" u="sng" dirty="0">
                <a:solidFill>
                  <a:schemeClr val="accent1"/>
                </a:solidFill>
                <a:latin typeface="Century Gothic" pitchFamily="34" charset="0"/>
              </a:rPr>
              <a:t>PRAY</a:t>
            </a:r>
            <a:r>
              <a:rPr lang="en-US" dirty="0" smtClean="0">
                <a:latin typeface="Century Gothic" pitchFamily="34" charset="0"/>
              </a:rPr>
              <a:t>: 80% about prayer at home</a:t>
            </a:r>
          </a:p>
        </p:txBody>
      </p:sp>
      <p:sp>
        <p:nvSpPr>
          <p:cNvPr id="4" name="Slide Number Placeholder 3"/>
          <p:cNvSpPr>
            <a:spLocks noGrp="1"/>
          </p:cNvSpPr>
          <p:nvPr>
            <p:ph type="sldNum" sz="quarter" idx="12"/>
          </p:nvPr>
        </p:nvSpPr>
        <p:spPr/>
        <p:txBody>
          <a:bodyPr/>
          <a:lstStyle/>
          <a:p>
            <a:pPr>
              <a:defRPr/>
            </a:pPr>
            <a:fld id="{9B69759B-C1D9-417C-9B4A-0F717375400C}" type="slidenum">
              <a:rPr lang="en-ZA" smtClean="0">
                <a:solidFill>
                  <a:prstClr val="black">
                    <a:lumMod val="65000"/>
                    <a:lumOff val="35000"/>
                  </a:prstClr>
                </a:solidFill>
              </a:rPr>
              <a:pPr>
                <a:defRPr/>
              </a:pPr>
              <a:t>8</a:t>
            </a:fld>
            <a:endParaRPr lang="en-ZA">
              <a:solidFill>
                <a:prstClr val="black">
                  <a:lumMod val="65000"/>
                  <a:lumOff val="35000"/>
                </a:prstClr>
              </a:solidFill>
            </a:endParaRPr>
          </a:p>
        </p:txBody>
      </p:sp>
    </p:spTree>
    <p:extLst>
      <p:ext uri="{BB962C8B-B14F-4D97-AF65-F5344CB8AC3E}">
        <p14:creationId xmlns:p14="http://schemas.microsoft.com/office/powerpoint/2010/main" val="32434531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Prayer Ministry.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
            <a:ext cx="9144000" cy="68580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3" descr="Prayer Ministry.jpg"/>
          <p:cNvPicPr>
            <a:picLocks noChangeAspect="1"/>
          </p:cNvPicPr>
          <p:nvPr/>
        </p:nvPicPr>
        <p:blipFill rotWithShape="1">
          <a:blip r:embed="rId4" cstate="email">
            <a:extLst>
              <a:ext uri="{28A0092B-C50C-407E-A947-70E740481C1C}">
                <a14:useLocalDpi xmlns:a14="http://schemas.microsoft.com/office/drawing/2010/main"/>
              </a:ext>
            </a:extLst>
          </a:blip>
          <a:srcRect l="8826"/>
          <a:stretch/>
        </p:blipFill>
        <p:spPr bwMode="auto">
          <a:xfrm>
            <a:off x="2090056" y="1139926"/>
            <a:ext cx="7028543" cy="5667666"/>
          </a:xfrm>
          <a:prstGeom prst="snip2DiagRect">
            <a:avLst>
              <a:gd name="adj1" fmla="val 0"/>
              <a:gd name="adj2" fmla="val 31818"/>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B02FAED8-3281-46D8-B909-C3773E283134}" type="slidenum">
              <a:rPr lang="en-ZA" smtClean="0">
                <a:solidFill>
                  <a:srgbClr val="898989"/>
                </a:solidFill>
                <a:latin typeface="Calibri" pitchFamily="34" charset="0"/>
              </a:rPr>
              <a:pPr eaLnBrk="1" hangingPunct="1"/>
              <a:t>9</a:t>
            </a:fld>
            <a:endParaRPr lang="en-ZA" dirty="0" smtClean="0">
              <a:solidFill>
                <a:srgbClr val="898989"/>
              </a:solidFill>
              <a:latin typeface="Calibri" pitchFamily="34" charset="0"/>
            </a:endParaRPr>
          </a:p>
        </p:txBody>
      </p:sp>
      <p:sp>
        <p:nvSpPr>
          <p:cNvPr id="2" name="TextBox 1"/>
          <p:cNvSpPr txBox="1"/>
          <p:nvPr/>
        </p:nvSpPr>
        <p:spPr>
          <a:xfrm>
            <a:off x="127467" y="133631"/>
            <a:ext cx="8572033" cy="1107996"/>
          </a:xfrm>
          <a:prstGeom prst="rect">
            <a:avLst/>
          </a:prstGeom>
          <a:noFill/>
        </p:spPr>
        <p:txBody>
          <a:bodyPr wrap="square">
            <a:spAutoFit/>
          </a:bodyPr>
          <a:lstStyle/>
          <a:p>
            <a:pPr>
              <a:defRPr/>
            </a:pPr>
            <a:r>
              <a:rPr lang="en-ZA" sz="6600" b="1" i="1" dirty="0">
                <a:solidFill>
                  <a:schemeClr val="accent2"/>
                </a:solidFill>
                <a:latin typeface="Papyrus" pitchFamily="66" charset="0"/>
              </a:rPr>
              <a:t>Petition</a:t>
            </a:r>
          </a:p>
        </p:txBody>
      </p:sp>
      <p:sp>
        <p:nvSpPr>
          <p:cNvPr id="9" name="TextBox 5"/>
          <p:cNvSpPr txBox="1">
            <a:spLocks noChangeArrowheads="1"/>
          </p:cNvSpPr>
          <p:nvPr/>
        </p:nvSpPr>
        <p:spPr bwMode="auto">
          <a:xfrm>
            <a:off x="580571" y="1165427"/>
            <a:ext cx="8347529"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ZA" sz="2800" b="1" dirty="0">
                <a:solidFill>
                  <a:srgbClr val="EEECE1">
                    <a:lumMod val="25000"/>
                  </a:srgbClr>
                </a:solidFill>
                <a:latin typeface="Papyrus" pitchFamily="66" charset="0"/>
              </a:rPr>
              <a:t>“Our Father”… A Prayer  Journey</a:t>
            </a:r>
            <a:br>
              <a:rPr lang="en-ZA" sz="2800" b="1" dirty="0">
                <a:solidFill>
                  <a:srgbClr val="EEECE1">
                    <a:lumMod val="25000"/>
                  </a:srgbClr>
                </a:solidFill>
                <a:latin typeface="Papyrus" pitchFamily="66" charset="0"/>
              </a:rPr>
            </a:br>
            <a:r>
              <a:rPr lang="en-US" sz="2800" b="1" dirty="0">
                <a:solidFill>
                  <a:srgbClr val="EEECE1">
                    <a:lumMod val="25000"/>
                  </a:srgbClr>
                </a:solidFill>
                <a:latin typeface="Papyrus" pitchFamily="66" charset="0"/>
              </a:rPr>
              <a:t>Week </a:t>
            </a:r>
            <a:r>
              <a:rPr lang="en-US" sz="4400" b="1" dirty="0" smtClean="0">
                <a:solidFill>
                  <a:srgbClr val="C0504D"/>
                </a:solidFill>
                <a:effectLst>
                  <a:outerShdw blurRad="50800" dist="38100" dir="2700000" algn="tl" rotWithShape="0">
                    <a:prstClr val="black">
                      <a:alpha val="40000"/>
                    </a:prstClr>
                  </a:outerShdw>
                </a:effectLst>
                <a:latin typeface="Papyrus" pitchFamily="66" charset="0"/>
              </a:rPr>
              <a:t>8 </a:t>
            </a:r>
            <a:r>
              <a:rPr lang="en-US" sz="4400" b="1" dirty="0">
                <a:solidFill>
                  <a:srgbClr val="C0504D"/>
                </a:solidFill>
                <a:effectLst>
                  <a:outerShdw blurRad="50800" dist="38100" dir="2700000" algn="tl" rotWithShape="0">
                    <a:prstClr val="black">
                      <a:alpha val="40000"/>
                    </a:prstClr>
                  </a:outerShdw>
                </a:effectLst>
                <a:latin typeface="Papyrus" pitchFamily="66" charset="0"/>
              </a:rPr>
              <a:t>of 8</a:t>
            </a:r>
            <a:r>
              <a:rPr lang="en-US" sz="2800" b="1" dirty="0">
                <a:solidFill>
                  <a:srgbClr val="EEECE1">
                    <a:lumMod val="25000"/>
                  </a:srgbClr>
                </a:solidFill>
                <a:latin typeface="Papyrus" pitchFamily="66" charset="0"/>
              </a:rPr>
              <a:t/>
            </a:r>
            <a:br>
              <a:rPr lang="en-US" sz="2800" b="1" dirty="0">
                <a:solidFill>
                  <a:srgbClr val="EEECE1">
                    <a:lumMod val="25000"/>
                  </a:srgbClr>
                </a:solidFill>
                <a:latin typeface="Papyrus" pitchFamily="66" charset="0"/>
              </a:rPr>
            </a:br>
            <a:r>
              <a:rPr lang="en-US" sz="2800" b="1" dirty="0">
                <a:solidFill>
                  <a:srgbClr val="EEECE1">
                    <a:lumMod val="25000"/>
                  </a:srgbClr>
                </a:solidFill>
                <a:latin typeface="Papyrus" pitchFamily="66" charset="0"/>
              </a:rPr>
              <a:t>Session </a:t>
            </a:r>
            <a:r>
              <a:rPr lang="en-US" sz="4400" b="1" dirty="0" smtClean="0">
                <a:solidFill>
                  <a:srgbClr val="C0504D"/>
                </a:solidFill>
                <a:effectLst>
                  <a:outerShdw blurRad="50800" dist="38100" dir="2700000" algn="tl" rotWithShape="0">
                    <a:prstClr val="black">
                      <a:alpha val="40000"/>
                    </a:prstClr>
                  </a:outerShdw>
                </a:effectLst>
                <a:latin typeface="Papyrus" pitchFamily="66" charset="0"/>
              </a:rPr>
              <a:t>12 </a:t>
            </a:r>
            <a:r>
              <a:rPr lang="en-US" sz="4400" b="1" dirty="0">
                <a:solidFill>
                  <a:srgbClr val="C0504D"/>
                </a:solidFill>
                <a:effectLst>
                  <a:outerShdw blurRad="50800" dist="38100" dir="2700000" algn="tl" rotWithShape="0">
                    <a:prstClr val="black">
                      <a:alpha val="40000"/>
                    </a:prstClr>
                  </a:outerShdw>
                </a:effectLst>
                <a:latin typeface="Papyrus" pitchFamily="66" charset="0"/>
              </a:rPr>
              <a:t>of 13</a:t>
            </a:r>
            <a:endParaRPr lang="en-US" sz="2800" b="1" dirty="0">
              <a:solidFill>
                <a:srgbClr val="C0504D"/>
              </a:solidFill>
              <a:effectLst>
                <a:outerShdw blurRad="50800" dist="38100" dir="2700000" algn="tl" rotWithShape="0">
                  <a:prstClr val="black">
                    <a:alpha val="40000"/>
                  </a:prstClr>
                </a:outerShdw>
              </a:effectLst>
              <a:latin typeface="Papyrus" pitchFamily="66" charset="0"/>
            </a:endParaRPr>
          </a:p>
          <a:p>
            <a:pPr eaLnBrk="1" fontAlgn="base" hangingPunct="1">
              <a:spcBef>
                <a:spcPct val="0"/>
              </a:spcBef>
              <a:spcAft>
                <a:spcPct val="0"/>
              </a:spcAft>
            </a:pPr>
            <a:r>
              <a:rPr lang="en-ZA" sz="2000" b="1" dirty="0">
                <a:solidFill>
                  <a:srgbClr val="EEECE1">
                    <a:lumMod val="50000"/>
                  </a:srgbClr>
                </a:solidFill>
                <a:latin typeface="Papyrus" pitchFamily="66" charset="0"/>
              </a:rPr>
              <a:t>Jan – Mar 2014</a:t>
            </a:r>
          </a:p>
        </p:txBody>
      </p:sp>
      <p:sp>
        <p:nvSpPr>
          <p:cNvPr id="11" name="TextBox 10"/>
          <p:cNvSpPr txBox="1"/>
          <p:nvPr/>
        </p:nvSpPr>
        <p:spPr>
          <a:xfrm>
            <a:off x="-73918" y="5880649"/>
            <a:ext cx="6685538" cy="830997"/>
          </a:xfrm>
          <a:prstGeom prst="rect">
            <a:avLst/>
          </a:prstGeom>
          <a:noFill/>
        </p:spPr>
        <p:txBody>
          <a:bodyPr wrap="square">
            <a:spAutoFit/>
          </a:bodyPr>
          <a:lstStyle/>
          <a:p>
            <a:pPr algn="r">
              <a:defRPr/>
            </a:pPr>
            <a:r>
              <a:rPr lang="en-ZA" sz="2400" b="1" dirty="0">
                <a:solidFill>
                  <a:srgbClr val="EEECE1">
                    <a:lumMod val="90000"/>
                  </a:srgbClr>
                </a:solidFill>
                <a:latin typeface="Papyrus" pitchFamily="66" charset="0"/>
              </a:rPr>
              <a:t>2 Chron. 7:14</a:t>
            </a:r>
            <a:endParaRPr lang="en-ZA" sz="3600" b="1" dirty="0">
              <a:solidFill>
                <a:srgbClr val="EEECE1">
                  <a:lumMod val="90000"/>
                </a:srgbClr>
              </a:solidFill>
              <a:latin typeface="Papyrus" pitchFamily="66" charset="0"/>
            </a:endParaRPr>
          </a:p>
          <a:p>
            <a:pPr algn="r">
              <a:defRPr/>
            </a:pPr>
            <a:r>
              <a:rPr lang="en-ZA" sz="2400" b="1" dirty="0" smtClean="0">
                <a:solidFill>
                  <a:srgbClr val="EEECE1">
                    <a:lumMod val="90000"/>
                  </a:srgbClr>
                </a:solidFill>
                <a:latin typeface="Papyrus" pitchFamily="66" charset="0"/>
              </a:rPr>
              <a:t>If </a:t>
            </a:r>
            <a:r>
              <a:rPr lang="en-ZA" sz="2400" b="1" dirty="0">
                <a:solidFill>
                  <a:srgbClr val="EEECE1">
                    <a:lumMod val="90000"/>
                  </a:srgbClr>
                </a:solidFill>
                <a:latin typeface="Papyrus" pitchFamily="66" charset="0"/>
              </a:rPr>
              <a:t>My people who are called by My name...	</a:t>
            </a:r>
          </a:p>
        </p:txBody>
      </p:sp>
      <p:pic>
        <p:nvPicPr>
          <p:cNvPr id="12"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128" b="100000" l="0" r="100000">
                        <a14:foregroundMark x1="2863" y1="77982" x2="24670" y2="71560"/>
                        <a14:foregroundMark x1="5947" y1="83257" x2="27753" y2="83716"/>
                      </a14:backgroundRemoval>
                    </a14:imgEffect>
                  </a14:imgLayer>
                </a14:imgProps>
              </a:ext>
              <a:ext uri="{28A0092B-C50C-407E-A947-70E740481C1C}">
                <a14:useLocalDpi xmlns:a14="http://schemas.microsoft.com/office/drawing/2010/main" val="0"/>
              </a:ext>
            </a:extLst>
          </a:blip>
          <a:srcRect/>
          <a:stretch>
            <a:fillRect/>
          </a:stretch>
        </p:blipFill>
        <p:spPr bwMode="auto">
          <a:xfrm>
            <a:off x="6682105" y="4554699"/>
            <a:ext cx="2245995" cy="2156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6017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fontAlgn="ctr">
          <a:defRPr sz="2400" b="1" dirty="0" smtClean="0">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8324</TotalTime>
  <Words>5451</Words>
  <Application>Microsoft Office PowerPoint</Application>
  <PresentationFormat>On-screen Show (4:3)</PresentationFormat>
  <Paragraphs>518</Paragraphs>
  <Slides>39</Slides>
  <Notes>29</Notes>
  <HiddenSlides>0</HiddenSlides>
  <MMClips>0</MMClips>
  <ScaleCrop>false</ScaleCrop>
  <HeadingPairs>
    <vt:vector size="4" baseType="variant">
      <vt:variant>
        <vt:lpstr>Theme</vt:lpstr>
      </vt:variant>
      <vt:variant>
        <vt:i4>2</vt:i4>
      </vt:variant>
      <vt:variant>
        <vt:lpstr>Slide Titles</vt:lpstr>
      </vt:variant>
      <vt:variant>
        <vt:i4>39</vt:i4>
      </vt:variant>
    </vt:vector>
  </HeadingPairs>
  <TitlesOfParts>
    <vt:vector size="41" baseType="lpstr">
      <vt:lpstr>2_Office Theme</vt:lpstr>
      <vt:lpstr>3_Office Theme</vt:lpstr>
      <vt:lpstr>PowerPoint Presentation</vt:lpstr>
      <vt:lpstr>PowerPoint Presentation</vt:lpstr>
      <vt:lpstr>Recap: Weeks 1 - 4</vt:lpstr>
      <vt:lpstr>PowerPoint Presentation</vt:lpstr>
      <vt:lpstr>PowerPoint Presentation</vt:lpstr>
      <vt:lpstr>The Tabernacle Prayer Model</vt:lpstr>
      <vt:lpstr>Meditation is pursuing divine revelation of truth, in order to live by it </vt:lpstr>
      <vt:lpstr>Go for maximum</vt:lpstr>
      <vt:lpstr>PowerPoint Presentation</vt:lpstr>
      <vt:lpstr>P1. We have arrived at the Altar of Incense, the final station before the Ark of God’s Presence. </vt:lpstr>
      <vt:lpstr>Under the OC, a thick veil still separated the  altar from God’s Presence  </vt:lpstr>
      <vt:lpstr>P2. Under the NC, there are 2 differences:</vt:lpstr>
      <vt:lpstr>P3. The King's chambers are where we petition Him for grace for ours &amp; others’ needs</vt:lpstr>
      <vt:lpstr>P4. The heart of our King is abounding in kindness, deeply desiring to release grace</vt:lpstr>
      <vt:lpstr>SOME QUESTIONS:</vt:lpstr>
      <vt:lpstr> </vt:lpstr>
      <vt:lpstr>Exercise 1: Summarise Mt Ch 6:5 – 7:11</vt:lpstr>
      <vt:lpstr>Note the lifestyle guidance maps to prayer stations</vt:lpstr>
      <vt:lpstr>P5. Obstacle # 1:  The flesh nature</vt:lpstr>
      <vt:lpstr>P6. God doesn’t hear prayers prayed in the flesh</vt:lpstr>
      <vt:lpstr>P7. As we walk ‘in the new man’, by faith, God’s promise of answering our prayers applies to us</vt:lpstr>
      <vt:lpstr>P8. Obstacle #2: Ignorance. When we respond in faith to the gospel &amp; set ourselves apart to live for God, we enter the Gospel economy of His provision</vt:lpstr>
      <vt:lpstr>An illustration of the gospel economy</vt:lpstr>
      <vt:lpstr>P9. As we walk in the Gospel economy by faith, we</vt:lpstr>
      <vt:lpstr>P10. …And 4) hold on to our confession in God’s faithfulness</vt:lpstr>
      <vt:lpstr>Petition is coming as a son of God living by faith, &amp; asking our Father, filled with faith</vt:lpstr>
      <vt:lpstr>How (1/2): 3 practical applications</vt:lpstr>
      <vt:lpstr>How (2/2): Tools T1. The Lord’s Prayer as a guide to Petition</vt:lpstr>
      <vt:lpstr>How (2/2): Tools T2. God’s promises to answer our prayers</vt:lpstr>
      <vt:lpstr>PowerPoint Presentation</vt:lpstr>
      <vt:lpstr>P1. We have arrived at the pinnacle of prayer: the place where we gaze upon His beauty </vt:lpstr>
      <vt:lpstr>PowerPoint Presentation</vt:lpstr>
      <vt:lpstr>PowerPoint Presentation</vt:lpstr>
      <vt:lpstr>P4. In the Throne Room, there is a 1) what 2) how 3) why 4) and fruit</vt:lpstr>
      <vt:lpstr>P5. The point of soaking is…</vt:lpstr>
      <vt:lpstr>P6. We know when we are in His presence when… </vt:lpstr>
      <vt:lpstr>Soaking – Summary of principles</vt:lpstr>
      <vt:lpstr>Bringing it all together: 4 applications of the TPM</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Goldberg</dc:creator>
  <cp:lastModifiedBy>Jason Goldberg</cp:lastModifiedBy>
  <cp:revision>175</cp:revision>
  <dcterms:created xsi:type="dcterms:W3CDTF">2014-03-01T07:01:58Z</dcterms:created>
  <dcterms:modified xsi:type="dcterms:W3CDTF">2014-03-19T05:49:27Z</dcterms:modified>
</cp:coreProperties>
</file>