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656" autoAdjust="0"/>
  </p:normalViewPr>
  <p:slideViewPr>
    <p:cSldViewPr>
      <p:cViewPr varScale="1">
        <p:scale>
          <a:sx n="69" d="100"/>
          <a:sy n="69" d="100"/>
        </p:scale>
        <p:origin x="-960"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 Id="rId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678A1F-D938-4E7F-BF04-9952EC50FB8A}" type="datetimeFigureOut">
              <a:rPr lang="en-ZA" smtClean="0"/>
              <a:t>2014/02/23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4C5F5E-977D-4EE3-941A-A3B0FC03E015}" type="slidenum">
              <a:rPr lang="en-ZA" smtClean="0"/>
              <a:t>‹#›</a:t>
            </a:fld>
            <a:endParaRPr lang="en-ZA"/>
          </a:p>
        </p:txBody>
      </p:sp>
    </p:spTree>
    <p:extLst>
      <p:ext uri="{BB962C8B-B14F-4D97-AF65-F5344CB8AC3E}">
        <p14:creationId xmlns:p14="http://schemas.microsoft.com/office/powerpoint/2010/main" val="3779302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now</a:t>
            </a:r>
            <a:r>
              <a:rPr lang="en-US" baseline="0" dirty="0" smtClean="0"/>
              <a:t> laid the foundation by revealing Father’s deep desire for intimacy and for partnership with His children. The next few sessions will unpack some of the principles of experiencing spiritual intimacy with the Living God in a practical and experiential way.</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31460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DDA59B3-A960-4D50-B166-C7567CF5EF6D}" type="slidenum">
              <a:rPr lang="en-ZA" smtClean="0">
                <a:solidFill>
                  <a:prstClr val="black"/>
                </a:solidFill>
              </a:rPr>
              <a:pPr/>
              <a:t>10</a:t>
            </a:fld>
            <a:endParaRPr lang="en-ZA">
              <a:solidFill>
                <a:prstClr val="black"/>
              </a:solidFill>
            </a:endParaRPr>
          </a:p>
        </p:txBody>
      </p:sp>
    </p:spTree>
    <p:extLst>
      <p:ext uri="{BB962C8B-B14F-4D97-AF65-F5344CB8AC3E}">
        <p14:creationId xmlns:p14="http://schemas.microsoft.com/office/powerpoint/2010/main" val="424583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DDA59B3-A960-4D50-B166-C7567CF5EF6D}" type="slidenum">
              <a:rPr lang="en-ZA" smtClean="0">
                <a:solidFill>
                  <a:prstClr val="black"/>
                </a:solidFill>
              </a:rPr>
              <a:pPr/>
              <a:t>11</a:t>
            </a:fld>
            <a:endParaRPr lang="en-ZA">
              <a:solidFill>
                <a:prstClr val="black"/>
              </a:solidFill>
            </a:endParaRPr>
          </a:p>
        </p:txBody>
      </p:sp>
    </p:spTree>
    <p:extLst>
      <p:ext uri="{BB962C8B-B14F-4D97-AF65-F5344CB8AC3E}">
        <p14:creationId xmlns:p14="http://schemas.microsoft.com/office/powerpoint/2010/main" val="602877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DDA59B3-A960-4D50-B166-C7567CF5EF6D}" type="slidenum">
              <a:rPr lang="en-ZA" smtClean="0">
                <a:solidFill>
                  <a:prstClr val="black"/>
                </a:solidFill>
              </a:rPr>
              <a:pPr/>
              <a:t>12</a:t>
            </a:fld>
            <a:endParaRPr lang="en-ZA">
              <a:solidFill>
                <a:prstClr val="black"/>
              </a:solidFill>
            </a:endParaRPr>
          </a:p>
        </p:txBody>
      </p:sp>
    </p:spTree>
    <p:extLst>
      <p:ext uri="{BB962C8B-B14F-4D97-AF65-F5344CB8AC3E}">
        <p14:creationId xmlns:p14="http://schemas.microsoft.com/office/powerpoint/2010/main" val="4122308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DDA59B3-A960-4D50-B166-C7567CF5EF6D}" type="slidenum">
              <a:rPr lang="en-ZA" smtClean="0">
                <a:solidFill>
                  <a:prstClr val="black"/>
                </a:solidFill>
              </a:rPr>
              <a:pPr/>
              <a:t>13</a:t>
            </a:fld>
            <a:endParaRPr lang="en-ZA">
              <a:solidFill>
                <a:prstClr val="black"/>
              </a:solidFill>
            </a:endParaRPr>
          </a:p>
        </p:txBody>
      </p:sp>
    </p:spTree>
    <p:extLst>
      <p:ext uri="{BB962C8B-B14F-4D97-AF65-F5344CB8AC3E}">
        <p14:creationId xmlns:p14="http://schemas.microsoft.com/office/powerpoint/2010/main" val="2495542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22245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222456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22245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DDA59B3-A960-4D50-B166-C7567CF5EF6D}" type="slidenum">
              <a:rPr lang="en-ZA" smtClean="0">
                <a:solidFill>
                  <a:prstClr val="black"/>
                </a:solidFill>
              </a:rPr>
              <a:pPr/>
              <a:t>2</a:t>
            </a:fld>
            <a:endParaRPr lang="en-ZA">
              <a:solidFill>
                <a:prstClr val="black"/>
              </a:solidFill>
            </a:endParaRPr>
          </a:p>
        </p:txBody>
      </p:sp>
    </p:spTree>
    <p:extLst>
      <p:ext uri="{BB962C8B-B14F-4D97-AF65-F5344CB8AC3E}">
        <p14:creationId xmlns:p14="http://schemas.microsoft.com/office/powerpoint/2010/main" val="374946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76717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smtClean="0"/>
          </a:p>
          <a:p>
            <a:r>
              <a:rPr lang="en-US" baseline="0" dirty="0" smtClean="0"/>
              <a:t>Do you think when Jesus died for your sins, He died only for the sins you commit UNTIL you are a born again believer? </a:t>
            </a:r>
          </a:p>
          <a:p>
            <a:r>
              <a:rPr lang="en-US" baseline="0" dirty="0" smtClean="0"/>
              <a:t>Do you think He died only for your sins until you are spiritually mature enough that you should know better and not sin any more? </a:t>
            </a:r>
          </a:p>
          <a:p>
            <a:endParaRPr lang="en-US" baseline="0" dirty="0" smtClean="0"/>
          </a:p>
          <a:p>
            <a:r>
              <a:rPr lang="en-US" baseline="0" dirty="0" smtClean="0"/>
              <a:t>what percentage of your sins did Jesus die for? </a:t>
            </a:r>
          </a:p>
          <a:p>
            <a:endParaRPr lang="en-US" baseline="0" dirty="0" smtClean="0"/>
          </a:p>
          <a:p>
            <a:r>
              <a:rPr lang="en-US" baseline="0" dirty="0" smtClean="0"/>
              <a:t>Ok, past, present, or future? </a:t>
            </a:r>
          </a:p>
          <a:p>
            <a:endParaRPr lang="en-US" baseline="0" dirty="0" smtClean="0"/>
          </a:p>
          <a:p>
            <a:r>
              <a:rPr lang="en-US" baseline="0" dirty="0" smtClean="0"/>
              <a:t>Hallelujah! </a:t>
            </a:r>
          </a:p>
          <a:p>
            <a:endParaRPr lang="en-US" baseline="0" dirty="0" smtClean="0"/>
          </a:p>
          <a:p>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425145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245932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There are 2 wrong attitudes towards sin: </a:t>
            </a:r>
          </a:p>
          <a:p>
            <a:pPr marL="228600" indent="-228600">
              <a:buAutoNum type="arabicPeriod"/>
            </a:pPr>
            <a:r>
              <a:rPr lang="en-US" dirty="0" smtClean="0"/>
              <a:t>Sin</a:t>
            </a:r>
            <a:r>
              <a:rPr lang="en-US" baseline="0" dirty="0" smtClean="0"/>
              <a:t> is a problem</a:t>
            </a:r>
          </a:p>
          <a:p>
            <a:pPr marL="228600" indent="-228600">
              <a:buAutoNum type="arabicPeriod"/>
            </a:pPr>
            <a:r>
              <a:rPr lang="en-US" baseline="0" dirty="0" smtClean="0"/>
              <a:t>Sin is not a problem</a:t>
            </a:r>
          </a:p>
          <a:p>
            <a:pPr marL="228600" indent="-228600">
              <a:buAutoNum type="arabicPeriod"/>
            </a:pPr>
            <a:endParaRPr lang="en-US" baseline="0" dirty="0" smtClean="0"/>
          </a:p>
          <a:p>
            <a:pPr marL="0" indent="0">
              <a:buNone/>
            </a:pPr>
            <a:r>
              <a:rPr lang="en-US" baseline="0" dirty="0" smtClean="0"/>
              <a:t>Sin is a problem, because sin is at war with God and His holy nature. Sin offends God. And sin does separate us from God’s presence</a:t>
            </a:r>
          </a:p>
          <a:p>
            <a:pPr marL="0" indent="0">
              <a:buNone/>
            </a:pPr>
            <a:endParaRPr lang="en-US" baseline="0" dirty="0" smtClean="0"/>
          </a:p>
          <a:p>
            <a:pPr marL="0" indent="0">
              <a:buNone/>
            </a:pPr>
            <a:r>
              <a:rPr lang="en-US" baseline="0" dirty="0" smtClean="0"/>
              <a:t>BUT – ALL your sin has been dealt with already on the cross. </a:t>
            </a:r>
          </a:p>
          <a:p>
            <a:pPr marL="0" indent="0">
              <a:buNone/>
            </a:pPr>
            <a:endParaRPr lang="en-US" baseline="0" dirty="0" smtClean="0"/>
          </a:p>
          <a:p>
            <a:pPr marL="0" indent="0">
              <a:buNone/>
            </a:pPr>
            <a:r>
              <a:rPr lang="en-US" baseline="0" dirty="0" smtClean="0"/>
              <a:t>We cannot take away EITHER of these truths. If we take away EITHER ONE, BOTH of which are CLEAR in the NEW TESTAMENT, then we lost the plot. The bible tells us BOTH that we are ALREADY CLEANSED by Jesus, AND that we must GET CLEANSED if we are not clean</a:t>
            </a:r>
          </a:p>
          <a:p>
            <a:pPr marL="0" indent="0">
              <a:buNone/>
            </a:pPr>
            <a:endParaRPr lang="en-ZA" dirty="0"/>
          </a:p>
        </p:txBody>
      </p:sp>
      <p:sp>
        <p:nvSpPr>
          <p:cNvPr id="4" name="Slide Number Placeholder 3"/>
          <p:cNvSpPr>
            <a:spLocks noGrp="1"/>
          </p:cNvSpPr>
          <p:nvPr>
            <p:ph type="sldNum" sz="quarter" idx="10"/>
          </p:nvPr>
        </p:nvSpPr>
        <p:spPr/>
        <p:txBody>
          <a:bodyPr/>
          <a:lstStyle/>
          <a:p>
            <a:pPr>
              <a:defRPr/>
            </a:pPr>
            <a:fld id="{F13F125D-4EBD-4D56-AFF5-EA38B9B1092C}"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131289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DDA59B3-A960-4D50-B166-C7567CF5EF6D}" type="slidenum">
              <a:rPr lang="en-ZA" smtClean="0">
                <a:solidFill>
                  <a:prstClr val="black"/>
                </a:solidFill>
              </a:rPr>
              <a:pPr/>
              <a:t>7</a:t>
            </a:fld>
            <a:endParaRPr lang="en-ZA">
              <a:solidFill>
                <a:prstClr val="black"/>
              </a:solidFill>
            </a:endParaRPr>
          </a:p>
        </p:txBody>
      </p:sp>
    </p:spTree>
    <p:extLst>
      <p:ext uri="{BB962C8B-B14F-4D97-AF65-F5344CB8AC3E}">
        <p14:creationId xmlns:p14="http://schemas.microsoft.com/office/powerpoint/2010/main" val="73319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DDA59B3-A960-4D50-B166-C7567CF5EF6D}" type="slidenum">
              <a:rPr lang="en-ZA" smtClean="0">
                <a:solidFill>
                  <a:prstClr val="black"/>
                </a:solidFill>
              </a:rPr>
              <a:pPr/>
              <a:t>8</a:t>
            </a:fld>
            <a:endParaRPr lang="en-ZA">
              <a:solidFill>
                <a:prstClr val="black"/>
              </a:solidFill>
            </a:endParaRPr>
          </a:p>
        </p:txBody>
      </p:sp>
    </p:spTree>
    <p:extLst>
      <p:ext uri="{BB962C8B-B14F-4D97-AF65-F5344CB8AC3E}">
        <p14:creationId xmlns:p14="http://schemas.microsoft.com/office/powerpoint/2010/main" val="137836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2DDA59B3-A960-4D50-B166-C7567CF5EF6D}" type="slidenum">
              <a:rPr lang="en-ZA" smtClean="0">
                <a:solidFill>
                  <a:prstClr val="black"/>
                </a:solidFill>
              </a:rPr>
              <a:pPr/>
              <a:t>9</a:t>
            </a:fld>
            <a:endParaRPr lang="en-ZA">
              <a:solidFill>
                <a:prstClr val="black"/>
              </a:solidFill>
            </a:endParaRPr>
          </a:p>
        </p:txBody>
      </p:sp>
    </p:spTree>
    <p:extLst>
      <p:ext uri="{BB962C8B-B14F-4D97-AF65-F5344CB8AC3E}">
        <p14:creationId xmlns:p14="http://schemas.microsoft.com/office/powerpoint/2010/main" val="224827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DFB22E5-9633-4DBF-A117-209031606408}" type="datetimeFigureOut">
              <a:rPr lang="en-ZA" smtClean="0"/>
              <a:t>2014/02/23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5B61B5-C9CC-43D9-BA1A-56F4D59B4102}" type="slidenum">
              <a:rPr lang="en-ZA" smtClean="0"/>
              <a:t>‹#›</a:t>
            </a:fld>
            <a:endParaRPr lang="en-ZA"/>
          </a:p>
        </p:txBody>
      </p:sp>
    </p:spTree>
    <p:extLst>
      <p:ext uri="{BB962C8B-B14F-4D97-AF65-F5344CB8AC3E}">
        <p14:creationId xmlns:p14="http://schemas.microsoft.com/office/powerpoint/2010/main" val="128173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DFB22E5-9633-4DBF-A117-209031606408}" type="datetimeFigureOut">
              <a:rPr lang="en-ZA" smtClean="0"/>
              <a:t>2014/02/23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5B61B5-C9CC-43D9-BA1A-56F4D59B4102}" type="slidenum">
              <a:rPr lang="en-ZA" smtClean="0"/>
              <a:t>‹#›</a:t>
            </a:fld>
            <a:endParaRPr lang="en-ZA"/>
          </a:p>
        </p:txBody>
      </p:sp>
    </p:spTree>
    <p:extLst>
      <p:ext uri="{BB962C8B-B14F-4D97-AF65-F5344CB8AC3E}">
        <p14:creationId xmlns:p14="http://schemas.microsoft.com/office/powerpoint/2010/main" val="1208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DFB22E5-9633-4DBF-A117-209031606408}" type="datetimeFigureOut">
              <a:rPr lang="en-ZA" smtClean="0"/>
              <a:t>2014/02/23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5B61B5-C9CC-43D9-BA1A-56F4D59B4102}" type="slidenum">
              <a:rPr lang="en-ZA" smtClean="0"/>
              <a:t>‹#›</a:t>
            </a:fld>
            <a:endParaRPr lang="en-ZA"/>
          </a:p>
        </p:txBody>
      </p:sp>
    </p:spTree>
    <p:extLst>
      <p:ext uri="{BB962C8B-B14F-4D97-AF65-F5344CB8AC3E}">
        <p14:creationId xmlns:p14="http://schemas.microsoft.com/office/powerpoint/2010/main" val="2504834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0CC3B054-33C1-46B9-A5DA-68A08D2D23DC}" type="datetime1">
              <a:rPr lang="en-ZA"/>
              <a:pPr>
                <a:defRPr/>
              </a:pPr>
              <a:t>2014/02/23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a:xfrm>
            <a:off x="6930564" y="6548662"/>
            <a:ext cx="2133600" cy="365125"/>
          </a:xfrm>
        </p:spPr>
        <p:txBody>
          <a:bodyPr/>
          <a:lstStyle>
            <a:lvl1pPr>
              <a:defRPr/>
            </a:lvl1pPr>
          </a:lstStyle>
          <a:p>
            <a:pPr>
              <a:defRPr/>
            </a:pPr>
            <a:fld id="{CB25EF53-4AF0-45DD-B7A1-47F2FCBB8AE8}" type="slidenum">
              <a:rPr lang="en-ZA"/>
              <a:pPr>
                <a:defRPr/>
              </a:pPr>
              <a:t>‹#›</a:t>
            </a:fld>
            <a:endParaRPr lang="en-ZA" dirty="0"/>
          </a:p>
        </p:txBody>
      </p:sp>
    </p:spTree>
    <p:extLst>
      <p:ext uri="{BB962C8B-B14F-4D97-AF65-F5344CB8AC3E}">
        <p14:creationId xmlns:p14="http://schemas.microsoft.com/office/powerpoint/2010/main" val="7136254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F1D73CC4-FB65-40BB-A649-AAA73275748A}" type="datetime1">
              <a:rPr lang="en-ZA"/>
              <a:pPr>
                <a:defRPr/>
              </a:pPr>
              <a:t>2014/02/23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69759B-C1D9-417C-9B4A-0F717375400C}" type="slidenum">
              <a:rPr lang="en-ZA"/>
              <a:pPr>
                <a:defRPr/>
              </a:pPr>
              <a:t>‹#›</a:t>
            </a:fld>
            <a:endParaRPr lang="en-ZA"/>
          </a:p>
        </p:txBody>
      </p:sp>
    </p:spTree>
    <p:extLst>
      <p:ext uri="{BB962C8B-B14F-4D97-AF65-F5344CB8AC3E}">
        <p14:creationId xmlns:p14="http://schemas.microsoft.com/office/powerpoint/2010/main" val="14070371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7D4C1C-5D85-455B-AF55-6985FCE7C8F8}" type="datetime1">
              <a:rPr lang="en-ZA"/>
              <a:pPr>
                <a:defRPr/>
              </a:pPr>
              <a:t>2014/02/23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B4C3EF-B627-408E-8E9E-9B0F840AB0D8}" type="slidenum">
              <a:rPr lang="en-ZA"/>
              <a:pPr>
                <a:defRPr/>
              </a:pPr>
              <a:t>‹#›</a:t>
            </a:fld>
            <a:endParaRPr lang="en-ZA"/>
          </a:p>
        </p:txBody>
      </p:sp>
    </p:spTree>
    <p:extLst>
      <p:ext uri="{BB962C8B-B14F-4D97-AF65-F5344CB8AC3E}">
        <p14:creationId xmlns:p14="http://schemas.microsoft.com/office/powerpoint/2010/main" val="2137133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C613F04B-C28D-49D1-A510-1F8597D69D54}" type="datetime1">
              <a:rPr lang="en-ZA"/>
              <a:pPr>
                <a:defRPr/>
              </a:pPr>
              <a:t>2014/02/23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921AE4B-C207-423B-BB34-0F304942718A}" type="slidenum">
              <a:rPr lang="en-ZA"/>
              <a:pPr>
                <a:defRPr/>
              </a:pPr>
              <a:t>‹#›</a:t>
            </a:fld>
            <a:endParaRPr lang="en-ZA"/>
          </a:p>
        </p:txBody>
      </p:sp>
    </p:spTree>
    <p:extLst>
      <p:ext uri="{BB962C8B-B14F-4D97-AF65-F5344CB8AC3E}">
        <p14:creationId xmlns:p14="http://schemas.microsoft.com/office/powerpoint/2010/main" val="2077744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D2F646EB-090D-4DC9-A18A-9201F3CC4F8E}" type="datetime1">
              <a:rPr lang="en-ZA"/>
              <a:pPr>
                <a:defRPr/>
              </a:pPr>
              <a:t>2014/02/23</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B9C811-B0FE-4ED2-B4A6-94D8AEF0AFF4}" type="slidenum">
              <a:rPr lang="en-ZA"/>
              <a:pPr>
                <a:defRPr/>
              </a:pPr>
              <a:t>‹#›</a:t>
            </a:fld>
            <a:endParaRPr lang="en-ZA"/>
          </a:p>
        </p:txBody>
      </p:sp>
    </p:spTree>
    <p:extLst>
      <p:ext uri="{BB962C8B-B14F-4D97-AF65-F5344CB8AC3E}">
        <p14:creationId xmlns:p14="http://schemas.microsoft.com/office/powerpoint/2010/main" val="2058180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F31EACF1-17C0-4101-B896-37FB13694401}" type="datetime1">
              <a:rPr lang="en-ZA"/>
              <a:pPr>
                <a:defRPr/>
              </a:pPr>
              <a:t>2014/02/23</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D886B9F-750A-43CA-9C99-2953B0F34C19}" type="slidenum">
              <a:rPr lang="en-ZA"/>
              <a:pPr>
                <a:defRPr/>
              </a:pPr>
              <a:t>‹#›</a:t>
            </a:fld>
            <a:endParaRPr lang="en-ZA"/>
          </a:p>
        </p:txBody>
      </p:sp>
    </p:spTree>
    <p:extLst>
      <p:ext uri="{BB962C8B-B14F-4D97-AF65-F5344CB8AC3E}">
        <p14:creationId xmlns:p14="http://schemas.microsoft.com/office/powerpoint/2010/main" val="527680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6D1AB1-E33B-4FB7-B2AB-3F458D3526AB}" type="datetime1">
              <a:rPr lang="en-ZA"/>
              <a:pPr>
                <a:defRPr/>
              </a:pPr>
              <a:t>2014/02/23</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9F2C29-00D7-46B9-BCF4-EF3A581DB6A6}" type="slidenum">
              <a:rPr lang="en-ZA"/>
              <a:pPr>
                <a:defRPr/>
              </a:pPr>
              <a:t>‹#›</a:t>
            </a:fld>
            <a:endParaRPr lang="en-ZA"/>
          </a:p>
        </p:txBody>
      </p:sp>
    </p:spTree>
    <p:extLst>
      <p:ext uri="{BB962C8B-B14F-4D97-AF65-F5344CB8AC3E}">
        <p14:creationId xmlns:p14="http://schemas.microsoft.com/office/powerpoint/2010/main" val="4223397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964B17-1228-4535-B089-B2EE0352511D}" type="datetime1">
              <a:rPr lang="en-ZA"/>
              <a:pPr>
                <a:defRPr/>
              </a:pPr>
              <a:t>2014/02/23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96DD1C-638E-414F-95A6-08B1E03F86B2}" type="slidenum">
              <a:rPr lang="en-ZA"/>
              <a:pPr>
                <a:defRPr/>
              </a:pPr>
              <a:t>‹#›</a:t>
            </a:fld>
            <a:endParaRPr lang="en-ZA"/>
          </a:p>
        </p:txBody>
      </p:sp>
    </p:spTree>
    <p:extLst>
      <p:ext uri="{BB962C8B-B14F-4D97-AF65-F5344CB8AC3E}">
        <p14:creationId xmlns:p14="http://schemas.microsoft.com/office/powerpoint/2010/main" val="406086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DFB22E5-9633-4DBF-A117-209031606408}" type="datetimeFigureOut">
              <a:rPr lang="en-ZA" smtClean="0"/>
              <a:t>2014/02/23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5B61B5-C9CC-43D9-BA1A-56F4D59B4102}" type="slidenum">
              <a:rPr lang="en-ZA" smtClean="0"/>
              <a:t>‹#›</a:t>
            </a:fld>
            <a:endParaRPr lang="en-ZA"/>
          </a:p>
        </p:txBody>
      </p:sp>
    </p:spTree>
    <p:extLst>
      <p:ext uri="{BB962C8B-B14F-4D97-AF65-F5344CB8AC3E}">
        <p14:creationId xmlns:p14="http://schemas.microsoft.com/office/powerpoint/2010/main" val="3738904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CCF583-D75D-47EA-B8B4-3F17986D47E1}" type="datetime1">
              <a:rPr lang="en-ZA"/>
              <a:pPr>
                <a:defRPr/>
              </a:pPr>
              <a:t>2014/02/23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8D1B545-756F-4A9F-9642-5649DB0A8E3F}" type="slidenum">
              <a:rPr lang="en-ZA"/>
              <a:pPr>
                <a:defRPr/>
              </a:pPr>
              <a:t>‹#›</a:t>
            </a:fld>
            <a:endParaRPr lang="en-ZA"/>
          </a:p>
        </p:txBody>
      </p:sp>
    </p:spTree>
    <p:extLst>
      <p:ext uri="{BB962C8B-B14F-4D97-AF65-F5344CB8AC3E}">
        <p14:creationId xmlns:p14="http://schemas.microsoft.com/office/powerpoint/2010/main" val="2073215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8F6E073A-4FF1-4EFA-8D24-5FAD020530AA}" type="datetime1">
              <a:rPr lang="en-ZA"/>
              <a:pPr>
                <a:defRPr/>
              </a:pPr>
              <a:t>2014/02/23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50BAEE-F6E3-4D88-BDF2-95A86F0C7884}" type="slidenum">
              <a:rPr lang="en-ZA"/>
              <a:pPr>
                <a:defRPr/>
              </a:pPr>
              <a:t>‹#›</a:t>
            </a:fld>
            <a:endParaRPr lang="en-ZA"/>
          </a:p>
        </p:txBody>
      </p:sp>
    </p:spTree>
    <p:extLst>
      <p:ext uri="{BB962C8B-B14F-4D97-AF65-F5344CB8AC3E}">
        <p14:creationId xmlns:p14="http://schemas.microsoft.com/office/powerpoint/2010/main" val="3328876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DBB9AC93-711F-4B6C-91DC-241598B780A3}" type="datetime1">
              <a:rPr lang="en-ZA"/>
              <a:pPr>
                <a:defRPr/>
              </a:pPr>
              <a:t>2014/02/23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6BA0FB-B224-4C9E-B6DE-E0BC71471BEA}" type="slidenum">
              <a:rPr lang="en-ZA"/>
              <a:pPr>
                <a:defRPr/>
              </a:pPr>
              <a:t>‹#›</a:t>
            </a:fld>
            <a:endParaRPr lang="en-ZA"/>
          </a:p>
        </p:txBody>
      </p:sp>
    </p:spTree>
    <p:extLst>
      <p:ext uri="{BB962C8B-B14F-4D97-AF65-F5344CB8AC3E}">
        <p14:creationId xmlns:p14="http://schemas.microsoft.com/office/powerpoint/2010/main" val="1122961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E0A409C-5FE9-401D-83E8-AB46F7237793}" type="datetimeFigureOut">
              <a:rPr lang="en-ZA" smtClean="0">
                <a:solidFill>
                  <a:prstClr val="black">
                    <a:tint val="75000"/>
                  </a:prstClr>
                </a:solidFill>
              </a:rPr>
              <a:pPr/>
              <a:t>2014/02/23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F98D81D-D436-41DB-A104-97260B521C1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77199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E0A409C-5FE9-401D-83E8-AB46F7237793}" type="datetimeFigureOut">
              <a:rPr lang="en-ZA" smtClean="0">
                <a:solidFill>
                  <a:prstClr val="black">
                    <a:tint val="75000"/>
                  </a:prstClr>
                </a:solidFill>
              </a:rPr>
              <a:pPr/>
              <a:t>2014/02/23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F98D81D-D436-41DB-A104-97260B521C1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2673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0A409C-5FE9-401D-83E8-AB46F7237793}" type="datetimeFigureOut">
              <a:rPr lang="en-ZA" smtClean="0">
                <a:solidFill>
                  <a:prstClr val="black">
                    <a:tint val="75000"/>
                  </a:prstClr>
                </a:solidFill>
              </a:rPr>
              <a:pPr/>
              <a:t>2014/02/23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F98D81D-D436-41DB-A104-97260B521C1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91556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E0A409C-5FE9-401D-83E8-AB46F7237793}" type="datetimeFigureOut">
              <a:rPr lang="en-ZA" smtClean="0">
                <a:solidFill>
                  <a:prstClr val="black">
                    <a:tint val="75000"/>
                  </a:prstClr>
                </a:solidFill>
              </a:rPr>
              <a:pPr/>
              <a:t>2014/02/23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7F98D81D-D436-41DB-A104-97260B521C1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511194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E0A409C-5FE9-401D-83E8-AB46F7237793}" type="datetimeFigureOut">
              <a:rPr lang="en-ZA" smtClean="0">
                <a:solidFill>
                  <a:prstClr val="black">
                    <a:tint val="75000"/>
                  </a:prstClr>
                </a:solidFill>
              </a:rPr>
              <a:pPr/>
              <a:t>2014/02/23</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7F98D81D-D436-41DB-A104-97260B521C1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01105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E0A409C-5FE9-401D-83E8-AB46F7237793}" type="datetimeFigureOut">
              <a:rPr lang="en-ZA" smtClean="0">
                <a:solidFill>
                  <a:prstClr val="black">
                    <a:tint val="75000"/>
                  </a:prstClr>
                </a:solidFill>
              </a:rPr>
              <a:pPr/>
              <a:t>2014/02/23</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7F98D81D-D436-41DB-A104-97260B521C1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653501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A409C-5FE9-401D-83E8-AB46F7237793}" type="datetimeFigureOut">
              <a:rPr lang="en-ZA" smtClean="0">
                <a:solidFill>
                  <a:prstClr val="black">
                    <a:tint val="75000"/>
                  </a:prstClr>
                </a:solidFill>
              </a:rPr>
              <a:pPr/>
              <a:t>2014/02/23</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7F98D81D-D436-41DB-A104-97260B521C1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60839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B22E5-9633-4DBF-A117-209031606408}" type="datetimeFigureOut">
              <a:rPr lang="en-ZA" smtClean="0"/>
              <a:t>2014/02/23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65B61B5-C9CC-43D9-BA1A-56F4D59B4102}" type="slidenum">
              <a:rPr lang="en-ZA" smtClean="0"/>
              <a:t>‹#›</a:t>
            </a:fld>
            <a:endParaRPr lang="en-ZA"/>
          </a:p>
        </p:txBody>
      </p:sp>
    </p:spTree>
    <p:extLst>
      <p:ext uri="{BB962C8B-B14F-4D97-AF65-F5344CB8AC3E}">
        <p14:creationId xmlns:p14="http://schemas.microsoft.com/office/powerpoint/2010/main" val="4133808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A409C-5FE9-401D-83E8-AB46F7237793}" type="datetimeFigureOut">
              <a:rPr lang="en-ZA" smtClean="0">
                <a:solidFill>
                  <a:prstClr val="black">
                    <a:tint val="75000"/>
                  </a:prstClr>
                </a:solidFill>
              </a:rPr>
              <a:pPr/>
              <a:t>2014/02/23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7F98D81D-D436-41DB-A104-97260B521C1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637433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A409C-5FE9-401D-83E8-AB46F7237793}" type="datetimeFigureOut">
              <a:rPr lang="en-ZA" smtClean="0">
                <a:solidFill>
                  <a:prstClr val="black">
                    <a:tint val="75000"/>
                  </a:prstClr>
                </a:solidFill>
              </a:rPr>
              <a:pPr/>
              <a:t>2014/02/23</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7F98D81D-D436-41DB-A104-97260B521C1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2509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E0A409C-5FE9-401D-83E8-AB46F7237793}" type="datetimeFigureOut">
              <a:rPr lang="en-ZA" smtClean="0">
                <a:solidFill>
                  <a:prstClr val="black">
                    <a:tint val="75000"/>
                  </a:prstClr>
                </a:solidFill>
              </a:rPr>
              <a:pPr/>
              <a:t>2014/02/23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F98D81D-D436-41DB-A104-97260B521C1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472998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E0A409C-5FE9-401D-83E8-AB46F7237793}" type="datetimeFigureOut">
              <a:rPr lang="en-ZA" smtClean="0">
                <a:solidFill>
                  <a:prstClr val="black">
                    <a:tint val="75000"/>
                  </a:prstClr>
                </a:solidFill>
              </a:rPr>
              <a:pPr/>
              <a:t>2014/02/23</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7F98D81D-D436-41DB-A104-97260B521C1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24253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0CC3B054-33C1-46B9-A5DA-68A08D2D23DC}" type="datetime1">
              <a:rPr lang="en-ZA"/>
              <a:pPr>
                <a:defRPr/>
              </a:pPr>
              <a:t>2014/02/23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a:xfrm>
            <a:off x="6930564" y="6548662"/>
            <a:ext cx="2133600" cy="365125"/>
          </a:xfrm>
        </p:spPr>
        <p:txBody>
          <a:bodyPr/>
          <a:lstStyle>
            <a:lvl1pPr>
              <a:defRPr/>
            </a:lvl1pPr>
          </a:lstStyle>
          <a:p>
            <a:pPr>
              <a:defRPr/>
            </a:pPr>
            <a:fld id="{CB25EF53-4AF0-45DD-B7A1-47F2FCBB8AE8}" type="slidenum">
              <a:rPr lang="en-ZA"/>
              <a:pPr>
                <a:defRPr/>
              </a:pPr>
              <a:t>‹#›</a:t>
            </a:fld>
            <a:endParaRPr lang="en-ZA" dirty="0"/>
          </a:p>
        </p:txBody>
      </p:sp>
    </p:spTree>
    <p:extLst>
      <p:ext uri="{BB962C8B-B14F-4D97-AF65-F5344CB8AC3E}">
        <p14:creationId xmlns:p14="http://schemas.microsoft.com/office/powerpoint/2010/main" val="16797314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F1D73CC4-FB65-40BB-A649-AAA73275748A}" type="datetime1">
              <a:rPr lang="en-ZA"/>
              <a:pPr>
                <a:defRPr/>
              </a:pPr>
              <a:t>2014/02/23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pPr>
              <a:defRPr/>
            </a:pPr>
            <a:fld id="{9B69759B-C1D9-417C-9B4A-0F717375400C}" type="slidenum">
              <a:rPr lang="en-ZA" smtClean="0">
                <a:solidFill>
                  <a:prstClr val="black">
                    <a:lumMod val="65000"/>
                    <a:lumOff val="35000"/>
                  </a:prstClr>
                </a:solidFill>
              </a:rPr>
              <a:pPr>
                <a:defRPr/>
              </a:pPr>
              <a:t>‹#›</a:t>
            </a:fld>
            <a:endParaRPr lang="en-ZA">
              <a:solidFill>
                <a:prstClr val="black">
                  <a:lumMod val="65000"/>
                  <a:lumOff val="35000"/>
                </a:prstClr>
              </a:solidFill>
            </a:endParaRPr>
          </a:p>
        </p:txBody>
      </p:sp>
    </p:spTree>
    <p:extLst>
      <p:ext uri="{BB962C8B-B14F-4D97-AF65-F5344CB8AC3E}">
        <p14:creationId xmlns:p14="http://schemas.microsoft.com/office/powerpoint/2010/main" val="6731830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F1D73CC4-FB65-40BB-A649-AAA73275748A}" type="datetime1">
              <a:rPr lang="en-ZA"/>
              <a:pPr>
                <a:defRPr/>
              </a:pPr>
              <a:t>2014/02/23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69759B-C1D9-417C-9B4A-0F717375400C}" type="slidenum">
              <a:rPr lang="en-ZA"/>
              <a:pPr>
                <a:defRPr/>
              </a:pPr>
              <a:t>‹#›</a:t>
            </a:fld>
            <a:endParaRPr lang="en-ZA"/>
          </a:p>
        </p:txBody>
      </p:sp>
    </p:spTree>
    <p:extLst>
      <p:ext uri="{BB962C8B-B14F-4D97-AF65-F5344CB8AC3E}">
        <p14:creationId xmlns:p14="http://schemas.microsoft.com/office/powerpoint/2010/main" val="329401051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7D4C1C-5D85-455B-AF55-6985FCE7C8F8}" type="datetime1">
              <a:rPr lang="en-ZA"/>
              <a:pPr>
                <a:defRPr/>
              </a:pPr>
              <a:t>2014/02/23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6B4C3EF-B627-408E-8E9E-9B0F840AB0D8}" type="slidenum">
              <a:rPr lang="en-ZA"/>
              <a:pPr>
                <a:defRPr/>
              </a:pPr>
              <a:t>‹#›</a:t>
            </a:fld>
            <a:endParaRPr lang="en-ZA"/>
          </a:p>
        </p:txBody>
      </p:sp>
    </p:spTree>
    <p:extLst>
      <p:ext uri="{BB962C8B-B14F-4D97-AF65-F5344CB8AC3E}">
        <p14:creationId xmlns:p14="http://schemas.microsoft.com/office/powerpoint/2010/main" val="15624318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C613F04B-C28D-49D1-A510-1F8597D69D54}" type="datetime1">
              <a:rPr lang="en-ZA"/>
              <a:pPr>
                <a:defRPr/>
              </a:pPr>
              <a:t>2014/02/23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921AE4B-C207-423B-BB34-0F304942718A}" type="slidenum">
              <a:rPr lang="en-ZA"/>
              <a:pPr>
                <a:defRPr/>
              </a:pPr>
              <a:t>‹#›</a:t>
            </a:fld>
            <a:endParaRPr lang="en-ZA"/>
          </a:p>
        </p:txBody>
      </p:sp>
    </p:spTree>
    <p:extLst>
      <p:ext uri="{BB962C8B-B14F-4D97-AF65-F5344CB8AC3E}">
        <p14:creationId xmlns:p14="http://schemas.microsoft.com/office/powerpoint/2010/main" val="480597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D2F646EB-090D-4DC9-A18A-9201F3CC4F8E}" type="datetime1">
              <a:rPr lang="en-ZA"/>
              <a:pPr>
                <a:defRPr/>
              </a:pPr>
              <a:t>2014/02/23</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B9C811-B0FE-4ED2-B4A6-94D8AEF0AFF4}" type="slidenum">
              <a:rPr lang="en-ZA"/>
              <a:pPr>
                <a:defRPr/>
              </a:pPr>
              <a:t>‹#›</a:t>
            </a:fld>
            <a:endParaRPr lang="en-ZA"/>
          </a:p>
        </p:txBody>
      </p:sp>
    </p:spTree>
    <p:extLst>
      <p:ext uri="{BB962C8B-B14F-4D97-AF65-F5344CB8AC3E}">
        <p14:creationId xmlns:p14="http://schemas.microsoft.com/office/powerpoint/2010/main" val="2254208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DFB22E5-9633-4DBF-A117-209031606408}" type="datetimeFigureOut">
              <a:rPr lang="en-ZA" smtClean="0"/>
              <a:t>2014/02/23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65B61B5-C9CC-43D9-BA1A-56F4D59B4102}" type="slidenum">
              <a:rPr lang="en-ZA" smtClean="0"/>
              <a:t>‹#›</a:t>
            </a:fld>
            <a:endParaRPr lang="en-ZA"/>
          </a:p>
        </p:txBody>
      </p:sp>
    </p:spTree>
    <p:extLst>
      <p:ext uri="{BB962C8B-B14F-4D97-AF65-F5344CB8AC3E}">
        <p14:creationId xmlns:p14="http://schemas.microsoft.com/office/powerpoint/2010/main" val="3604037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F31EACF1-17C0-4101-B896-37FB13694401}" type="datetime1">
              <a:rPr lang="en-ZA"/>
              <a:pPr>
                <a:defRPr/>
              </a:pPr>
              <a:t>2014/02/23</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D886B9F-750A-43CA-9C99-2953B0F34C19}" type="slidenum">
              <a:rPr lang="en-ZA"/>
              <a:pPr>
                <a:defRPr/>
              </a:pPr>
              <a:t>‹#›</a:t>
            </a:fld>
            <a:endParaRPr lang="en-ZA"/>
          </a:p>
        </p:txBody>
      </p:sp>
    </p:spTree>
    <p:extLst>
      <p:ext uri="{BB962C8B-B14F-4D97-AF65-F5344CB8AC3E}">
        <p14:creationId xmlns:p14="http://schemas.microsoft.com/office/powerpoint/2010/main" val="3699513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6D1AB1-E33B-4FB7-B2AB-3F458D3526AB}" type="datetime1">
              <a:rPr lang="en-ZA"/>
              <a:pPr>
                <a:defRPr/>
              </a:pPr>
              <a:t>2014/02/23</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09F2C29-00D7-46B9-BCF4-EF3A581DB6A6}" type="slidenum">
              <a:rPr lang="en-ZA"/>
              <a:pPr>
                <a:defRPr/>
              </a:pPr>
              <a:t>‹#›</a:t>
            </a:fld>
            <a:endParaRPr lang="en-ZA"/>
          </a:p>
        </p:txBody>
      </p:sp>
    </p:spTree>
    <p:extLst>
      <p:ext uri="{BB962C8B-B14F-4D97-AF65-F5344CB8AC3E}">
        <p14:creationId xmlns:p14="http://schemas.microsoft.com/office/powerpoint/2010/main" val="2789912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964B17-1228-4535-B089-B2EE0352511D}" type="datetime1">
              <a:rPr lang="en-ZA"/>
              <a:pPr>
                <a:defRPr/>
              </a:pPr>
              <a:t>2014/02/23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96DD1C-638E-414F-95A6-08B1E03F86B2}" type="slidenum">
              <a:rPr lang="en-ZA"/>
              <a:pPr>
                <a:defRPr/>
              </a:pPr>
              <a:t>‹#›</a:t>
            </a:fld>
            <a:endParaRPr lang="en-ZA"/>
          </a:p>
        </p:txBody>
      </p:sp>
    </p:spTree>
    <p:extLst>
      <p:ext uri="{BB962C8B-B14F-4D97-AF65-F5344CB8AC3E}">
        <p14:creationId xmlns:p14="http://schemas.microsoft.com/office/powerpoint/2010/main" val="706075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CCF583-D75D-47EA-B8B4-3F17986D47E1}" type="datetime1">
              <a:rPr lang="en-ZA"/>
              <a:pPr>
                <a:defRPr/>
              </a:pPr>
              <a:t>2014/02/23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8D1B545-756F-4A9F-9642-5649DB0A8E3F}" type="slidenum">
              <a:rPr lang="en-ZA"/>
              <a:pPr>
                <a:defRPr/>
              </a:pPr>
              <a:t>‹#›</a:t>
            </a:fld>
            <a:endParaRPr lang="en-ZA"/>
          </a:p>
        </p:txBody>
      </p:sp>
    </p:spTree>
    <p:extLst>
      <p:ext uri="{BB962C8B-B14F-4D97-AF65-F5344CB8AC3E}">
        <p14:creationId xmlns:p14="http://schemas.microsoft.com/office/powerpoint/2010/main" val="1293808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8F6E073A-4FF1-4EFA-8D24-5FAD020530AA}" type="datetime1">
              <a:rPr lang="en-ZA"/>
              <a:pPr>
                <a:defRPr/>
              </a:pPr>
              <a:t>2014/02/23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50BAEE-F6E3-4D88-BDF2-95A86F0C7884}" type="slidenum">
              <a:rPr lang="en-ZA"/>
              <a:pPr>
                <a:defRPr/>
              </a:pPr>
              <a:t>‹#›</a:t>
            </a:fld>
            <a:endParaRPr lang="en-ZA"/>
          </a:p>
        </p:txBody>
      </p:sp>
    </p:spTree>
    <p:extLst>
      <p:ext uri="{BB962C8B-B14F-4D97-AF65-F5344CB8AC3E}">
        <p14:creationId xmlns:p14="http://schemas.microsoft.com/office/powerpoint/2010/main" val="3133885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DBB9AC93-711F-4B6C-91DC-241598B780A3}" type="datetime1">
              <a:rPr lang="en-ZA"/>
              <a:pPr>
                <a:defRPr/>
              </a:pPr>
              <a:t>2014/02/23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6BA0FB-B224-4C9E-B6DE-E0BC71471BEA}" type="slidenum">
              <a:rPr lang="en-ZA"/>
              <a:pPr>
                <a:defRPr/>
              </a:pPr>
              <a:t>‹#›</a:t>
            </a:fld>
            <a:endParaRPr lang="en-ZA"/>
          </a:p>
        </p:txBody>
      </p:sp>
    </p:spTree>
    <p:extLst>
      <p:ext uri="{BB962C8B-B14F-4D97-AF65-F5344CB8AC3E}">
        <p14:creationId xmlns:p14="http://schemas.microsoft.com/office/powerpoint/2010/main" val="11248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4DFB22E5-9633-4DBF-A117-209031606408}" type="datetimeFigureOut">
              <a:rPr lang="en-ZA" smtClean="0"/>
              <a:t>2014/02/23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65B61B5-C9CC-43D9-BA1A-56F4D59B4102}" type="slidenum">
              <a:rPr lang="en-ZA" smtClean="0"/>
              <a:t>‹#›</a:t>
            </a:fld>
            <a:endParaRPr lang="en-ZA"/>
          </a:p>
        </p:txBody>
      </p:sp>
    </p:spTree>
    <p:extLst>
      <p:ext uri="{BB962C8B-B14F-4D97-AF65-F5344CB8AC3E}">
        <p14:creationId xmlns:p14="http://schemas.microsoft.com/office/powerpoint/2010/main" val="347174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DFB22E5-9633-4DBF-A117-209031606408}" type="datetimeFigureOut">
              <a:rPr lang="en-ZA" smtClean="0"/>
              <a:t>2014/02/23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65B61B5-C9CC-43D9-BA1A-56F4D59B4102}" type="slidenum">
              <a:rPr lang="en-ZA" smtClean="0"/>
              <a:t>‹#›</a:t>
            </a:fld>
            <a:endParaRPr lang="en-ZA"/>
          </a:p>
        </p:txBody>
      </p:sp>
    </p:spTree>
    <p:extLst>
      <p:ext uri="{BB962C8B-B14F-4D97-AF65-F5344CB8AC3E}">
        <p14:creationId xmlns:p14="http://schemas.microsoft.com/office/powerpoint/2010/main" val="7059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B22E5-9633-4DBF-A117-209031606408}" type="datetimeFigureOut">
              <a:rPr lang="en-ZA" smtClean="0"/>
              <a:t>2014/02/23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65B61B5-C9CC-43D9-BA1A-56F4D59B4102}" type="slidenum">
              <a:rPr lang="en-ZA" smtClean="0"/>
              <a:t>‹#›</a:t>
            </a:fld>
            <a:endParaRPr lang="en-ZA"/>
          </a:p>
        </p:txBody>
      </p:sp>
    </p:spTree>
    <p:extLst>
      <p:ext uri="{BB962C8B-B14F-4D97-AF65-F5344CB8AC3E}">
        <p14:creationId xmlns:p14="http://schemas.microsoft.com/office/powerpoint/2010/main" val="277049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B22E5-9633-4DBF-A117-209031606408}" type="datetimeFigureOut">
              <a:rPr lang="en-ZA" smtClean="0"/>
              <a:t>2014/02/23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65B61B5-C9CC-43D9-BA1A-56F4D59B4102}" type="slidenum">
              <a:rPr lang="en-ZA" smtClean="0"/>
              <a:t>‹#›</a:t>
            </a:fld>
            <a:endParaRPr lang="en-ZA"/>
          </a:p>
        </p:txBody>
      </p:sp>
    </p:spTree>
    <p:extLst>
      <p:ext uri="{BB962C8B-B14F-4D97-AF65-F5344CB8AC3E}">
        <p14:creationId xmlns:p14="http://schemas.microsoft.com/office/powerpoint/2010/main" val="272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B22E5-9633-4DBF-A117-209031606408}" type="datetimeFigureOut">
              <a:rPr lang="en-ZA" smtClean="0"/>
              <a:t>2014/02/23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65B61B5-C9CC-43D9-BA1A-56F4D59B4102}" type="slidenum">
              <a:rPr lang="en-ZA" smtClean="0"/>
              <a:t>‹#›</a:t>
            </a:fld>
            <a:endParaRPr lang="en-ZA"/>
          </a:p>
        </p:txBody>
      </p:sp>
    </p:spTree>
    <p:extLst>
      <p:ext uri="{BB962C8B-B14F-4D97-AF65-F5344CB8AC3E}">
        <p14:creationId xmlns:p14="http://schemas.microsoft.com/office/powerpoint/2010/main" val="181677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B22E5-9633-4DBF-A117-209031606408}" type="datetimeFigureOut">
              <a:rPr lang="en-ZA" smtClean="0"/>
              <a:t>2014/02/23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B61B5-C9CC-43D9-BA1A-56F4D59B4102}" type="slidenum">
              <a:rPr lang="en-ZA" smtClean="0"/>
              <a:t>‹#›</a:t>
            </a:fld>
            <a:endParaRPr lang="en-ZA"/>
          </a:p>
        </p:txBody>
      </p:sp>
    </p:spTree>
    <p:extLst>
      <p:ext uri="{BB962C8B-B14F-4D97-AF65-F5344CB8AC3E}">
        <p14:creationId xmlns:p14="http://schemas.microsoft.com/office/powerpoint/2010/main" val="2924274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9657" y="128588"/>
            <a:ext cx="852714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ZA" dirty="0" smtClean="0"/>
          </a:p>
        </p:txBody>
      </p:sp>
      <p:sp>
        <p:nvSpPr>
          <p:cNvPr id="1027" name="Text Placeholder 2"/>
          <p:cNvSpPr>
            <a:spLocks noGrp="1"/>
          </p:cNvSpPr>
          <p:nvPr>
            <p:ph type="body" idx="1"/>
          </p:nvPr>
        </p:nvSpPr>
        <p:spPr bwMode="auto">
          <a:xfrm>
            <a:off x="457200" y="765175"/>
            <a:ext cx="8229600"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34" charset="-128"/>
                <a:cs typeface="Arial" pitchFamily="34" charset="0"/>
              </a:defRPr>
            </a:lvl1pPr>
          </a:lstStyle>
          <a:p>
            <a:pPr fontAlgn="base">
              <a:spcBef>
                <a:spcPct val="0"/>
              </a:spcBef>
              <a:spcAft>
                <a:spcPct val="0"/>
              </a:spcAft>
              <a:defRPr/>
            </a:pPr>
            <a:fld id="{581B6531-76B4-4751-937D-CC753073F83C}" type="datetime1">
              <a:rPr lang="en-ZA"/>
              <a:pPr fontAlgn="base">
                <a:spcBef>
                  <a:spcPct val="0"/>
                </a:spcBef>
                <a:spcAft>
                  <a:spcPct val="0"/>
                </a:spcAft>
                <a:defRPr/>
              </a:pPr>
              <a:t>2014/02/23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4"/>
          </p:nvPr>
        </p:nvSpPr>
        <p:spPr>
          <a:xfrm>
            <a:off x="6930564" y="654866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34" charset="-128"/>
                <a:cs typeface="Arial" pitchFamily="34" charset="0"/>
              </a:defRPr>
            </a:lvl1pPr>
          </a:lstStyle>
          <a:p>
            <a:pPr fontAlgn="base">
              <a:spcBef>
                <a:spcPct val="0"/>
              </a:spcBef>
              <a:spcAft>
                <a:spcPct val="0"/>
              </a:spcAft>
              <a:defRPr/>
            </a:pPr>
            <a:fld id="{269AD886-E021-4A0E-AF17-6C8A1A213D20}" type="slidenum">
              <a:rPr lang="en-ZA"/>
              <a:pPr fontAlgn="base">
                <a:spcBef>
                  <a:spcPct val="0"/>
                </a:spcBef>
                <a:spcAft>
                  <a:spcPct val="0"/>
                </a:spcAft>
                <a:defRPr/>
              </a:pPr>
              <a:t>‹#›</a:t>
            </a:fld>
            <a:endParaRPr lang="en-ZA" dirty="0"/>
          </a:p>
        </p:txBody>
      </p:sp>
    </p:spTree>
    <p:extLst>
      <p:ext uri="{BB962C8B-B14F-4D97-AF65-F5344CB8AC3E}">
        <p14:creationId xmlns:p14="http://schemas.microsoft.com/office/powerpoint/2010/main" val="1853948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marL="0" indent="0" algn="l" rtl="0" eaLnBrk="0" fontAlgn="base" hangingPunct="0">
        <a:spcBef>
          <a:spcPct val="0"/>
        </a:spcBef>
        <a:spcAft>
          <a:spcPct val="0"/>
        </a:spcAft>
        <a:defRPr lang="en-ZA" sz="3200" kern="1200" dirty="0" smtClean="0">
          <a:solidFill>
            <a:schemeClr val="tx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A409C-5FE9-401D-83E8-AB46F7237793}" type="datetimeFigureOut">
              <a:rPr lang="en-ZA" smtClean="0">
                <a:solidFill>
                  <a:prstClr val="black">
                    <a:tint val="75000"/>
                  </a:prstClr>
                </a:solidFill>
              </a:rPr>
              <a:pPr/>
              <a:t>2014/02/23</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8D81D-D436-41DB-A104-97260B521C1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709152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9657" y="128588"/>
            <a:ext cx="852714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ZA" dirty="0" smtClean="0"/>
          </a:p>
        </p:txBody>
      </p:sp>
      <p:sp>
        <p:nvSpPr>
          <p:cNvPr id="1027" name="Text Placeholder 2"/>
          <p:cNvSpPr>
            <a:spLocks noGrp="1"/>
          </p:cNvSpPr>
          <p:nvPr>
            <p:ph type="body" idx="1"/>
          </p:nvPr>
        </p:nvSpPr>
        <p:spPr bwMode="auto">
          <a:xfrm>
            <a:off x="457200" y="765175"/>
            <a:ext cx="8229600"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entury Gothic" panose="020B0502020202020204" pitchFamily="34" charset="0"/>
                <a:ea typeface="ＭＳ Ｐゴシック" pitchFamily="34" charset="-128"/>
                <a:cs typeface="Arial" pitchFamily="34" charset="0"/>
              </a:defRPr>
            </a:lvl1pPr>
          </a:lstStyle>
          <a:p>
            <a:pPr fontAlgn="base">
              <a:spcBef>
                <a:spcPct val="0"/>
              </a:spcBef>
              <a:spcAft>
                <a:spcPct val="0"/>
              </a:spcAft>
              <a:defRPr/>
            </a:pPr>
            <a:fld id="{581B6531-76B4-4751-937D-CC753073F83C}" type="datetime1">
              <a:rPr lang="en-ZA" smtClean="0"/>
              <a:pPr fontAlgn="base">
                <a:spcBef>
                  <a:spcPct val="0"/>
                </a:spcBef>
                <a:spcAft>
                  <a:spcPct val="0"/>
                </a:spcAft>
                <a:defRPr/>
              </a:pPr>
              <a:t>2014/02/23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entury Gothic" panose="020B0502020202020204" pitchFamily="34" charset="0"/>
                <a:ea typeface="+mn-ea"/>
                <a:cs typeface="+mn-cs"/>
              </a:defRPr>
            </a:lvl1pPr>
          </a:lstStyle>
          <a:p>
            <a:pPr>
              <a:defRPr/>
            </a:pPr>
            <a:endParaRPr lang="en-ZA">
              <a:solidFill>
                <a:prstClr val="black">
                  <a:tint val="75000"/>
                </a:prstClr>
              </a:solidFill>
            </a:endParaRPr>
          </a:p>
        </p:txBody>
      </p:sp>
      <p:sp>
        <p:nvSpPr>
          <p:cNvPr id="6" name="Slide Number Placeholder 5"/>
          <p:cNvSpPr>
            <a:spLocks noGrp="1"/>
          </p:cNvSpPr>
          <p:nvPr>
            <p:ph type="sldNum" sz="quarter" idx="4"/>
          </p:nvPr>
        </p:nvSpPr>
        <p:spPr>
          <a:xfrm>
            <a:off x="6930564" y="654866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entury Gothic" panose="020B0502020202020204" pitchFamily="34" charset="0"/>
                <a:ea typeface="ＭＳ Ｐゴシック" pitchFamily="34" charset="-128"/>
                <a:cs typeface="Arial" pitchFamily="34" charset="0"/>
              </a:defRPr>
            </a:lvl1pPr>
          </a:lstStyle>
          <a:p>
            <a:pPr fontAlgn="base">
              <a:spcBef>
                <a:spcPct val="0"/>
              </a:spcBef>
              <a:spcAft>
                <a:spcPct val="0"/>
              </a:spcAft>
              <a:defRPr/>
            </a:pPr>
            <a:fld id="{269AD886-E021-4A0E-AF17-6C8A1A213D20}" type="slidenum">
              <a:rPr lang="en-ZA" smtClean="0"/>
              <a:pPr fontAlgn="base">
                <a:spcBef>
                  <a:spcPct val="0"/>
                </a:spcBef>
                <a:spcAft>
                  <a:spcPct val="0"/>
                </a:spcAft>
                <a:defRPr/>
              </a:pPr>
              <a:t>‹#›</a:t>
            </a:fld>
            <a:endParaRPr lang="en-ZA" dirty="0"/>
          </a:p>
        </p:txBody>
      </p:sp>
    </p:spTree>
    <p:extLst>
      <p:ext uri="{BB962C8B-B14F-4D97-AF65-F5344CB8AC3E}">
        <p14:creationId xmlns:p14="http://schemas.microsoft.com/office/powerpoint/2010/main" val="19024360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hf hdr="0" ftr="0" dt="0"/>
  <p:txStyles>
    <p:titleStyle>
      <a:lvl1pPr marL="0" indent="0" algn="l" rtl="0" eaLnBrk="0" fontAlgn="base" hangingPunct="0">
        <a:spcBef>
          <a:spcPct val="0"/>
        </a:spcBef>
        <a:spcAft>
          <a:spcPct val="0"/>
        </a:spcAft>
        <a:defRPr lang="en-ZA" sz="2800" b="1" kern="1200" dirty="0" smtClean="0">
          <a:solidFill>
            <a:schemeClr val="tx1"/>
          </a:solidFill>
          <a:latin typeface="Century Gothic" panose="020B0502020202020204" pitchFamily="34" charset="0"/>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Century Gothic" panose="020B0502020202020204"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Century Gothic" panose="020B0502020202020204"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entury Gothic" panose="020B0502020202020204"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entury Gothic" panose="020B0502020202020204"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entury Gothic" panose="020B0502020202020204"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2.jpe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2.jpe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emf"/><Relationship Id="rId3" Type="http://schemas.openxmlformats.org/officeDocument/2006/relationships/image" Target="../media/image5.jpeg"/><Relationship Id="rId7" Type="http://schemas.openxmlformats.org/officeDocument/2006/relationships/image" Target="../media/image16.jpeg"/><Relationship Id="rId12"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15.jpeg"/><Relationship Id="rId11" Type="http://schemas.openxmlformats.org/officeDocument/2006/relationships/image" Target="../media/image20.jpeg"/><Relationship Id="rId5" Type="http://schemas.microsoft.com/office/2007/relationships/hdphoto" Target="../media/hdphoto5.wdp"/><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Prayer Ministry.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3" descr="Prayer Ministry.jpg"/>
          <p:cNvPicPr>
            <a:picLocks noChangeAspect="1"/>
          </p:cNvPicPr>
          <p:nvPr/>
        </p:nvPicPr>
        <p:blipFill rotWithShape="1">
          <a:blip r:embed="rId4" cstate="email">
            <a:extLst>
              <a:ext uri="{28A0092B-C50C-407E-A947-70E740481C1C}">
                <a14:useLocalDpi xmlns:a14="http://schemas.microsoft.com/office/drawing/2010/main"/>
              </a:ext>
            </a:extLst>
          </a:blip>
          <a:srcRect l="8826"/>
          <a:stretch/>
        </p:blipFill>
        <p:spPr bwMode="auto">
          <a:xfrm>
            <a:off x="2090056" y="1139926"/>
            <a:ext cx="7028543" cy="5667666"/>
          </a:xfrm>
          <a:prstGeom prst="snip2DiagRect">
            <a:avLst>
              <a:gd name="adj1" fmla="val 0"/>
              <a:gd name="adj2" fmla="val 31818"/>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B02FAED8-3281-46D8-B909-C3773E283134}" type="slidenum">
              <a:rPr lang="en-ZA" smtClean="0">
                <a:solidFill>
                  <a:srgbClr val="898989"/>
                </a:solidFill>
                <a:latin typeface="Calibri" pitchFamily="34" charset="0"/>
              </a:rPr>
              <a:pPr eaLnBrk="1" hangingPunct="1"/>
              <a:t>1</a:t>
            </a:fld>
            <a:endParaRPr lang="en-ZA" dirty="0" smtClean="0">
              <a:solidFill>
                <a:srgbClr val="898989"/>
              </a:solidFill>
              <a:latin typeface="Calibri" pitchFamily="34" charset="0"/>
            </a:endParaRPr>
          </a:p>
        </p:txBody>
      </p:sp>
      <p:sp>
        <p:nvSpPr>
          <p:cNvPr id="2" name="TextBox 1"/>
          <p:cNvSpPr txBox="1"/>
          <p:nvPr/>
        </p:nvSpPr>
        <p:spPr>
          <a:xfrm>
            <a:off x="127467" y="133631"/>
            <a:ext cx="8572033" cy="1107996"/>
          </a:xfrm>
          <a:prstGeom prst="rect">
            <a:avLst/>
          </a:prstGeom>
          <a:noFill/>
        </p:spPr>
        <p:txBody>
          <a:bodyPr wrap="square">
            <a:spAutoFit/>
          </a:bodyPr>
          <a:lstStyle/>
          <a:p>
            <a:pPr fontAlgn="base">
              <a:spcBef>
                <a:spcPct val="0"/>
              </a:spcBef>
              <a:spcAft>
                <a:spcPct val="0"/>
              </a:spcAft>
              <a:defRPr/>
            </a:pPr>
            <a:r>
              <a:rPr lang="en-ZA" sz="6600" b="1" i="1" dirty="0">
                <a:solidFill>
                  <a:srgbClr val="C0504D"/>
                </a:solidFill>
                <a:latin typeface="Papyrus" pitchFamily="66" charset="0"/>
                <a:ea typeface="MS PGothic" pitchFamily="34" charset="-128"/>
              </a:rPr>
              <a:t>Confession</a:t>
            </a:r>
          </a:p>
        </p:txBody>
      </p:sp>
      <p:sp>
        <p:nvSpPr>
          <p:cNvPr id="9" name="TextBox 5"/>
          <p:cNvSpPr txBox="1">
            <a:spLocks noChangeArrowheads="1"/>
          </p:cNvSpPr>
          <p:nvPr/>
        </p:nvSpPr>
        <p:spPr bwMode="auto">
          <a:xfrm>
            <a:off x="580571" y="1165427"/>
            <a:ext cx="8347529"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ZA" sz="2800" b="1" dirty="0">
                <a:solidFill>
                  <a:srgbClr val="EEECE1">
                    <a:lumMod val="25000"/>
                  </a:srgbClr>
                </a:solidFill>
                <a:latin typeface="Papyrus" pitchFamily="66" charset="0"/>
              </a:rPr>
              <a:t>“Our Father”… A Prayer  Journey</a:t>
            </a:r>
            <a:br>
              <a:rPr lang="en-ZA" sz="2800" b="1" dirty="0">
                <a:solidFill>
                  <a:srgbClr val="EEECE1">
                    <a:lumMod val="25000"/>
                  </a:srgbClr>
                </a:solidFill>
                <a:latin typeface="Papyrus" pitchFamily="66" charset="0"/>
              </a:rPr>
            </a:br>
            <a:r>
              <a:rPr lang="en-US" sz="2800" b="1" dirty="0" smtClean="0">
                <a:solidFill>
                  <a:srgbClr val="EEECE1">
                    <a:lumMod val="25000"/>
                  </a:srgbClr>
                </a:solidFill>
                <a:latin typeface="Papyrus" pitchFamily="66" charset="0"/>
              </a:rPr>
              <a:t>Session </a:t>
            </a:r>
            <a:r>
              <a:rPr lang="en-US" sz="4400" b="1" dirty="0" smtClean="0">
                <a:solidFill>
                  <a:srgbClr val="C0504D"/>
                </a:solidFill>
                <a:effectLst>
                  <a:outerShdw blurRad="50800" dist="38100" dir="2700000" algn="tl" rotWithShape="0">
                    <a:prstClr val="black">
                      <a:alpha val="40000"/>
                    </a:prstClr>
                  </a:outerShdw>
                </a:effectLst>
                <a:latin typeface="Papyrus" pitchFamily="66" charset="0"/>
              </a:rPr>
              <a:t>4</a:t>
            </a:r>
            <a:r>
              <a:rPr lang="en-US" sz="2800" b="1" dirty="0">
                <a:solidFill>
                  <a:srgbClr val="EEECE1">
                    <a:lumMod val="25000"/>
                  </a:srgbClr>
                </a:solidFill>
                <a:latin typeface="Papyrus" pitchFamily="66" charset="0"/>
              </a:rPr>
              <a:t/>
            </a:r>
            <a:br>
              <a:rPr lang="en-US" sz="2800" b="1" dirty="0">
                <a:solidFill>
                  <a:srgbClr val="EEECE1">
                    <a:lumMod val="25000"/>
                  </a:srgbClr>
                </a:solidFill>
                <a:latin typeface="Papyrus" pitchFamily="66" charset="0"/>
              </a:rPr>
            </a:br>
            <a:r>
              <a:rPr lang="en-US" sz="2800" b="1" dirty="0">
                <a:solidFill>
                  <a:srgbClr val="EEECE1">
                    <a:lumMod val="25000"/>
                  </a:srgbClr>
                </a:solidFill>
                <a:latin typeface="Papyrus" pitchFamily="66" charset="0"/>
              </a:rPr>
              <a:t>How to pray, Part </a:t>
            </a:r>
            <a:r>
              <a:rPr lang="en-US" sz="4400" b="1" dirty="0" smtClean="0">
                <a:solidFill>
                  <a:srgbClr val="C0504D"/>
                </a:solidFill>
                <a:effectLst>
                  <a:outerShdw blurRad="50800" dist="38100" dir="2700000" algn="tl" rotWithShape="0">
                    <a:prstClr val="black">
                      <a:alpha val="40000"/>
                    </a:prstClr>
                  </a:outerShdw>
                </a:effectLst>
                <a:latin typeface="Papyrus" pitchFamily="66" charset="0"/>
              </a:rPr>
              <a:t>2</a:t>
            </a:r>
            <a:endParaRPr lang="en-US" sz="2800" b="1" dirty="0">
              <a:solidFill>
                <a:srgbClr val="C0504D"/>
              </a:solidFill>
              <a:effectLst>
                <a:outerShdw blurRad="50800" dist="38100" dir="2700000" algn="tl" rotWithShape="0">
                  <a:prstClr val="black">
                    <a:alpha val="40000"/>
                  </a:prstClr>
                </a:outerShdw>
              </a:effectLst>
              <a:latin typeface="Papyrus" pitchFamily="66" charset="0"/>
            </a:endParaRPr>
          </a:p>
          <a:p>
            <a:pPr eaLnBrk="1" fontAlgn="base" hangingPunct="1">
              <a:spcBef>
                <a:spcPct val="0"/>
              </a:spcBef>
              <a:spcAft>
                <a:spcPct val="0"/>
              </a:spcAft>
            </a:pPr>
            <a:r>
              <a:rPr lang="en-ZA" sz="2000" b="1" dirty="0" smtClean="0">
                <a:solidFill>
                  <a:srgbClr val="EEECE1">
                    <a:lumMod val="50000"/>
                  </a:srgbClr>
                </a:solidFill>
                <a:latin typeface="Papyrus" pitchFamily="66" charset="0"/>
              </a:rPr>
              <a:t>Nov 2013</a:t>
            </a:r>
            <a:endParaRPr lang="en-ZA" sz="2000" b="1" dirty="0">
              <a:solidFill>
                <a:srgbClr val="EEECE1">
                  <a:lumMod val="50000"/>
                </a:srgbClr>
              </a:solidFill>
              <a:latin typeface="Papyrus" pitchFamily="66" charset="0"/>
            </a:endParaRPr>
          </a:p>
        </p:txBody>
      </p:sp>
      <p:sp>
        <p:nvSpPr>
          <p:cNvPr id="11" name="TextBox 10"/>
          <p:cNvSpPr txBox="1"/>
          <p:nvPr/>
        </p:nvSpPr>
        <p:spPr>
          <a:xfrm>
            <a:off x="-73918" y="5880649"/>
            <a:ext cx="6685538" cy="830997"/>
          </a:xfrm>
          <a:prstGeom prst="rect">
            <a:avLst/>
          </a:prstGeom>
          <a:noFill/>
        </p:spPr>
        <p:txBody>
          <a:bodyPr wrap="square">
            <a:spAutoFit/>
          </a:bodyPr>
          <a:lstStyle/>
          <a:p>
            <a:pPr algn="r">
              <a:defRPr/>
            </a:pPr>
            <a:r>
              <a:rPr lang="en-ZA" sz="2400" b="1" dirty="0">
                <a:solidFill>
                  <a:srgbClr val="EEECE1">
                    <a:lumMod val="90000"/>
                  </a:srgbClr>
                </a:solidFill>
                <a:latin typeface="Papyrus" pitchFamily="66" charset="0"/>
              </a:rPr>
              <a:t>2 Chron. 7:14</a:t>
            </a:r>
            <a:endParaRPr lang="en-ZA" sz="3600" b="1" dirty="0">
              <a:solidFill>
                <a:srgbClr val="EEECE1">
                  <a:lumMod val="90000"/>
                </a:srgbClr>
              </a:solidFill>
              <a:latin typeface="Papyrus" pitchFamily="66" charset="0"/>
            </a:endParaRPr>
          </a:p>
          <a:p>
            <a:pPr algn="r">
              <a:defRPr/>
            </a:pPr>
            <a:r>
              <a:rPr lang="en-ZA" sz="2400" b="1" dirty="0">
                <a:solidFill>
                  <a:srgbClr val="EEECE1">
                    <a:lumMod val="90000"/>
                  </a:srgbClr>
                </a:solidFill>
                <a:latin typeface="Papyrus" pitchFamily="66" charset="0"/>
              </a:rPr>
              <a:t>If </a:t>
            </a:r>
            <a:r>
              <a:rPr lang="en-ZA" sz="2400" b="1" dirty="0">
                <a:solidFill>
                  <a:srgbClr val="EEECE1">
                    <a:lumMod val="90000"/>
                  </a:srgbClr>
                </a:solidFill>
                <a:latin typeface="Papyrus" pitchFamily="66" charset="0"/>
              </a:rPr>
              <a:t>My people who are called by My name...	</a:t>
            </a:r>
          </a:p>
        </p:txBody>
      </p:sp>
      <p:pic>
        <p:nvPicPr>
          <p:cNvPr id="12"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128" b="100000" l="0" r="100000">
                        <a14:foregroundMark x1="2863" y1="77982" x2="24670" y2="71560"/>
                        <a14:foregroundMark x1="5947" y1="83257" x2="27753" y2="83716"/>
                      </a14:backgroundRemoval>
                    </a14:imgEffect>
                  </a14:imgLayer>
                </a14:imgProps>
              </a:ext>
              <a:ext uri="{28A0092B-C50C-407E-A947-70E740481C1C}">
                <a14:useLocalDpi xmlns:a14="http://schemas.microsoft.com/office/drawing/2010/main" val="0"/>
              </a:ext>
            </a:extLst>
          </a:blip>
          <a:srcRect/>
          <a:stretch>
            <a:fillRect/>
          </a:stretch>
        </p:blipFill>
        <p:spPr bwMode="auto">
          <a:xfrm>
            <a:off x="6682105" y="4554699"/>
            <a:ext cx="2245995" cy="215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622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ncrypted-tbn0.gstatic.com/images?q=tbn:ANd9GcQmIuFyhAr2du34jFGjFTqM2InmciyEq3LGNtZyg-ee6rGAWS1N"/>
          <p:cNvPicPr>
            <a:picLocks noChangeAspect="1" noChangeArrowheads="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artisticPastelsSmooth/>
                    </a14:imgEffect>
                    <a14:imgEffect>
                      <a14:brightnessContrast bright="-40000" contrast="40000"/>
                    </a14:imgEffect>
                  </a14:imgLayer>
                </a14:imgProps>
              </a:ext>
              <a:ext uri="{28A0092B-C50C-407E-A947-70E740481C1C}">
                <a14:useLocalDpi xmlns:a14="http://schemas.microsoft.com/office/drawing/2010/main" val="0"/>
              </a:ext>
            </a:extLst>
          </a:blip>
          <a:srcRect l="5432" t="10845" r="3701" b="11396"/>
          <a:stretch/>
        </p:blipFill>
        <p:spPr bwMode="auto">
          <a:xfrm>
            <a:off x="-4763" y="1"/>
            <a:ext cx="9148763" cy="70485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T1. The Altar Prayer Guide (1/2)</a:t>
            </a:r>
            <a:br>
              <a:rPr lang="en-US" dirty="0" smtClean="0">
                <a:solidFill>
                  <a:schemeClr val="bg1"/>
                </a:solidFill>
              </a:rPr>
            </a:br>
            <a:endParaRPr lang="en-ZA" dirty="0">
              <a:solidFill>
                <a:schemeClr val="bg1"/>
              </a:solidFill>
            </a:endParaRPr>
          </a:p>
        </p:txBody>
      </p:sp>
      <p:sp>
        <p:nvSpPr>
          <p:cNvPr id="3" name="Content Placeholder 2"/>
          <p:cNvSpPr>
            <a:spLocks noGrp="1"/>
          </p:cNvSpPr>
          <p:nvPr>
            <p:ph idx="1"/>
          </p:nvPr>
        </p:nvSpPr>
        <p:spPr>
          <a:xfrm>
            <a:off x="130629" y="1210128"/>
            <a:ext cx="9013371" cy="1750785"/>
          </a:xfrm>
        </p:spPr>
        <p:txBody>
          <a:bodyPr/>
          <a:lstStyle/>
          <a:p>
            <a:pPr>
              <a:buFont typeface="+mj-lt"/>
              <a:buAutoNum type="arabicPeriod"/>
            </a:pPr>
            <a:r>
              <a:rPr lang="en-US" sz="2000" dirty="0" smtClean="0">
                <a:solidFill>
                  <a:schemeClr val="bg1"/>
                </a:solidFill>
              </a:rPr>
              <a:t>Begin in a spirit of </a:t>
            </a:r>
            <a:r>
              <a:rPr lang="en-US" sz="2000" dirty="0" err="1" smtClean="0">
                <a:solidFill>
                  <a:schemeClr val="bg1"/>
                </a:solidFill>
              </a:rPr>
              <a:t>sonship</a:t>
            </a:r>
            <a:r>
              <a:rPr lang="en-US" sz="2000" dirty="0" smtClean="0">
                <a:solidFill>
                  <a:schemeClr val="bg1"/>
                </a:solidFill>
              </a:rPr>
              <a:t> and faith. Delight in dealing with sin. Remember:</a:t>
            </a:r>
          </a:p>
          <a:p>
            <a:pPr marL="533400" lvl="1" indent="-190500"/>
            <a:r>
              <a:rPr lang="en-US" sz="1800" dirty="0" smtClean="0">
                <a:solidFill>
                  <a:schemeClr val="bg1"/>
                </a:solidFill>
              </a:rPr>
              <a:t>The Lord only chastises those He loves. </a:t>
            </a:r>
          </a:p>
          <a:p>
            <a:pPr marL="533400" lvl="1" indent="-190500"/>
            <a:r>
              <a:rPr lang="en-US" sz="1800" dirty="0" smtClean="0">
                <a:solidFill>
                  <a:schemeClr val="bg1"/>
                </a:solidFill>
              </a:rPr>
              <a:t>The Lord loves you too much to leave you in bondage to darkness – He is committed to His sons walking in 	His marvelous freedom and light</a:t>
            </a:r>
          </a:p>
          <a:p>
            <a:pPr marL="533400" lvl="1" indent="-190500"/>
            <a:r>
              <a:rPr lang="en-US" sz="1800" dirty="0" smtClean="0">
                <a:solidFill>
                  <a:schemeClr val="bg1"/>
                </a:solidFill>
              </a:rPr>
              <a:t>Your </a:t>
            </a:r>
            <a:r>
              <a:rPr lang="en-US" sz="1800" dirty="0">
                <a:solidFill>
                  <a:schemeClr val="bg1"/>
                </a:solidFill>
              </a:rPr>
              <a:t>sins have already been dealt </a:t>
            </a:r>
            <a:r>
              <a:rPr lang="en-US" sz="1800" dirty="0" smtClean="0">
                <a:solidFill>
                  <a:schemeClr val="bg1"/>
                </a:solidFill>
              </a:rPr>
              <a:t>	with </a:t>
            </a:r>
            <a:r>
              <a:rPr lang="en-US" sz="1800" dirty="0">
                <a:solidFill>
                  <a:schemeClr val="bg1"/>
                </a:solidFill>
              </a:rPr>
              <a:t>on the </a:t>
            </a:r>
            <a:r>
              <a:rPr lang="en-US" sz="1800" dirty="0" smtClean="0">
                <a:solidFill>
                  <a:schemeClr val="bg1"/>
                </a:solidFill>
              </a:rPr>
              <a:t>cross</a:t>
            </a:r>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solidFill>
                  <a:prstClr val="white"/>
                </a:solidFill>
              </a:rPr>
              <a:pPr>
                <a:defRPr/>
              </a:pPr>
              <a:t>10</a:t>
            </a:fld>
            <a:endParaRPr lang="en-ZA">
              <a:solidFill>
                <a:prstClr val="white"/>
              </a:solidFill>
            </a:endParaRPr>
          </a:p>
        </p:txBody>
      </p:sp>
      <p:sp>
        <p:nvSpPr>
          <p:cNvPr id="5" name="Rectangle 4"/>
          <p:cNvSpPr/>
          <p:nvPr/>
        </p:nvSpPr>
        <p:spPr>
          <a:xfrm>
            <a:off x="143849" y="768225"/>
            <a:ext cx="2581156" cy="523220"/>
          </a:xfrm>
          <a:prstGeom prst="rect">
            <a:avLst/>
          </a:prstGeom>
        </p:spPr>
        <p:txBody>
          <a:bodyPr wrap="none">
            <a:spAutoFit/>
          </a:bodyPr>
          <a:lstStyle/>
          <a:p>
            <a:pPr fontAlgn="base">
              <a:spcBef>
                <a:spcPct val="0"/>
              </a:spcBef>
              <a:spcAft>
                <a:spcPct val="0"/>
              </a:spcAft>
            </a:pPr>
            <a:r>
              <a:rPr lang="en-US" sz="2800" b="1" u="sng" dirty="0">
                <a:solidFill>
                  <a:prstClr val="white"/>
                </a:solidFill>
                <a:latin typeface="Arial" pitchFamily="34" charset="0"/>
                <a:ea typeface="MS PGothic" pitchFamily="34" charset="-128"/>
              </a:rPr>
              <a:t>1. Preparation</a:t>
            </a:r>
            <a:endParaRPr lang="en-ZA" sz="2800" b="1" u="sng" dirty="0">
              <a:solidFill>
                <a:prstClr val="white"/>
              </a:solidFill>
              <a:latin typeface="Arial" pitchFamily="34" charset="0"/>
              <a:ea typeface="MS PGothic" pitchFamily="34" charset="-128"/>
            </a:endParaRPr>
          </a:p>
        </p:txBody>
      </p:sp>
      <p:sp>
        <p:nvSpPr>
          <p:cNvPr id="6" name="Rectangle 5"/>
          <p:cNvSpPr/>
          <p:nvPr/>
        </p:nvSpPr>
        <p:spPr>
          <a:xfrm>
            <a:off x="143849" y="2855560"/>
            <a:ext cx="4560864" cy="523220"/>
          </a:xfrm>
          <a:prstGeom prst="rect">
            <a:avLst/>
          </a:prstGeom>
        </p:spPr>
        <p:txBody>
          <a:bodyPr wrap="none">
            <a:spAutoFit/>
          </a:bodyPr>
          <a:lstStyle/>
          <a:p>
            <a:pPr fontAlgn="base">
              <a:spcBef>
                <a:spcPct val="0"/>
              </a:spcBef>
              <a:spcAft>
                <a:spcPct val="0"/>
              </a:spcAft>
            </a:pPr>
            <a:r>
              <a:rPr lang="en-US" sz="2800" b="1" u="sng" dirty="0">
                <a:solidFill>
                  <a:prstClr val="white"/>
                </a:solidFill>
                <a:latin typeface="Arial" pitchFamily="34" charset="0"/>
                <a:ea typeface="MS PGothic" pitchFamily="34" charset="-128"/>
              </a:rPr>
              <a:t>2. Prayers of Forgiveness</a:t>
            </a:r>
            <a:endParaRPr lang="en-ZA" sz="2800" b="1" u="sng" dirty="0">
              <a:solidFill>
                <a:prstClr val="white"/>
              </a:solidFill>
              <a:latin typeface="Arial" pitchFamily="34" charset="0"/>
              <a:ea typeface="MS PGothic" pitchFamily="34" charset="-128"/>
            </a:endParaRPr>
          </a:p>
        </p:txBody>
      </p:sp>
      <p:sp>
        <p:nvSpPr>
          <p:cNvPr id="7" name="Rectangle 6"/>
          <p:cNvSpPr/>
          <p:nvPr/>
        </p:nvSpPr>
        <p:spPr>
          <a:xfrm>
            <a:off x="130629" y="3314963"/>
            <a:ext cx="8818104" cy="3533275"/>
          </a:xfrm>
          <a:prstGeom prst="rect">
            <a:avLst/>
          </a:prstGeom>
        </p:spPr>
        <p:txBody>
          <a:bodyPr wrap="square">
            <a:spAutoFit/>
          </a:bodyPr>
          <a:lstStyle/>
          <a:p>
            <a:pPr marL="363538" indent="-363538" fontAlgn="base">
              <a:spcBef>
                <a:spcPct val="0"/>
              </a:spcBef>
              <a:spcAft>
                <a:spcPct val="0"/>
              </a:spcAft>
              <a:buFont typeface="+mj-lt"/>
              <a:buAutoNum type="arabicPeriod"/>
            </a:pPr>
            <a:r>
              <a:rPr lang="en-US" sz="2000" dirty="0">
                <a:solidFill>
                  <a:prstClr val="white"/>
                </a:solidFill>
                <a:latin typeface="Arial" pitchFamily="34" charset="0"/>
                <a:ea typeface="MS PGothic" pitchFamily="34" charset="-128"/>
              </a:rPr>
              <a:t>Ask the Holy Spirit to search </a:t>
            </a:r>
            <a:r>
              <a:rPr lang="en-US" sz="2000" dirty="0">
                <a:solidFill>
                  <a:prstClr val="white"/>
                </a:solidFill>
                <a:latin typeface="Arial" pitchFamily="34" charset="0"/>
                <a:ea typeface="MS PGothic" pitchFamily="34" charset="-128"/>
              </a:rPr>
              <a:t>your 	heart &amp; reveal </a:t>
            </a:r>
            <a:r>
              <a:rPr lang="en-US" sz="2000" dirty="0">
                <a:solidFill>
                  <a:prstClr val="white"/>
                </a:solidFill>
                <a:latin typeface="Arial" pitchFamily="34" charset="0"/>
                <a:ea typeface="MS PGothic" pitchFamily="34" charset="-128"/>
              </a:rPr>
              <a:t>any </a:t>
            </a:r>
            <a:r>
              <a:rPr lang="en-US" sz="2000" dirty="0" err="1">
                <a:solidFill>
                  <a:prstClr val="white"/>
                </a:solidFill>
                <a:latin typeface="Arial" pitchFamily="34" charset="0"/>
                <a:ea typeface="MS PGothic" pitchFamily="34" charset="-128"/>
              </a:rPr>
              <a:t>unforgiveness</a:t>
            </a:r>
            <a:endParaRPr lang="en-US" sz="2000" dirty="0">
              <a:solidFill>
                <a:prstClr val="white"/>
              </a:solidFill>
              <a:latin typeface="Arial" pitchFamily="34" charset="0"/>
              <a:ea typeface="MS PGothic" pitchFamily="34" charset="-128"/>
            </a:endParaRPr>
          </a:p>
          <a:p>
            <a:pPr marL="363538" indent="-363538" fontAlgn="base">
              <a:spcBef>
                <a:spcPct val="0"/>
              </a:spcBef>
              <a:spcAft>
                <a:spcPct val="0"/>
              </a:spcAft>
              <a:buFont typeface="+mj-lt"/>
              <a:buAutoNum type="arabicPeriod"/>
            </a:pPr>
            <a:r>
              <a:rPr lang="en-US" sz="2000" dirty="0">
                <a:solidFill>
                  <a:prstClr val="white"/>
                </a:solidFill>
                <a:latin typeface="Arial" pitchFamily="34" charset="0"/>
                <a:ea typeface="MS PGothic" pitchFamily="34" charset="-128"/>
              </a:rPr>
              <a:t>When feeling convicted of any </a:t>
            </a:r>
            <a:r>
              <a:rPr lang="en-US" sz="2000" dirty="0">
                <a:solidFill>
                  <a:prstClr val="white"/>
                </a:solidFill>
                <a:latin typeface="Arial" pitchFamily="34" charset="0"/>
                <a:ea typeface="MS PGothic" pitchFamily="34" charset="-128"/>
              </a:rPr>
              <a:t>	</a:t>
            </a:r>
            <a:r>
              <a:rPr lang="en-US" sz="2000" dirty="0" err="1">
                <a:solidFill>
                  <a:prstClr val="white"/>
                </a:solidFill>
                <a:latin typeface="Arial" pitchFamily="34" charset="0"/>
                <a:ea typeface="MS PGothic" pitchFamily="34" charset="-128"/>
              </a:rPr>
              <a:t>unforgiveness</a:t>
            </a:r>
            <a:r>
              <a:rPr lang="en-US" sz="2000" dirty="0">
                <a:solidFill>
                  <a:prstClr val="white"/>
                </a:solidFill>
                <a:latin typeface="Arial" pitchFamily="34" charset="0"/>
                <a:ea typeface="MS PGothic" pitchFamily="34" charset="-128"/>
              </a:rPr>
              <a:t>:</a:t>
            </a:r>
            <a:endParaRPr lang="en-US" sz="2000" dirty="0">
              <a:solidFill>
                <a:prstClr val="white"/>
              </a:solidFill>
              <a:latin typeface="Arial" pitchFamily="34" charset="0"/>
              <a:ea typeface="MS PGothic" pitchFamily="34" charset="-128"/>
            </a:endParaRPr>
          </a:p>
          <a:p>
            <a:pPr marL="533400" lvl="1" indent="-190500" eaLnBrk="0" fontAlgn="base" hangingPunct="0">
              <a:spcBef>
                <a:spcPct val="20000"/>
              </a:spcBef>
              <a:spcAft>
                <a:spcPct val="0"/>
              </a:spcAft>
              <a:buFont typeface="Arial" pitchFamily="34" charset="0"/>
              <a:buChar char="–"/>
            </a:pPr>
            <a:r>
              <a:rPr lang="en-US" dirty="0">
                <a:solidFill>
                  <a:prstClr val="white"/>
                </a:solidFill>
                <a:latin typeface="Arial" pitchFamily="34" charset="0"/>
                <a:ea typeface="MS PGothic" pitchFamily="34" charset="-128"/>
                <a:cs typeface="Arial" pitchFamily="34" charset="0"/>
              </a:rPr>
              <a:t>Confess not </a:t>
            </a:r>
            <a:r>
              <a:rPr lang="en-US" dirty="0">
                <a:solidFill>
                  <a:prstClr val="white"/>
                </a:solidFill>
                <a:latin typeface="Arial" pitchFamily="34" charset="0"/>
                <a:ea typeface="MS PGothic" pitchFamily="34" charset="-128"/>
                <a:cs typeface="Arial" pitchFamily="34" charset="0"/>
              </a:rPr>
              <a:t>forgiving as a sin 		before Father</a:t>
            </a:r>
            <a:endParaRPr lang="en-US" dirty="0">
              <a:solidFill>
                <a:prstClr val="white"/>
              </a:solidFill>
              <a:latin typeface="Arial" pitchFamily="34" charset="0"/>
              <a:ea typeface="MS PGothic" pitchFamily="34" charset="-128"/>
              <a:cs typeface="Arial" pitchFamily="34" charset="0"/>
            </a:endParaRPr>
          </a:p>
          <a:p>
            <a:pPr marL="533400" lvl="1" indent="-190500" eaLnBrk="0" fontAlgn="base" hangingPunct="0">
              <a:spcBef>
                <a:spcPct val="20000"/>
              </a:spcBef>
              <a:spcAft>
                <a:spcPct val="0"/>
              </a:spcAft>
              <a:buFont typeface="Arial" pitchFamily="34" charset="0"/>
              <a:buChar char="–"/>
            </a:pPr>
            <a:r>
              <a:rPr lang="en-US" dirty="0">
                <a:solidFill>
                  <a:prstClr val="white"/>
                </a:solidFill>
                <a:latin typeface="Arial" pitchFamily="34" charset="0"/>
                <a:ea typeface="MS PGothic" pitchFamily="34" charset="-128"/>
                <a:cs typeface="Arial" pitchFamily="34" charset="0"/>
              </a:rPr>
              <a:t>If having trouble </a:t>
            </a:r>
            <a:r>
              <a:rPr lang="en-US" dirty="0">
                <a:solidFill>
                  <a:prstClr val="white"/>
                </a:solidFill>
                <a:latin typeface="Arial" pitchFamily="34" charset="0"/>
                <a:ea typeface="MS PGothic" pitchFamily="34" charset="-128"/>
                <a:cs typeface="Arial" pitchFamily="34" charset="0"/>
              </a:rPr>
              <a:t>wanting to forgive, 	read Mt </a:t>
            </a:r>
            <a:r>
              <a:rPr lang="en-US" dirty="0" err="1">
                <a:solidFill>
                  <a:prstClr val="white"/>
                </a:solidFill>
                <a:latin typeface="Arial" pitchFamily="34" charset="0"/>
                <a:ea typeface="MS PGothic" pitchFamily="34" charset="-128"/>
                <a:cs typeface="Arial" pitchFamily="34" charset="0"/>
              </a:rPr>
              <a:t>Ch</a:t>
            </a:r>
            <a:r>
              <a:rPr lang="en-US" dirty="0">
                <a:solidFill>
                  <a:prstClr val="white"/>
                </a:solidFill>
                <a:latin typeface="Arial" pitchFamily="34" charset="0"/>
                <a:ea typeface="MS PGothic" pitchFamily="34" charset="-128"/>
                <a:cs typeface="Arial" pitchFamily="34" charset="0"/>
              </a:rPr>
              <a:t> </a:t>
            </a:r>
            <a:r>
              <a:rPr lang="en-US" dirty="0">
                <a:solidFill>
                  <a:prstClr val="white"/>
                </a:solidFill>
                <a:latin typeface="Arial" pitchFamily="34" charset="0"/>
                <a:ea typeface="MS PGothic" pitchFamily="34" charset="-128"/>
                <a:cs typeface="Arial" pitchFamily="34" charset="0"/>
              </a:rPr>
              <a:t>6:9-15, </a:t>
            </a:r>
            <a:r>
              <a:rPr lang="en-US" dirty="0">
                <a:solidFill>
                  <a:prstClr val="white"/>
                </a:solidFill>
                <a:latin typeface="Arial" pitchFamily="34" charset="0"/>
                <a:ea typeface="MS PGothic" pitchFamily="34" charset="-128"/>
                <a:cs typeface="Arial" pitchFamily="34" charset="0"/>
              </a:rPr>
              <a:t/>
            </a:r>
            <a:br>
              <a:rPr lang="en-US" dirty="0">
                <a:solidFill>
                  <a:prstClr val="white"/>
                </a:solidFill>
                <a:latin typeface="Arial" pitchFamily="34" charset="0"/>
                <a:ea typeface="MS PGothic" pitchFamily="34" charset="-128"/>
                <a:cs typeface="Arial" pitchFamily="34" charset="0"/>
              </a:rPr>
            </a:br>
            <a:r>
              <a:rPr lang="en-US" dirty="0">
                <a:solidFill>
                  <a:prstClr val="white"/>
                </a:solidFill>
                <a:latin typeface="Arial" pitchFamily="34" charset="0"/>
                <a:ea typeface="MS PGothic" pitchFamily="34" charset="-128"/>
                <a:cs typeface="Arial" pitchFamily="34" charset="0"/>
              </a:rPr>
              <a:t>&amp; Mt 18:21-35</a:t>
            </a:r>
            <a:r>
              <a:rPr lang="en-US" dirty="0">
                <a:solidFill>
                  <a:prstClr val="white"/>
                </a:solidFill>
                <a:latin typeface="Arial" pitchFamily="34" charset="0"/>
                <a:ea typeface="MS PGothic" pitchFamily="34" charset="-128"/>
                <a:cs typeface="Arial" pitchFamily="34" charset="0"/>
              </a:rPr>
              <a:t> </a:t>
            </a:r>
            <a:r>
              <a:rPr lang="en-US" dirty="0">
                <a:solidFill>
                  <a:prstClr val="white"/>
                </a:solidFill>
                <a:latin typeface="Arial" pitchFamily="34" charset="0"/>
                <a:ea typeface="MS PGothic" pitchFamily="34" charset="-128"/>
                <a:cs typeface="Arial" pitchFamily="34" charset="0"/>
              </a:rPr>
              <a:t>&amp; thank </a:t>
            </a:r>
            <a:r>
              <a:rPr lang="en-US" dirty="0">
                <a:solidFill>
                  <a:prstClr val="white"/>
                </a:solidFill>
                <a:latin typeface="Arial" pitchFamily="34" charset="0"/>
                <a:ea typeface="MS PGothic" pitchFamily="34" charset="-128"/>
                <a:cs typeface="Arial" pitchFamily="34" charset="0"/>
              </a:rPr>
              <a:t>the Lord for </a:t>
            </a:r>
            <a:r>
              <a:rPr lang="en-US" dirty="0">
                <a:solidFill>
                  <a:prstClr val="white"/>
                </a:solidFill>
                <a:latin typeface="Arial" pitchFamily="34" charset="0"/>
                <a:ea typeface="MS PGothic" pitchFamily="34" charset="-128"/>
                <a:cs typeface="Arial" pitchFamily="34" charset="0"/>
              </a:rPr>
              <a:t>	forgiving your </a:t>
            </a:r>
            <a:r>
              <a:rPr lang="en-US" dirty="0">
                <a:solidFill>
                  <a:prstClr val="white"/>
                </a:solidFill>
                <a:latin typeface="Arial" pitchFamily="34" charset="0"/>
                <a:ea typeface="MS PGothic" pitchFamily="34" charset="-128"/>
                <a:cs typeface="Arial" pitchFamily="34" charset="0"/>
              </a:rPr>
              <a:t>sins</a:t>
            </a:r>
          </a:p>
          <a:p>
            <a:pPr marL="533400" lvl="1" indent="-190500" eaLnBrk="0" fontAlgn="base" hangingPunct="0">
              <a:spcBef>
                <a:spcPct val="20000"/>
              </a:spcBef>
              <a:spcAft>
                <a:spcPct val="0"/>
              </a:spcAft>
              <a:buFont typeface="Arial" pitchFamily="34" charset="0"/>
              <a:buChar char="–"/>
            </a:pPr>
            <a:r>
              <a:rPr lang="en-US" dirty="0">
                <a:solidFill>
                  <a:prstClr val="white"/>
                </a:solidFill>
                <a:latin typeface="Arial" pitchFamily="34" charset="0"/>
                <a:ea typeface="MS PGothic" pitchFamily="34" charset="-128"/>
                <a:cs typeface="Arial" pitchFamily="34" charset="0"/>
              </a:rPr>
              <a:t>Declare (to </a:t>
            </a:r>
            <a:r>
              <a:rPr lang="en-US" dirty="0">
                <a:solidFill>
                  <a:prstClr val="white"/>
                </a:solidFill>
                <a:latin typeface="Arial" pitchFamily="34" charset="0"/>
                <a:ea typeface="MS PGothic" pitchFamily="34" charset="-128"/>
                <a:cs typeface="Arial" pitchFamily="34" charset="0"/>
              </a:rPr>
              <a:t>Father before all the 	heavenly </a:t>
            </a:r>
            <a:r>
              <a:rPr lang="en-US" dirty="0">
                <a:solidFill>
                  <a:prstClr val="white"/>
                </a:solidFill>
                <a:latin typeface="Arial" pitchFamily="34" charset="0"/>
                <a:ea typeface="MS PGothic" pitchFamily="34" charset="-128"/>
                <a:cs typeface="Arial" pitchFamily="34" charset="0"/>
              </a:rPr>
              <a:t>witnesses) </a:t>
            </a:r>
            <a:r>
              <a:rPr lang="en-US" dirty="0">
                <a:solidFill>
                  <a:prstClr val="white"/>
                </a:solidFill>
                <a:latin typeface="Arial" pitchFamily="34" charset="0"/>
                <a:ea typeface="MS PGothic" pitchFamily="34" charset="-128"/>
                <a:cs typeface="Arial" pitchFamily="34" charset="0"/>
              </a:rPr>
              <a:t/>
            </a:r>
            <a:br>
              <a:rPr lang="en-US" dirty="0">
                <a:solidFill>
                  <a:prstClr val="white"/>
                </a:solidFill>
                <a:latin typeface="Arial" pitchFamily="34" charset="0"/>
                <a:ea typeface="MS PGothic" pitchFamily="34" charset="-128"/>
                <a:cs typeface="Arial" pitchFamily="34" charset="0"/>
              </a:rPr>
            </a:br>
            <a:r>
              <a:rPr lang="en-US" dirty="0">
                <a:solidFill>
                  <a:prstClr val="white"/>
                </a:solidFill>
                <a:latin typeface="Arial" pitchFamily="34" charset="0"/>
                <a:ea typeface="MS PGothic" pitchFamily="34" charset="-128"/>
                <a:cs typeface="Arial" pitchFamily="34" charset="0"/>
              </a:rPr>
              <a:t>that </a:t>
            </a:r>
            <a:r>
              <a:rPr lang="en-US" dirty="0">
                <a:solidFill>
                  <a:prstClr val="white"/>
                </a:solidFill>
                <a:latin typeface="Arial" pitchFamily="34" charset="0"/>
                <a:ea typeface="MS PGothic" pitchFamily="34" charset="-128"/>
                <a:cs typeface="Arial" pitchFamily="34" charset="0"/>
              </a:rPr>
              <a:t>you choose to fully forgive your </a:t>
            </a:r>
            <a:r>
              <a:rPr lang="en-US" dirty="0">
                <a:solidFill>
                  <a:prstClr val="white"/>
                </a:solidFill>
                <a:latin typeface="Arial" pitchFamily="34" charset="0"/>
                <a:ea typeface="MS PGothic" pitchFamily="34" charset="-128"/>
                <a:cs typeface="Arial" pitchFamily="34" charset="0"/>
              </a:rPr>
              <a:t>	offender</a:t>
            </a:r>
            <a:endParaRPr lang="en-US" dirty="0">
              <a:solidFill>
                <a:prstClr val="white"/>
              </a:solidFill>
              <a:latin typeface="Arial" pitchFamily="34" charset="0"/>
              <a:ea typeface="MS PGothic" pitchFamily="34" charset="-128"/>
              <a:cs typeface="Arial" pitchFamily="34" charset="0"/>
            </a:endParaRPr>
          </a:p>
          <a:p>
            <a:pPr marL="533400" lvl="1" indent="-190500" eaLnBrk="0" fontAlgn="base" hangingPunct="0">
              <a:spcBef>
                <a:spcPct val="20000"/>
              </a:spcBef>
              <a:spcAft>
                <a:spcPct val="0"/>
              </a:spcAft>
              <a:buFont typeface="Arial" pitchFamily="34" charset="0"/>
              <a:buChar char="–"/>
            </a:pPr>
            <a:r>
              <a:rPr lang="en-US" dirty="0">
                <a:solidFill>
                  <a:prstClr val="white"/>
                </a:solidFill>
                <a:latin typeface="Arial" pitchFamily="34" charset="0"/>
                <a:ea typeface="MS PGothic" pitchFamily="34" charset="-128"/>
                <a:cs typeface="Arial" pitchFamily="34" charset="0"/>
              </a:rPr>
              <a:t>Bless your </a:t>
            </a:r>
            <a:r>
              <a:rPr lang="en-US" dirty="0">
                <a:solidFill>
                  <a:prstClr val="white"/>
                </a:solidFill>
                <a:latin typeface="Arial" pitchFamily="34" charset="0"/>
                <a:ea typeface="MS PGothic" pitchFamily="34" charset="-128"/>
                <a:cs typeface="Arial" pitchFamily="34" charset="0"/>
              </a:rPr>
              <a:t>offender. Pray for their 	blessing</a:t>
            </a:r>
            <a:endParaRPr lang="en-US" dirty="0">
              <a:solidFill>
                <a:prstClr val="white"/>
              </a:solidFill>
              <a:latin typeface="Arial" pitchFamily="34" charset="0"/>
              <a:ea typeface="MS PGothic" pitchFamily="34" charset="-128"/>
              <a:cs typeface="Arial" pitchFamily="34" charset="0"/>
            </a:endParaRPr>
          </a:p>
          <a:p>
            <a:pPr marL="533400" lvl="1" indent="-190500" eaLnBrk="0" fontAlgn="base" hangingPunct="0">
              <a:spcBef>
                <a:spcPct val="20000"/>
              </a:spcBef>
              <a:spcAft>
                <a:spcPct val="0"/>
              </a:spcAft>
              <a:buFont typeface="Arial" pitchFamily="34" charset="0"/>
              <a:buChar char="–"/>
            </a:pPr>
            <a:r>
              <a:rPr lang="en-US" dirty="0">
                <a:solidFill>
                  <a:prstClr val="white"/>
                </a:solidFill>
                <a:latin typeface="Arial" pitchFamily="34" charset="0"/>
                <a:ea typeface="MS PGothic" pitchFamily="34" charset="-128"/>
                <a:cs typeface="Arial" pitchFamily="34" charset="0"/>
              </a:rPr>
              <a:t>Commit to Father to respond in </a:t>
            </a:r>
            <a:r>
              <a:rPr lang="en-US" dirty="0">
                <a:solidFill>
                  <a:prstClr val="white"/>
                </a:solidFill>
                <a:latin typeface="Arial" pitchFamily="34" charset="0"/>
                <a:ea typeface="MS PGothic" pitchFamily="34" charset="-128"/>
                <a:cs typeface="Arial" pitchFamily="34" charset="0"/>
              </a:rPr>
              <a:t>	love </a:t>
            </a:r>
            <a:r>
              <a:rPr lang="en-US" dirty="0">
                <a:solidFill>
                  <a:prstClr val="white"/>
                </a:solidFill>
                <a:latin typeface="Arial" pitchFamily="34" charset="0"/>
                <a:ea typeface="MS PGothic" pitchFamily="34" charset="-128"/>
                <a:cs typeface="Arial" pitchFamily="34" charset="0"/>
              </a:rPr>
              <a:t>to your offender </a:t>
            </a:r>
            <a:endParaRPr lang="en-US" dirty="0">
              <a:solidFill>
                <a:prstClr val="white"/>
              </a:solidFill>
              <a:latin typeface="Arial" pitchFamily="34" charset="0"/>
              <a:ea typeface="MS PGothic" pitchFamily="34" charset="-128"/>
              <a:cs typeface="Arial" pitchFamily="34" charset="0"/>
            </a:endParaRPr>
          </a:p>
          <a:p>
            <a:pPr marL="533400" lvl="1" indent="-190500" eaLnBrk="0" fontAlgn="base" hangingPunct="0">
              <a:spcBef>
                <a:spcPct val="20000"/>
              </a:spcBef>
              <a:spcAft>
                <a:spcPct val="0"/>
              </a:spcAft>
              <a:buFont typeface="Arial" pitchFamily="34" charset="0"/>
              <a:buChar char="–"/>
            </a:pPr>
            <a:r>
              <a:rPr lang="en-US" dirty="0">
                <a:solidFill>
                  <a:prstClr val="white"/>
                </a:solidFill>
                <a:latin typeface="Arial" pitchFamily="34" charset="0"/>
                <a:ea typeface="MS PGothic" pitchFamily="34" charset="-128"/>
                <a:cs typeface="Arial" pitchFamily="34" charset="0"/>
              </a:rPr>
              <a:t>Command </a:t>
            </a:r>
            <a:r>
              <a:rPr lang="en-US" dirty="0">
                <a:solidFill>
                  <a:prstClr val="white"/>
                </a:solidFill>
                <a:latin typeface="Arial" pitchFamily="34" charset="0"/>
                <a:ea typeface="MS PGothic" pitchFamily="34" charset="-128"/>
                <a:cs typeface="Arial" pitchFamily="34" charset="0"/>
              </a:rPr>
              <a:t>your soul to align with the Word of God, </a:t>
            </a:r>
            <a:r>
              <a:rPr lang="en-US" dirty="0">
                <a:solidFill>
                  <a:prstClr val="white"/>
                </a:solidFill>
                <a:latin typeface="Arial" pitchFamily="34" charset="0"/>
                <a:ea typeface="MS PGothic" pitchFamily="34" charset="-128"/>
                <a:cs typeface="Arial" pitchFamily="34" charset="0"/>
              </a:rPr>
              <a:t>&amp; </a:t>
            </a:r>
            <a:br>
              <a:rPr lang="en-US" dirty="0">
                <a:solidFill>
                  <a:prstClr val="white"/>
                </a:solidFill>
                <a:latin typeface="Arial" pitchFamily="34" charset="0"/>
                <a:ea typeface="MS PGothic" pitchFamily="34" charset="-128"/>
                <a:cs typeface="Arial" pitchFamily="34" charset="0"/>
              </a:rPr>
            </a:br>
            <a:r>
              <a:rPr lang="en-US" dirty="0">
                <a:solidFill>
                  <a:prstClr val="white"/>
                </a:solidFill>
                <a:latin typeface="Arial" pitchFamily="34" charset="0"/>
                <a:ea typeface="MS PGothic" pitchFamily="34" charset="-128"/>
                <a:cs typeface="Arial" pitchFamily="34" charset="0"/>
              </a:rPr>
              <a:t>release </a:t>
            </a:r>
            <a:r>
              <a:rPr lang="en-US" dirty="0">
                <a:solidFill>
                  <a:prstClr val="white"/>
                </a:solidFill>
                <a:latin typeface="Arial" pitchFamily="34" charset="0"/>
                <a:ea typeface="MS PGothic" pitchFamily="34" charset="-128"/>
                <a:cs typeface="Arial" pitchFamily="34" charset="0"/>
              </a:rPr>
              <a:t>all feelings of bitterness </a:t>
            </a:r>
            <a:r>
              <a:rPr lang="en-US" dirty="0">
                <a:solidFill>
                  <a:prstClr val="white"/>
                </a:solidFill>
                <a:latin typeface="Arial" pitchFamily="34" charset="0"/>
                <a:ea typeface="MS PGothic" pitchFamily="34" charset="-128"/>
                <a:cs typeface="Arial" pitchFamily="34" charset="0"/>
              </a:rPr>
              <a:t>&amp; resentment</a:t>
            </a:r>
            <a:r>
              <a:rPr lang="en-US" dirty="0">
                <a:solidFill>
                  <a:prstClr val="white"/>
                </a:solidFill>
                <a:latin typeface="Arial" pitchFamily="34" charset="0"/>
                <a:ea typeface="MS PGothic" pitchFamily="34" charset="-128"/>
                <a:cs typeface="Arial" pitchFamily="34" charset="0"/>
              </a:rPr>
              <a:t>, in Jesus’ name</a:t>
            </a:r>
          </a:p>
        </p:txBody>
      </p:sp>
      <p:pic>
        <p:nvPicPr>
          <p:cNvPr id="8" name="Picture 2" descr="http://whatafy.com/storage/2013/01/2013/01/31/red-easter-eggs/jesus-on-cros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441" r="4206"/>
          <a:stretch/>
        </p:blipFill>
        <p:spPr bwMode="auto">
          <a:xfrm>
            <a:off x="6766823" y="3941233"/>
            <a:ext cx="2181910" cy="2667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99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ncrypted-tbn0.gstatic.com/images?q=tbn:ANd9GcQmIuFyhAr2du34jFGjFTqM2InmciyEq3LGNtZyg-ee6rGAWS1N"/>
          <p:cNvPicPr>
            <a:picLocks noChangeAspect="1" noChangeArrowheads="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artisticPastelsSmooth/>
                    </a14:imgEffect>
                    <a14:imgEffect>
                      <a14:brightnessContrast bright="-40000" contrast="40000"/>
                    </a14:imgEffect>
                  </a14:imgLayer>
                </a14:imgProps>
              </a:ext>
              <a:ext uri="{28A0092B-C50C-407E-A947-70E740481C1C}">
                <a14:useLocalDpi xmlns:a14="http://schemas.microsoft.com/office/drawing/2010/main" val="0"/>
              </a:ext>
            </a:extLst>
          </a:blip>
          <a:srcRect l="5432" t="10845" r="3701" b="11396"/>
          <a:stretch/>
        </p:blipFill>
        <p:spPr bwMode="auto">
          <a:xfrm>
            <a:off x="-4763" y="1"/>
            <a:ext cx="9148763" cy="70485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solidFill>
                  <a:schemeClr val="bg1"/>
                </a:solidFill>
              </a:rPr>
              <a:t>T1. The Altar Prayer Guide (</a:t>
            </a:r>
            <a:r>
              <a:rPr lang="en-US" dirty="0" smtClean="0">
                <a:solidFill>
                  <a:schemeClr val="bg1"/>
                </a:solidFill>
              </a:rPr>
              <a:t>2/2)</a:t>
            </a:r>
            <a:endParaRPr lang="en-ZA" dirty="0">
              <a:solidFill>
                <a:schemeClr val="bg1"/>
              </a:solidFill>
            </a:endParaRPr>
          </a:p>
        </p:txBody>
      </p:sp>
      <p:sp>
        <p:nvSpPr>
          <p:cNvPr id="3" name="Content Placeholder 2"/>
          <p:cNvSpPr>
            <a:spLocks noGrp="1"/>
          </p:cNvSpPr>
          <p:nvPr>
            <p:ph idx="1"/>
          </p:nvPr>
        </p:nvSpPr>
        <p:spPr>
          <a:xfrm>
            <a:off x="261257" y="795871"/>
            <a:ext cx="8882743" cy="5544454"/>
          </a:xfrm>
        </p:spPr>
        <p:txBody>
          <a:bodyPr/>
          <a:lstStyle/>
          <a:p>
            <a:pPr marL="0" indent="0">
              <a:buNone/>
            </a:pPr>
            <a:endParaRPr lang="en-US" sz="2400" b="1" u="sng" dirty="0" smtClean="0">
              <a:solidFill>
                <a:schemeClr val="bg1"/>
              </a:solidFill>
            </a:endParaRPr>
          </a:p>
          <a:p>
            <a:pPr marL="457200" indent="-457200">
              <a:buFont typeface="+mj-lt"/>
              <a:buAutoNum type="arabicPeriod"/>
            </a:pPr>
            <a:r>
              <a:rPr lang="en-US" sz="2000" dirty="0" smtClean="0">
                <a:solidFill>
                  <a:schemeClr val="bg1"/>
                </a:solidFill>
              </a:rPr>
              <a:t>Ask </a:t>
            </a:r>
            <a:r>
              <a:rPr lang="en-US" sz="2000" dirty="0">
                <a:solidFill>
                  <a:schemeClr val="bg1"/>
                </a:solidFill>
              </a:rPr>
              <a:t>the Holy Spirit to search </a:t>
            </a:r>
            <a:r>
              <a:rPr lang="en-US" sz="2000" dirty="0" smtClean="0">
                <a:solidFill>
                  <a:schemeClr val="bg1"/>
                </a:solidFill>
              </a:rPr>
              <a:t>	your </a:t>
            </a:r>
            <a:r>
              <a:rPr lang="en-US" sz="2000" dirty="0">
                <a:solidFill>
                  <a:schemeClr val="bg1"/>
                </a:solidFill>
              </a:rPr>
              <a:t>heart and reveal any sins </a:t>
            </a:r>
          </a:p>
          <a:p>
            <a:pPr marL="457200" indent="-457200">
              <a:buFont typeface="+mj-lt"/>
              <a:buAutoNum type="arabicPeriod"/>
            </a:pPr>
            <a:r>
              <a:rPr lang="en-US" sz="2000" dirty="0" smtClean="0">
                <a:solidFill>
                  <a:schemeClr val="bg1"/>
                </a:solidFill>
              </a:rPr>
              <a:t>Spend time “listening” </a:t>
            </a:r>
            <a:r>
              <a:rPr lang="en-US" sz="2000" dirty="0">
                <a:solidFill>
                  <a:schemeClr val="bg1"/>
                </a:solidFill>
              </a:rPr>
              <a:t>for </a:t>
            </a:r>
            <a:r>
              <a:rPr lang="en-US" sz="2000" dirty="0" smtClean="0">
                <a:solidFill>
                  <a:schemeClr val="bg1"/>
                </a:solidFill>
              </a:rPr>
              <a:t>			conviction </a:t>
            </a:r>
            <a:r>
              <a:rPr lang="en-US" sz="2000" dirty="0">
                <a:solidFill>
                  <a:schemeClr val="bg1"/>
                </a:solidFill>
              </a:rPr>
              <a:t>– the Holy Spirit will reveal any areas where </a:t>
            </a:r>
            <a:r>
              <a:rPr lang="en-US" sz="2000" dirty="0" smtClean="0">
                <a:solidFill>
                  <a:schemeClr val="bg1"/>
                </a:solidFill>
              </a:rPr>
              <a:t>			the Lord is not pleased</a:t>
            </a:r>
            <a:r>
              <a:rPr lang="en-US" sz="2000" dirty="0">
                <a:solidFill>
                  <a:schemeClr val="bg1"/>
                </a:solidFill>
              </a:rPr>
              <a:t>. </a:t>
            </a:r>
            <a:endParaRPr lang="en-US" sz="2000" dirty="0" smtClean="0">
              <a:solidFill>
                <a:schemeClr val="bg1"/>
              </a:solidFill>
            </a:endParaRPr>
          </a:p>
          <a:p>
            <a:pPr marL="457200" indent="-457200">
              <a:buFont typeface="+mj-lt"/>
              <a:buAutoNum type="arabicPeriod"/>
            </a:pPr>
            <a:r>
              <a:rPr lang="en-US" sz="2000" dirty="0" smtClean="0">
                <a:solidFill>
                  <a:schemeClr val="bg1"/>
                </a:solidFill>
              </a:rPr>
              <a:t>When </a:t>
            </a:r>
            <a:r>
              <a:rPr lang="en-US" sz="2000" dirty="0">
                <a:solidFill>
                  <a:schemeClr val="bg1"/>
                </a:solidFill>
              </a:rPr>
              <a:t>feeling convicted of </a:t>
            </a:r>
            <a:r>
              <a:rPr lang="en-US" sz="2000" dirty="0" smtClean="0">
                <a:solidFill>
                  <a:schemeClr val="bg1"/>
                </a:solidFill>
              </a:rPr>
              <a:t>		any particular </a:t>
            </a:r>
            <a:r>
              <a:rPr lang="en-US" sz="2000" dirty="0">
                <a:solidFill>
                  <a:schemeClr val="bg1"/>
                </a:solidFill>
              </a:rPr>
              <a:t>sin</a:t>
            </a:r>
          </a:p>
          <a:p>
            <a:pPr marL="628650" lvl="1"/>
            <a:r>
              <a:rPr lang="en-US" sz="1800" dirty="0" smtClean="0">
                <a:solidFill>
                  <a:schemeClr val="bg1"/>
                </a:solidFill>
              </a:rPr>
              <a:t>Confess</a:t>
            </a:r>
            <a:endParaRPr lang="en-US" sz="1800" dirty="0">
              <a:solidFill>
                <a:schemeClr val="bg1"/>
              </a:solidFill>
            </a:endParaRPr>
          </a:p>
          <a:p>
            <a:pPr marL="628650" lvl="1"/>
            <a:r>
              <a:rPr lang="en-US" sz="1800" dirty="0" smtClean="0">
                <a:solidFill>
                  <a:schemeClr val="bg1"/>
                </a:solidFill>
              </a:rPr>
              <a:t>Renounce sin</a:t>
            </a:r>
          </a:p>
          <a:p>
            <a:pPr marL="628650" lvl="1"/>
            <a:r>
              <a:rPr lang="en-US" sz="1800" dirty="0" smtClean="0">
                <a:solidFill>
                  <a:schemeClr val="bg1"/>
                </a:solidFill>
              </a:rPr>
              <a:t>Commit </a:t>
            </a:r>
            <a:r>
              <a:rPr lang="en-US" sz="1800" dirty="0">
                <a:solidFill>
                  <a:schemeClr val="bg1"/>
                </a:solidFill>
              </a:rPr>
              <a:t>to </a:t>
            </a:r>
            <a:r>
              <a:rPr lang="en-US" sz="1800" dirty="0" smtClean="0">
                <a:solidFill>
                  <a:schemeClr val="bg1"/>
                </a:solidFill>
              </a:rPr>
              <a:t>stop</a:t>
            </a:r>
            <a:endParaRPr lang="en-US" sz="1800" dirty="0">
              <a:solidFill>
                <a:schemeClr val="bg1"/>
              </a:solidFill>
            </a:endParaRPr>
          </a:p>
          <a:p>
            <a:pPr marL="628650" lvl="1"/>
            <a:r>
              <a:rPr lang="en-US" sz="1800" dirty="0">
                <a:solidFill>
                  <a:schemeClr val="bg1"/>
                </a:solidFill>
              </a:rPr>
              <a:t>Thank the Lord for His </a:t>
            </a:r>
            <a:r>
              <a:rPr lang="en-US" sz="1800" dirty="0" smtClean="0">
                <a:solidFill>
                  <a:schemeClr val="bg1"/>
                </a:solidFill>
              </a:rPr>
              <a:t>		forgiveness</a:t>
            </a:r>
          </a:p>
          <a:p>
            <a:pPr marL="628650" lvl="1"/>
            <a:r>
              <a:rPr lang="en-US" sz="1800" dirty="0" smtClean="0">
                <a:solidFill>
                  <a:schemeClr val="bg1"/>
                </a:solidFill>
              </a:rPr>
              <a:t>Ask Him to show you how He 	wants you to </a:t>
            </a:r>
            <a:br>
              <a:rPr lang="en-US" sz="1800" dirty="0" smtClean="0">
                <a:solidFill>
                  <a:schemeClr val="bg1"/>
                </a:solidFill>
              </a:rPr>
            </a:br>
            <a:r>
              <a:rPr lang="en-US" sz="1800" dirty="0" smtClean="0">
                <a:solidFill>
                  <a:schemeClr val="bg1"/>
                </a:solidFill>
              </a:rPr>
              <a:t>respond </a:t>
            </a:r>
            <a:r>
              <a:rPr lang="en-US" sz="1800" dirty="0">
                <a:solidFill>
                  <a:schemeClr val="bg1"/>
                </a:solidFill>
              </a:rPr>
              <a:t>to similar temptations </a:t>
            </a:r>
            <a:r>
              <a:rPr lang="en-US" sz="1800" dirty="0" smtClean="0">
                <a:solidFill>
                  <a:schemeClr val="bg1"/>
                </a:solidFill>
              </a:rPr>
              <a:t>	as a son of God</a:t>
            </a:r>
          </a:p>
          <a:p>
            <a:pPr marL="628650" lvl="1"/>
            <a:r>
              <a:rPr lang="en-US" sz="1800" dirty="0" smtClean="0">
                <a:solidFill>
                  <a:schemeClr val="bg1"/>
                </a:solidFill>
              </a:rPr>
              <a:t>Thank </a:t>
            </a:r>
            <a:r>
              <a:rPr lang="en-US" sz="1800" dirty="0">
                <a:solidFill>
                  <a:schemeClr val="bg1"/>
                </a:solidFill>
              </a:rPr>
              <a:t>the Lord for His New </a:t>
            </a:r>
            <a:r>
              <a:rPr lang="en-US" sz="1800" dirty="0" smtClean="0">
                <a:solidFill>
                  <a:schemeClr val="bg1"/>
                </a:solidFill>
              </a:rPr>
              <a:t>		Covenant promises. </a:t>
            </a:r>
            <a:br>
              <a:rPr lang="en-US" sz="1800" dirty="0" smtClean="0">
                <a:solidFill>
                  <a:schemeClr val="bg1"/>
                </a:solidFill>
              </a:rPr>
            </a:br>
            <a:r>
              <a:rPr lang="en-US" sz="1800" dirty="0" smtClean="0">
                <a:solidFill>
                  <a:schemeClr val="bg1"/>
                </a:solidFill>
              </a:rPr>
              <a:t>Remember Phil 2:12-13</a:t>
            </a:r>
            <a:endParaRPr lang="en-US" sz="1800" dirty="0">
              <a:solidFill>
                <a:schemeClr val="bg1"/>
              </a:solidFill>
            </a:endParaRPr>
          </a:p>
          <a:p>
            <a:pPr marL="628650" lvl="1"/>
            <a:r>
              <a:rPr lang="en-US" sz="1800" dirty="0" smtClean="0">
                <a:solidFill>
                  <a:schemeClr val="bg1"/>
                </a:solidFill>
              </a:rPr>
              <a:t>Commit to respond as He has 	shown you, by the power of His </a:t>
            </a:r>
            <a:br>
              <a:rPr lang="en-US" sz="1800" dirty="0" smtClean="0">
                <a:solidFill>
                  <a:schemeClr val="bg1"/>
                </a:solidFill>
              </a:rPr>
            </a:br>
            <a:r>
              <a:rPr lang="en-US" sz="1800" dirty="0" smtClean="0">
                <a:solidFill>
                  <a:schemeClr val="bg1"/>
                </a:solidFill>
              </a:rPr>
              <a:t>Spirit</a:t>
            </a:r>
          </a:p>
          <a:p>
            <a:pPr marL="628650" lvl="1"/>
            <a:r>
              <a:rPr lang="en-US" sz="1800" dirty="0" smtClean="0">
                <a:solidFill>
                  <a:schemeClr val="bg1"/>
                </a:solidFill>
              </a:rPr>
              <a:t>If still convicted, ask the Lord 	to reveal any lack in repentance</a:t>
            </a:r>
            <a:r>
              <a:rPr lang="en-US" sz="1800" dirty="0">
                <a:solidFill>
                  <a:schemeClr val="bg1"/>
                </a:solidFill>
              </a:rPr>
              <a:t> </a:t>
            </a:r>
            <a:r>
              <a:rPr lang="en-US" sz="1800" dirty="0" smtClean="0">
                <a:solidFill>
                  <a:schemeClr val="bg1"/>
                </a:solidFill>
              </a:rPr>
              <a:t>&amp; repeat above</a:t>
            </a:r>
          </a:p>
          <a:p>
            <a:pPr marL="628650" lvl="1"/>
            <a:r>
              <a:rPr lang="en-US" sz="1800" dirty="0" smtClean="0">
                <a:solidFill>
                  <a:schemeClr val="bg1"/>
                </a:solidFill>
              </a:rPr>
              <a:t>Praise God, proclaim “I am forgiven in Jesus name”, quoting 1 John 1:9</a:t>
            </a:r>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solidFill>
                  <a:prstClr val="white"/>
                </a:solidFill>
              </a:rPr>
              <a:pPr>
                <a:defRPr/>
              </a:pPr>
              <a:t>11</a:t>
            </a:fld>
            <a:endParaRPr lang="en-ZA">
              <a:solidFill>
                <a:prstClr val="white"/>
              </a:solidFill>
            </a:endParaRPr>
          </a:p>
        </p:txBody>
      </p:sp>
      <p:sp>
        <p:nvSpPr>
          <p:cNvPr id="5" name="Rectangle 4"/>
          <p:cNvSpPr/>
          <p:nvPr/>
        </p:nvSpPr>
        <p:spPr>
          <a:xfrm>
            <a:off x="152402" y="776852"/>
            <a:ext cx="8570686" cy="523220"/>
          </a:xfrm>
          <a:prstGeom prst="rect">
            <a:avLst/>
          </a:prstGeom>
        </p:spPr>
        <p:txBody>
          <a:bodyPr wrap="square">
            <a:spAutoFit/>
          </a:bodyPr>
          <a:lstStyle/>
          <a:p>
            <a:pPr fontAlgn="base">
              <a:spcBef>
                <a:spcPct val="0"/>
              </a:spcBef>
              <a:spcAft>
                <a:spcPct val="0"/>
              </a:spcAft>
            </a:pPr>
            <a:r>
              <a:rPr lang="en-US" sz="2800" b="1" u="sng" dirty="0">
                <a:solidFill>
                  <a:prstClr val="white"/>
                </a:solidFill>
                <a:latin typeface="Arial" pitchFamily="34" charset="0"/>
                <a:ea typeface="MS PGothic" pitchFamily="34" charset="-128"/>
              </a:rPr>
              <a:t>3. Prayers </a:t>
            </a:r>
            <a:r>
              <a:rPr lang="en-US" sz="2800" b="1" u="sng" dirty="0">
                <a:solidFill>
                  <a:prstClr val="white"/>
                </a:solidFill>
                <a:latin typeface="Arial" pitchFamily="34" charset="0"/>
                <a:ea typeface="MS PGothic" pitchFamily="34" charset="-128"/>
              </a:rPr>
              <a:t>of </a:t>
            </a:r>
            <a:r>
              <a:rPr lang="en-US" sz="2800" b="1" u="sng" dirty="0">
                <a:solidFill>
                  <a:prstClr val="white"/>
                </a:solidFill>
                <a:latin typeface="Arial" pitchFamily="34" charset="0"/>
                <a:ea typeface="MS PGothic" pitchFamily="34" charset="-128"/>
              </a:rPr>
              <a:t>Confession 	&amp; Repentance</a:t>
            </a:r>
            <a:endParaRPr lang="en-ZA" sz="2800" b="1" u="sng" dirty="0">
              <a:solidFill>
                <a:prstClr val="white"/>
              </a:solidFill>
              <a:latin typeface="Arial" pitchFamily="34" charset="0"/>
              <a:ea typeface="MS PGothic" pitchFamily="34" charset="-128"/>
            </a:endParaRPr>
          </a:p>
        </p:txBody>
      </p:sp>
      <p:pic>
        <p:nvPicPr>
          <p:cNvPr id="8" name="Picture 2" descr="http://whatafy.com/storage/2013/01/2013/01/31/red-easter-eggs/jesus-on-cros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441" r="4206"/>
          <a:stretch/>
        </p:blipFill>
        <p:spPr bwMode="auto">
          <a:xfrm>
            <a:off x="6834555" y="2417232"/>
            <a:ext cx="2181910" cy="26670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490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6" y="128588"/>
            <a:ext cx="8843027" cy="504825"/>
          </a:xfrm>
        </p:spPr>
        <p:txBody>
          <a:bodyPr/>
          <a:lstStyle/>
          <a:p>
            <a:r>
              <a:rPr lang="en-US" dirty="0" smtClean="0"/>
              <a:t>T2. The Bible’s Examination glass: Sermon </a:t>
            </a:r>
            <a:r>
              <a:rPr lang="en-US" dirty="0"/>
              <a:t>on the Mount </a:t>
            </a:r>
            <a:r>
              <a:rPr lang="en-US" dirty="0" smtClean="0"/>
              <a:t>Summary – the believers</a:t>
            </a:r>
            <a:r>
              <a:rPr lang="en-US" dirty="0"/>
              <a:t>’ rule of life</a:t>
            </a:r>
            <a:br>
              <a:rPr lang="en-US" dirty="0"/>
            </a:br>
            <a:r>
              <a:rPr lang="en-ZA" dirty="0"/>
              <a:t/>
            </a:r>
            <a:br>
              <a:rPr lang="en-ZA" dirty="0"/>
            </a:br>
            <a:endParaRPr lang="en-ZA" dirty="0"/>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pPr>
                <a:defRPr/>
              </a:pPr>
              <a:t>12</a:t>
            </a:fld>
            <a:endParaRPr lang="en-ZA"/>
          </a:p>
        </p:txBody>
      </p:sp>
      <p:sp>
        <p:nvSpPr>
          <p:cNvPr id="8" name="Rectangle 7"/>
          <p:cNvSpPr/>
          <p:nvPr/>
        </p:nvSpPr>
        <p:spPr>
          <a:xfrm>
            <a:off x="5004261" y="1217986"/>
            <a:ext cx="387879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b="1" i="1" dirty="0">
                <a:solidFill>
                  <a:prstClr val="white"/>
                </a:solidFill>
              </a:rPr>
              <a:t>Booklet included in digital resources</a:t>
            </a:r>
            <a:endParaRPr lang="en-ZA" b="1" i="1"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513" y="1612808"/>
            <a:ext cx="7885793" cy="50419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942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encrypted-tbn0.gstatic.com/images?q=tbn:ANd9GcQmIuFyhAr2du34jFGjFTqM2InmciyEq3LGNtZyg-ee6rGAWS1N"/>
          <p:cNvPicPr>
            <a:picLocks noChangeAspect="1" noChangeArrowheads="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artisticPastelsSmooth/>
                    </a14:imgEffect>
                    <a14:imgEffect>
                      <a14:brightnessContrast bright="-40000" contrast="40000"/>
                    </a14:imgEffect>
                  </a14:imgLayer>
                </a14:imgProps>
              </a:ext>
              <a:ext uri="{28A0092B-C50C-407E-A947-70E740481C1C}">
                <a14:useLocalDpi xmlns:a14="http://schemas.microsoft.com/office/drawing/2010/main" val="0"/>
              </a:ext>
            </a:extLst>
          </a:blip>
          <a:srcRect l="5432" t="10845" r="3701" b="11396"/>
          <a:stretch/>
        </p:blipFill>
        <p:spPr bwMode="auto">
          <a:xfrm>
            <a:off x="-4763" y="1"/>
            <a:ext cx="9148763" cy="685799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2250" y="90488"/>
            <a:ext cx="8445500" cy="504825"/>
          </a:xfrm>
        </p:spPr>
        <p:txBody>
          <a:bodyPr/>
          <a:lstStyle/>
          <a:p>
            <a:r>
              <a:rPr lang="en-US" dirty="0" smtClean="0">
                <a:solidFill>
                  <a:schemeClr val="bg1"/>
                </a:solidFill>
              </a:rPr>
              <a:t>Confession – Summary </a:t>
            </a:r>
            <a:r>
              <a:rPr lang="en-US" dirty="0">
                <a:solidFill>
                  <a:schemeClr val="bg1"/>
                </a:solidFill>
              </a:rPr>
              <a:t>o</a:t>
            </a:r>
            <a:r>
              <a:rPr lang="en-US" dirty="0" smtClean="0">
                <a:solidFill>
                  <a:schemeClr val="bg1"/>
                </a:solidFill>
              </a:rPr>
              <a:t>f Tools</a:t>
            </a:r>
            <a:endParaRPr lang="en-ZA" dirty="0">
              <a:solidFill>
                <a:schemeClr val="bg1"/>
              </a:solidFill>
            </a:endParaRPr>
          </a:p>
        </p:txBody>
      </p:sp>
      <p:sp>
        <p:nvSpPr>
          <p:cNvPr id="3" name="Content Placeholder 2"/>
          <p:cNvSpPr>
            <a:spLocks noGrp="1"/>
          </p:cNvSpPr>
          <p:nvPr>
            <p:ph idx="1"/>
          </p:nvPr>
        </p:nvSpPr>
        <p:spPr>
          <a:xfrm>
            <a:off x="151493" y="986971"/>
            <a:ext cx="8782957" cy="5062992"/>
          </a:xfrm>
        </p:spPr>
        <p:txBody>
          <a:bodyPr/>
          <a:lstStyle/>
          <a:p>
            <a:pPr fontAlgn="ctr"/>
            <a:r>
              <a:rPr lang="en-US" sz="2400" dirty="0">
                <a:solidFill>
                  <a:schemeClr val="bg1"/>
                </a:solidFill>
              </a:rPr>
              <a:t>T1. </a:t>
            </a:r>
            <a:r>
              <a:rPr lang="en-US" sz="2400" b="1" dirty="0" smtClean="0">
                <a:solidFill>
                  <a:schemeClr val="bg1"/>
                </a:solidFill>
              </a:rPr>
              <a:t>The Altar Prayer Guide 	</a:t>
            </a:r>
            <a:r>
              <a:rPr lang="en-US" sz="2400" dirty="0" smtClean="0">
                <a:solidFill>
                  <a:schemeClr val="bg1"/>
                </a:solidFill>
              </a:rPr>
              <a:t>- a </a:t>
            </a:r>
            <a:r>
              <a:rPr lang="en-US" sz="2400" dirty="0">
                <a:solidFill>
                  <a:schemeClr val="bg1"/>
                </a:solidFill>
              </a:rPr>
              <a:t>guide for prayer at the </a:t>
            </a:r>
            <a:r>
              <a:rPr lang="en-US" sz="2400" dirty="0" smtClean="0">
                <a:solidFill>
                  <a:schemeClr val="bg1"/>
                </a:solidFill>
              </a:rPr>
              <a:t>Altar prayer station</a:t>
            </a:r>
            <a:endParaRPr lang="en-US" sz="2400" dirty="0">
              <a:solidFill>
                <a:schemeClr val="bg1"/>
              </a:solidFill>
            </a:endParaRPr>
          </a:p>
          <a:p>
            <a:pPr fontAlgn="ctr"/>
            <a:endParaRPr lang="en-US" sz="2400" dirty="0" smtClean="0">
              <a:solidFill>
                <a:schemeClr val="bg1"/>
              </a:solidFill>
            </a:endParaRPr>
          </a:p>
          <a:p>
            <a:pPr fontAlgn="ctr"/>
            <a:r>
              <a:rPr lang="en-US" sz="2400" dirty="0">
                <a:solidFill>
                  <a:schemeClr val="bg1"/>
                </a:solidFill>
              </a:rPr>
              <a:t>T2. </a:t>
            </a:r>
            <a:r>
              <a:rPr lang="en-US" sz="2400" b="1" dirty="0">
                <a:solidFill>
                  <a:schemeClr val="bg1"/>
                </a:solidFill>
              </a:rPr>
              <a:t>The Bible’s Examination </a:t>
            </a:r>
            <a:r>
              <a:rPr lang="en-US" sz="2400" b="1" dirty="0" smtClean="0">
                <a:solidFill>
                  <a:schemeClr val="bg1"/>
                </a:solidFill>
              </a:rPr>
              <a:t>	glass</a:t>
            </a:r>
            <a:r>
              <a:rPr lang="en-US" sz="2400" dirty="0">
                <a:solidFill>
                  <a:schemeClr val="bg1"/>
                </a:solidFill>
              </a:rPr>
              <a:t>: Sermon on the Mount </a:t>
            </a:r>
            <a:r>
              <a:rPr lang="en-US" sz="2400" dirty="0" smtClean="0">
                <a:solidFill>
                  <a:schemeClr val="bg1"/>
                </a:solidFill>
              </a:rPr>
              <a:t>in summary </a:t>
            </a:r>
            <a:r>
              <a:rPr lang="en-US" sz="2400" dirty="0">
                <a:solidFill>
                  <a:schemeClr val="bg1"/>
                </a:solidFill>
              </a:rPr>
              <a:t>– the believers’ </a:t>
            </a:r>
            <a:r>
              <a:rPr lang="en-US" sz="2400" dirty="0" smtClean="0">
                <a:solidFill>
                  <a:schemeClr val="bg1"/>
                </a:solidFill>
              </a:rPr>
              <a:t>	rule </a:t>
            </a:r>
            <a:r>
              <a:rPr lang="en-US" sz="2400" dirty="0">
                <a:solidFill>
                  <a:schemeClr val="bg1"/>
                </a:solidFill>
              </a:rPr>
              <a:t>of life</a:t>
            </a:r>
            <a:br>
              <a:rPr lang="en-US" sz="2400" dirty="0">
                <a:solidFill>
                  <a:schemeClr val="bg1"/>
                </a:solidFill>
              </a:rPr>
            </a:br>
            <a:r>
              <a:rPr lang="en-ZA" sz="2400" dirty="0">
                <a:solidFill>
                  <a:schemeClr val="bg1"/>
                </a:solidFill>
              </a:rPr>
              <a:t/>
            </a:r>
            <a:br>
              <a:rPr lang="en-ZA" sz="2400" dirty="0">
                <a:solidFill>
                  <a:schemeClr val="bg1"/>
                </a:solidFill>
              </a:rPr>
            </a:br>
            <a:endParaRPr lang="en-US" sz="2400" dirty="0">
              <a:solidFill>
                <a:schemeClr val="bg1"/>
              </a:solidFill>
            </a:endParaRPr>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pPr>
                <a:defRPr/>
              </a:pPr>
              <a:t>13</a:t>
            </a:fld>
            <a:endParaRPr lang="en-ZA"/>
          </a:p>
        </p:txBody>
      </p:sp>
    </p:spTree>
    <p:extLst>
      <p:ext uri="{BB962C8B-B14F-4D97-AF65-F5344CB8AC3E}">
        <p14:creationId xmlns:p14="http://schemas.microsoft.com/office/powerpoint/2010/main" val="728644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 name="Rounded Rectangle 46"/>
          <p:cNvSpPr/>
          <p:nvPr/>
        </p:nvSpPr>
        <p:spPr>
          <a:xfrm>
            <a:off x="3379581" y="4455586"/>
            <a:ext cx="2325896" cy="2261303"/>
          </a:xfrm>
          <a:prstGeom prst="roundRect">
            <a:avLst>
              <a:gd name="adj" fmla="val 8163"/>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46" name="Rounded Rectangle 45"/>
          <p:cNvSpPr/>
          <p:nvPr/>
        </p:nvSpPr>
        <p:spPr>
          <a:xfrm>
            <a:off x="6035323" y="4593054"/>
            <a:ext cx="3061051" cy="1158925"/>
          </a:xfrm>
          <a:prstGeom prst="roundRect">
            <a:avLst>
              <a:gd name="adj" fmla="val 10789"/>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45" name="Rounded Rectangle 44"/>
          <p:cNvSpPr/>
          <p:nvPr/>
        </p:nvSpPr>
        <p:spPr>
          <a:xfrm>
            <a:off x="34696" y="4516699"/>
            <a:ext cx="2977300" cy="132022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44" name="Rounded Rectangle 43"/>
          <p:cNvSpPr/>
          <p:nvPr/>
        </p:nvSpPr>
        <p:spPr>
          <a:xfrm>
            <a:off x="39006" y="2843216"/>
            <a:ext cx="2977300" cy="130492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43" name="Rounded Rectangle 42"/>
          <p:cNvSpPr/>
          <p:nvPr/>
        </p:nvSpPr>
        <p:spPr>
          <a:xfrm>
            <a:off x="6040768" y="2749096"/>
            <a:ext cx="3055607" cy="1510483"/>
          </a:xfrm>
          <a:prstGeom prst="roundRect">
            <a:avLst>
              <a:gd name="adj" fmla="val 10046"/>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42" name="Rounded Rectangle 41"/>
          <p:cNvSpPr/>
          <p:nvPr/>
        </p:nvSpPr>
        <p:spPr>
          <a:xfrm>
            <a:off x="6035324" y="1136651"/>
            <a:ext cx="3061051" cy="1298280"/>
          </a:xfrm>
          <a:prstGeom prst="roundRect">
            <a:avLst>
              <a:gd name="adj" fmla="val 11972"/>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6" name="Rounded Rectangle 5"/>
          <p:cNvSpPr/>
          <p:nvPr/>
        </p:nvSpPr>
        <p:spPr>
          <a:xfrm>
            <a:off x="19956" y="1146176"/>
            <a:ext cx="2977300" cy="129828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nvGrpSpPr>
          <p:cNvPr id="4" name="Group 3"/>
          <p:cNvGrpSpPr/>
          <p:nvPr/>
        </p:nvGrpSpPr>
        <p:grpSpPr>
          <a:xfrm>
            <a:off x="1469492" y="1058409"/>
            <a:ext cx="6135992" cy="4770209"/>
            <a:chOff x="139855" y="41453"/>
            <a:chExt cx="8839946" cy="6673670"/>
          </a:xfrm>
        </p:grpSpPr>
        <p:grpSp>
          <p:nvGrpSpPr>
            <p:cNvPr id="85" name="Group 84"/>
            <p:cNvGrpSpPr/>
            <p:nvPr/>
          </p:nvGrpSpPr>
          <p:grpSpPr>
            <a:xfrm>
              <a:off x="6812029" y="2499665"/>
              <a:ext cx="2167772" cy="1931063"/>
              <a:chOff x="6830799" y="2425340"/>
              <a:chExt cx="2167771" cy="1931063"/>
            </a:xfrm>
          </p:grpSpPr>
          <p:grpSp>
            <p:nvGrpSpPr>
              <p:cNvPr id="58" name="Group 57"/>
              <p:cNvGrpSpPr>
                <a:grpSpLocks noChangeAspect="1"/>
              </p:cNvGrpSpPr>
              <p:nvPr/>
            </p:nvGrpSpPr>
            <p:grpSpPr>
              <a:xfrm>
                <a:off x="6838570" y="2432243"/>
                <a:ext cx="2160000" cy="1924160"/>
                <a:chOff x="259896" y="4180116"/>
                <a:chExt cx="2720976" cy="2423886"/>
              </a:xfrm>
            </p:grpSpPr>
            <p:pic>
              <p:nvPicPr>
                <p:cNvPr id="59" name="Picture 6" descr="tab-brazen-altar.jpg"/>
                <p:cNvPicPr>
                  <a:picLocks noChangeAspect="1" noChangeArrowheads="1"/>
                </p:cNvPicPr>
                <p:nvPr/>
              </p:nvPicPr>
              <p:blipFill rotWithShape="1">
                <a:blip r:embed="rId3">
                  <a:extLst>
                    <a:ext uri="{28A0092B-C50C-407E-A947-70E740481C1C}">
                      <a14:useLocalDpi xmlns:a14="http://schemas.microsoft.com/office/drawing/2010/main" val="0"/>
                    </a:ext>
                  </a:extLst>
                </a:blip>
                <a:srcRect t="4357" b="11880"/>
                <a:stretch/>
              </p:blipFill>
              <p:spPr bwMode="auto">
                <a:xfrm>
                  <a:off x="259896" y="4180116"/>
                  <a:ext cx="2720976" cy="2423886"/>
                </a:xfrm>
                <a:prstGeom prst="flowChartAlternateProcess">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60" name="Picture 59" descr="http://adventbiblestudy.files.wordpress.com/2010/07/lamb-for-sacrifice.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4658" y="4296825"/>
                  <a:ext cx="1109624" cy="735681"/>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Round Single Corner Rectangle 64"/>
              <p:cNvSpPr/>
              <p:nvPr/>
            </p:nvSpPr>
            <p:spPr>
              <a:xfrm flipH="1">
                <a:off x="6830799" y="2425340"/>
                <a:ext cx="348360" cy="245191"/>
              </a:xfrm>
              <a:prstGeom prst="round1Rect">
                <a:avLst>
                  <a:gd name="adj" fmla="val 50000"/>
                </a:avLst>
              </a:prstGeom>
              <a:solidFill>
                <a:schemeClr val="accent6">
                  <a:lumMod val="7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2</a:t>
                </a:r>
                <a:endParaRPr lang="en-ZA" b="1" dirty="0">
                  <a:solidFill>
                    <a:prstClr val="black"/>
                  </a:solidFill>
                </a:endParaRPr>
              </a:p>
            </p:txBody>
          </p:sp>
        </p:grpSp>
        <p:grpSp>
          <p:nvGrpSpPr>
            <p:cNvPr id="84" name="Group 83"/>
            <p:cNvGrpSpPr/>
            <p:nvPr/>
          </p:nvGrpSpPr>
          <p:grpSpPr>
            <a:xfrm>
              <a:off x="6819801" y="262665"/>
              <a:ext cx="2160000" cy="1627621"/>
              <a:chOff x="6819801" y="110265"/>
              <a:chExt cx="2160000" cy="1627622"/>
            </a:xfrm>
          </p:grpSpPr>
          <p:pic>
            <p:nvPicPr>
              <p:cNvPr id="61" name="Picture 2" descr="The Laver of brass was a large, shallow bowl in which clean water was kept continual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9801" y="114801"/>
                <a:ext cx="2160000" cy="1623086"/>
              </a:xfrm>
              <a:prstGeom prst="round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66" name="Round Single Corner Rectangle 65"/>
              <p:cNvSpPr/>
              <p:nvPr/>
            </p:nvSpPr>
            <p:spPr>
              <a:xfrm flipH="1">
                <a:off x="6824790" y="110265"/>
                <a:ext cx="348360" cy="245192"/>
              </a:xfrm>
              <a:prstGeom prst="round1Rect">
                <a:avLst>
                  <a:gd name="adj" fmla="val 50000"/>
                </a:avLst>
              </a:prstGeom>
              <a:solidFill>
                <a:schemeClr val="accent6">
                  <a:lumMod val="75000"/>
                </a:schemeClr>
              </a:solidFill>
              <a:ln w="127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3</a:t>
                </a:r>
                <a:endParaRPr lang="en-ZA" b="1" dirty="0">
                  <a:solidFill>
                    <a:prstClr val="black"/>
                  </a:solidFill>
                </a:endParaRPr>
              </a:p>
            </p:txBody>
          </p:sp>
        </p:grpSp>
        <p:grpSp>
          <p:nvGrpSpPr>
            <p:cNvPr id="81" name="Group 80"/>
            <p:cNvGrpSpPr/>
            <p:nvPr/>
          </p:nvGrpSpPr>
          <p:grpSpPr>
            <a:xfrm>
              <a:off x="152109" y="264575"/>
              <a:ext cx="2160000" cy="1623803"/>
              <a:chOff x="114011" y="5091319"/>
              <a:chExt cx="2160000" cy="1623804"/>
            </a:xfrm>
          </p:grpSpPr>
          <p:pic>
            <p:nvPicPr>
              <p:cNvPr id="62" name="Picture 2" descr="https://encrypted-tbn0.gstatic.com/images?q=tbn:ANd9GcQfN6uPhG1PACvK4pNIGaL0k2PkeiEpDtuNuMk-bd_iyrZCB0NeX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011" y="5097207"/>
                <a:ext cx="2160000" cy="1617916"/>
              </a:xfrm>
              <a:prstGeom prst="roundRect">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67" name="Round Single Corner Rectangle 66"/>
              <p:cNvSpPr/>
              <p:nvPr/>
            </p:nvSpPr>
            <p:spPr>
              <a:xfrm flipH="1">
                <a:off x="119234" y="5091319"/>
                <a:ext cx="348360" cy="245192"/>
              </a:xfrm>
              <a:prstGeom prst="round1Rect">
                <a:avLst>
                  <a:gd name="adj" fmla="val 50000"/>
                </a:avLst>
              </a:prstGeom>
              <a:solidFill>
                <a:schemeClr val="accent6">
                  <a:lumMod val="75000"/>
                </a:schemeClr>
              </a:solidFill>
              <a:ln w="127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4</a:t>
                </a:r>
                <a:endParaRPr lang="en-ZA" b="1" dirty="0">
                  <a:solidFill>
                    <a:prstClr val="black"/>
                  </a:solidFill>
                </a:endParaRPr>
              </a:p>
            </p:txBody>
          </p:sp>
        </p:grpSp>
        <p:grpSp>
          <p:nvGrpSpPr>
            <p:cNvPr id="80" name="Group 79"/>
            <p:cNvGrpSpPr/>
            <p:nvPr/>
          </p:nvGrpSpPr>
          <p:grpSpPr>
            <a:xfrm>
              <a:off x="139855" y="2651789"/>
              <a:ext cx="2172255" cy="1626814"/>
              <a:chOff x="101756" y="2423465"/>
              <a:chExt cx="2172255" cy="1626814"/>
            </a:xfrm>
          </p:grpSpPr>
          <p:pic>
            <p:nvPicPr>
              <p:cNvPr id="63" name="Picture 2" descr="Twelve loaves of unleavened bread, covered with fine powdered frankincense, were kept on the table continually as an offering before the Lo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011" y="2432243"/>
                <a:ext cx="2160000" cy="1618036"/>
              </a:xfrm>
              <a:prstGeom prst="flowChartAlternateProcess">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68" name="Round Single Corner Rectangle 67"/>
              <p:cNvSpPr/>
              <p:nvPr/>
            </p:nvSpPr>
            <p:spPr>
              <a:xfrm flipH="1">
                <a:off x="101756" y="2423465"/>
                <a:ext cx="348360" cy="245192"/>
              </a:xfrm>
              <a:prstGeom prst="round1Rect">
                <a:avLst>
                  <a:gd name="adj" fmla="val 50000"/>
                </a:avLst>
              </a:prstGeom>
              <a:solidFill>
                <a:schemeClr val="accent6">
                  <a:lumMod val="75000"/>
                </a:schemeClr>
              </a:solid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5</a:t>
                </a:r>
                <a:endParaRPr lang="en-ZA" b="1" dirty="0">
                  <a:solidFill>
                    <a:prstClr val="black"/>
                  </a:solidFill>
                </a:endParaRPr>
              </a:p>
            </p:txBody>
          </p:sp>
        </p:grpSp>
        <p:grpSp>
          <p:nvGrpSpPr>
            <p:cNvPr id="79" name="Group 78"/>
            <p:cNvGrpSpPr/>
            <p:nvPr/>
          </p:nvGrpSpPr>
          <p:grpSpPr>
            <a:xfrm>
              <a:off x="146932" y="4986743"/>
              <a:ext cx="2165179" cy="1631421"/>
              <a:chOff x="108832" y="105344"/>
              <a:chExt cx="2165179" cy="1631421"/>
            </a:xfrm>
          </p:grpSpPr>
          <p:pic>
            <p:nvPicPr>
              <p:cNvPr id="64" name="Picture 18" descr="The Altar of Incense stood in the Holy Place, in front of the entrance into the Holy of Holi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011" y="114801"/>
                <a:ext cx="2160000" cy="1621964"/>
              </a:xfrm>
              <a:prstGeom prst="flowChartAlternateProcess">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69" name="Round Single Corner Rectangle 68"/>
              <p:cNvSpPr/>
              <p:nvPr/>
            </p:nvSpPr>
            <p:spPr>
              <a:xfrm flipH="1">
                <a:off x="108832" y="105344"/>
                <a:ext cx="348360" cy="245192"/>
              </a:xfrm>
              <a:prstGeom prst="round1Rect">
                <a:avLst>
                  <a:gd name="adj" fmla="val 50000"/>
                </a:avLst>
              </a:prstGeom>
              <a:solidFill>
                <a:schemeClr val="accent6">
                  <a:lumMod val="75000"/>
                </a:schemeClr>
              </a:solidFill>
              <a:ln w="127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6</a:t>
                </a:r>
                <a:endParaRPr lang="en-ZA" b="1" dirty="0">
                  <a:solidFill>
                    <a:prstClr val="black"/>
                  </a:solidFill>
                </a:endParaRPr>
              </a:p>
            </p:txBody>
          </p:sp>
        </p:grpSp>
        <p:grpSp>
          <p:nvGrpSpPr>
            <p:cNvPr id="78" name="Group 77"/>
            <p:cNvGrpSpPr/>
            <p:nvPr/>
          </p:nvGrpSpPr>
          <p:grpSpPr>
            <a:xfrm>
              <a:off x="2954123" y="4869047"/>
              <a:ext cx="3200470" cy="1846076"/>
              <a:chOff x="3444215" y="97962"/>
              <a:chExt cx="2181340" cy="1137303"/>
            </a:xfrm>
          </p:grpSpPr>
          <p:pic>
            <p:nvPicPr>
              <p:cNvPr id="26" name="Picture 10" descr="https://encrypted-tbn2.gstatic.com/images?q=tbn:ANd9GcSyBZKXX5jtZNVhmqMpV2EfOLtV0eYo-rgQ8f5eWKSqHcgxTxLz"/>
              <p:cNvPicPr>
                <a:picLocks noChangeAspect="1" noChangeArrowheads="1"/>
              </p:cNvPicPr>
              <p:nvPr/>
            </p:nvPicPr>
            <p:blipFill rotWithShape="1">
              <a:blip r:embed="rId10">
                <a:extLst>
                  <a:ext uri="{28A0092B-C50C-407E-A947-70E740481C1C}">
                    <a14:useLocalDpi xmlns:a14="http://schemas.microsoft.com/office/drawing/2010/main" val="0"/>
                  </a:ext>
                </a:extLst>
              </a:blip>
              <a:srcRect b="22652"/>
              <a:stretch/>
            </p:blipFill>
            <p:spPr bwMode="auto">
              <a:xfrm>
                <a:off x="3468257" y="114801"/>
                <a:ext cx="2157298" cy="1120464"/>
              </a:xfrm>
              <a:prstGeom prst="roundRect">
                <a:avLst>
                  <a:gd name="adj" fmla="val 19730"/>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70" name="Round Single Corner Rectangle 69"/>
              <p:cNvSpPr/>
              <p:nvPr/>
            </p:nvSpPr>
            <p:spPr>
              <a:xfrm flipH="1">
                <a:off x="3444215" y="97962"/>
                <a:ext cx="348360" cy="245192"/>
              </a:xfrm>
              <a:prstGeom prst="round1Rect">
                <a:avLst>
                  <a:gd name="adj" fmla="val 50000"/>
                </a:avLst>
              </a:prstGeom>
              <a:solidFill>
                <a:schemeClr val="accent6">
                  <a:lumMod val="75000"/>
                </a:schemeClr>
              </a:solidFill>
              <a:ln w="127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7</a:t>
                </a:r>
                <a:endParaRPr lang="en-ZA" b="1" dirty="0">
                  <a:solidFill>
                    <a:prstClr val="black"/>
                  </a:solidFill>
                </a:endParaRPr>
              </a:p>
            </p:txBody>
          </p:sp>
        </p:grpSp>
        <p:grpSp>
          <p:nvGrpSpPr>
            <p:cNvPr id="86" name="Group 85"/>
            <p:cNvGrpSpPr/>
            <p:nvPr/>
          </p:nvGrpSpPr>
          <p:grpSpPr>
            <a:xfrm>
              <a:off x="6819802" y="5088531"/>
              <a:ext cx="2159999" cy="1437306"/>
              <a:chOff x="6819801" y="5277818"/>
              <a:chExt cx="2160000" cy="1437305"/>
            </a:xfrm>
          </p:grpSpPr>
          <p:pic>
            <p:nvPicPr>
              <p:cNvPr id="57" name="Picture 2" descr="https://encrypted-tbn2.gstatic.com/images?q=tbn:ANd9GcTO1VIdwAbZV_a6EOKbE_IR5-tnJwFxuTLxkLNxqxrm2z86n5XzG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9801" y="5282949"/>
                <a:ext cx="2160000" cy="1432174"/>
              </a:xfrm>
              <a:prstGeom prst="flowChartAlternateProcess">
                <a:avLst/>
              </a:prstGeom>
              <a:noFill/>
              <a:ln w="76200">
                <a:solidFill>
                  <a:schemeClr val="accent6">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77" name="Round Single Corner Rectangle 76"/>
              <p:cNvSpPr/>
              <p:nvPr/>
            </p:nvSpPr>
            <p:spPr>
              <a:xfrm flipH="1">
                <a:off x="6819801" y="5277818"/>
                <a:ext cx="348360" cy="245192"/>
              </a:xfrm>
              <a:prstGeom prst="round1Rect">
                <a:avLst>
                  <a:gd name="adj" fmla="val 50000"/>
                </a:avLst>
              </a:prstGeom>
              <a:solidFill>
                <a:schemeClr val="accent6">
                  <a:lumMod val="75000"/>
                </a:schemeClr>
              </a:solidFill>
              <a:ln w="127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1</a:t>
                </a:r>
                <a:endParaRPr lang="en-ZA" b="1" dirty="0">
                  <a:solidFill>
                    <a:prstClr val="black"/>
                  </a:solidFill>
                </a:endParaRPr>
              </a:p>
            </p:txBody>
          </p:sp>
        </p:grpSp>
        <p:pic>
          <p:nvPicPr>
            <p:cNvPr id="90"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8424" y="2076450"/>
              <a:ext cx="4776405" cy="295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20144" y="41453"/>
              <a:ext cx="4303712" cy="312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a:xfrm>
              <a:off x="3775073" y="2900361"/>
              <a:ext cx="2219325" cy="1277938"/>
            </a:xfrm>
            <a:custGeom>
              <a:avLst/>
              <a:gdLst>
                <a:gd name="connsiteX0" fmla="*/ 2209800 w 2209800"/>
                <a:gd name="connsiteY0" fmla="*/ 1244600 h 1244600"/>
                <a:gd name="connsiteX1" fmla="*/ 1231900 w 2209800"/>
                <a:gd name="connsiteY1" fmla="*/ 723900 h 1244600"/>
                <a:gd name="connsiteX2" fmla="*/ 190500 w 2209800"/>
                <a:gd name="connsiteY2" fmla="*/ 190500 h 1244600"/>
                <a:gd name="connsiteX3" fmla="*/ 127000 w 2209800"/>
                <a:gd name="connsiteY3" fmla="*/ 25400 h 1244600"/>
                <a:gd name="connsiteX4" fmla="*/ 0 w 2209800"/>
                <a:gd name="connsiteY4" fmla="*/ 0 h 1244600"/>
                <a:gd name="connsiteX0" fmla="*/ 2209800 w 2209800"/>
                <a:gd name="connsiteY0" fmla="*/ 1244600 h 1244600"/>
                <a:gd name="connsiteX1" fmla="*/ 1193800 w 2209800"/>
                <a:gd name="connsiteY1" fmla="*/ 774700 h 1244600"/>
                <a:gd name="connsiteX2" fmla="*/ 190500 w 2209800"/>
                <a:gd name="connsiteY2" fmla="*/ 190500 h 1244600"/>
                <a:gd name="connsiteX3" fmla="*/ 127000 w 2209800"/>
                <a:gd name="connsiteY3" fmla="*/ 25400 h 1244600"/>
                <a:gd name="connsiteX4" fmla="*/ 0 w 2209800"/>
                <a:gd name="connsiteY4" fmla="*/ 0 h 1244600"/>
                <a:gd name="connsiteX0" fmla="*/ 2209800 w 2209800"/>
                <a:gd name="connsiteY0" fmla="*/ 1244600 h 1244600"/>
                <a:gd name="connsiteX1" fmla="*/ 1212850 w 2209800"/>
                <a:gd name="connsiteY1" fmla="*/ 836613 h 1244600"/>
                <a:gd name="connsiteX2" fmla="*/ 190500 w 2209800"/>
                <a:gd name="connsiteY2" fmla="*/ 190500 h 1244600"/>
                <a:gd name="connsiteX3" fmla="*/ 127000 w 2209800"/>
                <a:gd name="connsiteY3" fmla="*/ 25400 h 1244600"/>
                <a:gd name="connsiteX4" fmla="*/ 0 w 2209800"/>
                <a:gd name="connsiteY4" fmla="*/ 0 h 1244600"/>
                <a:gd name="connsiteX0" fmla="*/ 2209800 w 2209800"/>
                <a:gd name="connsiteY0" fmla="*/ 1244600 h 1244600"/>
                <a:gd name="connsiteX1" fmla="*/ 1212850 w 2209800"/>
                <a:gd name="connsiteY1" fmla="*/ 836613 h 1244600"/>
                <a:gd name="connsiteX2" fmla="*/ 711200 w 2209800"/>
                <a:gd name="connsiteY2" fmla="*/ 485775 h 1244600"/>
                <a:gd name="connsiteX3" fmla="*/ 190500 w 2209800"/>
                <a:gd name="connsiteY3" fmla="*/ 190500 h 1244600"/>
                <a:gd name="connsiteX4" fmla="*/ 127000 w 2209800"/>
                <a:gd name="connsiteY4" fmla="*/ 25400 h 1244600"/>
                <a:gd name="connsiteX5" fmla="*/ 0 w 2209800"/>
                <a:gd name="connsiteY5" fmla="*/ 0 h 1244600"/>
                <a:gd name="connsiteX0" fmla="*/ 2209800 w 2209800"/>
                <a:gd name="connsiteY0" fmla="*/ 1244600 h 1244600"/>
                <a:gd name="connsiteX1" fmla="*/ 1212850 w 2209800"/>
                <a:gd name="connsiteY1" fmla="*/ 836613 h 1244600"/>
                <a:gd name="connsiteX2" fmla="*/ 711200 w 2209800"/>
                <a:gd name="connsiteY2" fmla="*/ 485775 h 1244600"/>
                <a:gd name="connsiteX3" fmla="*/ 190500 w 2209800"/>
                <a:gd name="connsiteY3" fmla="*/ 190500 h 1244600"/>
                <a:gd name="connsiteX4" fmla="*/ 127000 w 2209800"/>
                <a:gd name="connsiteY4" fmla="*/ 25400 h 1244600"/>
                <a:gd name="connsiteX5" fmla="*/ 77788 w 2209800"/>
                <a:gd name="connsiteY5" fmla="*/ 4763 h 1244600"/>
                <a:gd name="connsiteX6" fmla="*/ 0 w 2209800"/>
                <a:gd name="connsiteY6" fmla="*/ 0 h 1244600"/>
                <a:gd name="connsiteX0" fmla="*/ 2219325 w 2219325"/>
                <a:gd name="connsiteY0" fmla="*/ 1277938 h 1277938"/>
                <a:gd name="connsiteX1" fmla="*/ 1222375 w 2219325"/>
                <a:gd name="connsiteY1" fmla="*/ 869951 h 1277938"/>
                <a:gd name="connsiteX2" fmla="*/ 720725 w 2219325"/>
                <a:gd name="connsiteY2" fmla="*/ 519113 h 1277938"/>
                <a:gd name="connsiteX3" fmla="*/ 200025 w 2219325"/>
                <a:gd name="connsiteY3" fmla="*/ 223838 h 1277938"/>
                <a:gd name="connsiteX4" fmla="*/ 136525 w 2219325"/>
                <a:gd name="connsiteY4" fmla="*/ 58738 h 1277938"/>
                <a:gd name="connsiteX5" fmla="*/ 87313 w 2219325"/>
                <a:gd name="connsiteY5" fmla="*/ 38101 h 1277938"/>
                <a:gd name="connsiteX6" fmla="*/ 0 w 2219325"/>
                <a:gd name="connsiteY6" fmla="*/ 0 h 127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325" h="1277938">
                  <a:moveTo>
                    <a:pt x="2219325" y="1277938"/>
                  </a:moveTo>
                  <a:cubicBezTo>
                    <a:pt x="1887008" y="1141942"/>
                    <a:pt x="1472142" y="996422"/>
                    <a:pt x="1222375" y="869951"/>
                  </a:cubicBezTo>
                  <a:cubicBezTo>
                    <a:pt x="972608" y="743480"/>
                    <a:pt x="899054" y="629709"/>
                    <a:pt x="720725" y="519113"/>
                  </a:cubicBezTo>
                  <a:lnTo>
                    <a:pt x="200025" y="223838"/>
                  </a:lnTo>
                  <a:lnTo>
                    <a:pt x="136525" y="58738"/>
                  </a:lnTo>
                  <a:cubicBezTo>
                    <a:pt x="128058" y="56621"/>
                    <a:pt x="95780" y="40218"/>
                    <a:pt x="87313" y="38101"/>
                  </a:cubicBezTo>
                  <a:lnTo>
                    <a:pt x="0" y="0"/>
                  </a:lnTo>
                </a:path>
              </a:pathLst>
            </a:custGeom>
            <a:noFill/>
            <a:ln w="38100">
              <a:solidFill>
                <a:srgbClr val="FFFF00"/>
              </a:solidFill>
              <a:prstDash val="sysDash"/>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3" name="Freeform 2"/>
            <p:cNvSpPr/>
            <p:nvPr/>
          </p:nvSpPr>
          <p:spPr>
            <a:xfrm>
              <a:off x="4699000" y="1193800"/>
              <a:ext cx="1460500" cy="800100"/>
            </a:xfrm>
            <a:custGeom>
              <a:avLst/>
              <a:gdLst>
                <a:gd name="connsiteX0" fmla="*/ 838200 w 838200"/>
                <a:gd name="connsiteY0" fmla="*/ 596900 h 596900"/>
                <a:gd name="connsiteX1" fmla="*/ 787400 w 838200"/>
                <a:gd name="connsiteY1" fmla="*/ 546100 h 596900"/>
                <a:gd name="connsiteX2" fmla="*/ 368300 w 838200"/>
                <a:gd name="connsiteY2" fmla="*/ 342900 h 596900"/>
                <a:gd name="connsiteX3" fmla="*/ 266700 w 838200"/>
                <a:gd name="connsiteY3" fmla="*/ 63500 h 596900"/>
                <a:gd name="connsiteX4" fmla="*/ 0 w 838200"/>
                <a:gd name="connsiteY4" fmla="*/ 0 h 596900"/>
                <a:gd name="connsiteX0" fmla="*/ 1460500 w 1460500"/>
                <a:gd name="connsiteY0" fmla="*/ 800100 h 800100"/>
                <a:gd name="connsiteX1" fmla="*/ 787400 w 1460500"/>
                <a:gd name="connsiteY1" fmla="*/ 546100 h 800100"/>
                <a:gd name="connsiteX2" fmla="*/ 368300 w 1460500"/>
                <a:gd name="connsiteY2" fmla="*/ 342900 h 800100"/>
                <a:gd name="connsiteX3" fmla="*/ 266700 w 1460500"/>
                <a:gd name="connsiteY3" fmla="*/ 63500 h 800100"/>
                <a:gd name="connsiteX4" fmla="*/ 0 w 1460500"/>
                <a:gd name="connsiteY4" fmla="*/ 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500" h="800100">
                  <a:moveTo>
                    <a:pt x="1460500" y="800100"/>
                  </a:moveTo>
                  <a:lnTo>
                    <a:pt x="787400" y="546100"/>
                  </a:lnTo>
                  <a:lnTo>
                    <a:pt x="368300" y="342900"/>
                  </a:lnTo>
                  <a:lnTo>
                    <a:pt x="266700" y="63500"/>
                  </a:lnTo>
                  <a:lnTo>
                    <a:pt x="0" y="0"/>
                  </a:lnTo>
                </a:path>
              </a:pathLst>
            </a:custGeom>
            <a:noFill/>
            <a:ln w="38100">
              <a:solidFill>
                <a:srgbClr val="FFFF00"/>
              </a:solidFill>
              <a:prstDash val="sysDash"/>
              <a:headEnd type="none" w="med"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9" name="Freeform 28"/>
            <p:cNvSpPr/>
            <p:nvPr/>
          </p:nvSpPr>
          <p:spPr>
            <a:xfrm>
              <a:off x="1873748" y="41801"/>
              <a:ext cx="5396331" cy="6300942"/>
            </a:xfrm>
            <a:custGeom>
              <a:avLst/>
              <a:gdLst>
                <a:gd name="connsiteX0" fmla="*/ 5094514 w 5631543"/>
                <a:gd name="connsiteY0" fmla="*/ 5558971 h 6139543"/>
                <a:gd name="connsiteX1" fmla="*/ 5631543 w 5631543"/>
                <a:gd name="connsiteY1" fmla="*/ 3120571 h 6139543"/>
                <a:gd name="connsiteX2" fmla="*/ 5167085 w 5631543"/>
                <a:gd name="connsiteY2" fmla="*/ 827314 h 6139543"/>
                <a:gd name="connsiteX3" fmla="*/ 2989943 w 5631543"/>
                <a:gd name="connsiteY3" fmla="*/ 0 h 6139543"/>
                <a:gd name="connsiteX4" fmla="*/ 609600 w 5631543"/>
                <a:gd name="connsiteY4" fmla="*/ 769257 h 6139543"/>
                <a:gd name="connsiteX5" fmla="*/ 0 w 5631543"/>
                <a:gd name="connsiteY5" fmla="*/ 3222171 h 6139543"/>
                <a:gd name="connsiteX6" fmla="*/ 740228 w 5631543"/>
                <a:gd name="connsiteY6" fmla="*/ 5457371 h 6139543"/>
                <a:gd name="connsiteX7" fmla="*/ 1596571 w 5631543"/>
                <a:gd name="connsiteY7" fmla="*/ 6139543 h 6139543"/>
                <a:gd name="connsiteX0" fmla="*/ 5094514 w 5633376"/>
                <a:gd name="connsiteY0" fmla="*/ 5558971 h 6139543"/>
                <a:gd name="connsiteX1" fmla="*/ 5631543 w 5633376"/>
                <a:gd name="connsiteY1" fmla="*/ 3120571 h 6139543"/>
                <a:gd name="connsiteX2" fmla="*/ 5167085 w 5633376"/>
                <a:gd name="connsiteY2" fmla="*/ 827314 h 6139543"/>
                <a:gd name="connsiteX3" fmla="*/ 2989943 w 5633376"/>
                <a:gd name="connsiteY3" fmla="*/ 0 h 6139543"/>
                <a:gd name="connsiteX4" fmla="*/ 609600 w 5633376"/>
                <a:gd name="connsiteY4" fmla="*/ 769257 h 6139543"/>
                <a:gd name="connsiteX5" fmla="*/ 0 w 5633376"/>
                <a:gd name="connsiteY5" fmla="*/ 3222171 h 6139543"/>
                <a:gd name="connsiteX6" fmla="*/ 740228 w 5633376"/>
                <a:gd name="connsiteY6" fmla="*/ 5457371 h 6139543"/>
                <a:gd name="connsiteX7" fmla="*/ 1596571 w 5633376"/>
                <a:gd name="connsiteY7" fmla="*/ 6139543 h 6139543"/>
                <a:gd name="connsiteX0" fmla="*/ 5094514 w 5682465"/>
                <a:gd name="connsiteY0" fmla="*/ 5558971 h 6139543"/>
                <a:gd name="connsiteX1" fmla="*/ 5631543 w 5682465"/>
                <a:gd name="connsiteY1" fmla="*/ 3120571 h 6139543"/>
                <a:gd name="connsiteX2" fmla="*/ 5167085 w 5682465"/>
                <a:gd name="connsiteY2" fmla="*/ 827314 h 6139543"/>
                <a:gd name="connsiteX3" fmla="*/ 2989943 w 5682465"/>
                <a:gd name="connsiteY3" fmla="*/ 0 h 6139543"/>
                <a:gd name="connsiteX4" fmla="*/ 609600 w 5682465"/>
                <a:gd name="connsiteY4" fmla="*/ 769257 h 6139543"/>
                <a:gd name="connsiteX5" fmla="*/ 0 w 5682465"/>
                <a:gd name="connsiteY5" fmla="*/ 3222171 h 6139543"/>
                <a:gd name="connsiteX6" fmla="*/ 740228 w 5682465"/>
                <a:gd name="connsiteY6" fmla="*/ 5457371 h 6139543"/>
                <a:gd name="connsiteX7" fmla="*/ 1596571 w 5682465"/>
                <a:gd name="connsiteY7" fmla="*/ 6139543 h 6139543"/>
                <a:gd name="connsiteX0" fmla="*/ 5094514 w 5682465"/>
                <a:gd name="connsiteY0" fmla="*/ 5636486 h 6217058"/>
                <a:gd name="connsiteX1" fmla="*/ 5631543 w 5682465"/>
                <a:gd name="connsiteY1" fmla="*/ 3198086 h 6217058"/>
                <a:gd name="connsiteX2" fmla="*/ 5167085 w 5682465"/>
                <a:gd name="connsiteY2" fmla="*/ 904829 h 6217058"/>
                <a:gd name="connsiteX3" fmla="*/ 2989943 w 5682465"/>
                <a:gd name="connsiteY3" fmla="*/ 77515 h 6217058"/>
                <a:gd name="connsiteX4" fmla="*/ 609600 w 5682465"/>
                <a:gd name="connsiteY4" fmla="*/ 846772 h 6217058"/>
                <a:gd name="connsiteX5" fmla="*/ 0 w 5682465"/>
                <a:gd name="connsiteY5" fmla="*/ 3299686 h 6217058"/>
                <a:gd name="connsiteX6" fmla="*/ 740228 w 5682465"/>
                <a:gd name="connsiteY6" fmla="*/ 5534886 h 6217058"/>
                <a:gd name="connsiteX7" fmla="*/ 1596571 w 5682465"/>
                <a:gd name="connsiteY7" fmla="*/ 6217058 h 6217058"/>
                <a:gd name="connsiteX0" fmla="*/ 5094514 w 5682465"/>
                <a:gd name="connsiteY0" fmla="*/ 5562314 h 6142886"/>
                <a:gd name="connsiteX1" fmla="*/ 5631543 w 5682465"/>
                <a:gd name="connsiteY1" fmla="*/ 3123914 h 6142886"/>
                <a:gd name="connsiteX2" fmla="*/ 5167085 w 5682465"/>
                <a:gd name="connsiteY2" fmla="*/ 830657 h 6142886"/>
                <a:gd name="connsiteX3" fmla="*/ 2989943 w 5682465"/>
                <a:gd name="connsiteY3" fmla="*/ 3343 h 6142886"/>
                <a:gd name="connsiteX4" fmla="*/ 609600 w 5682465"/>
                <a:gd name="connsiteY4" fmla="*/ 772600 h 6142886"/>
                <a:gd name="connsiteX5" fmla="*/ 0 w 5682465"/>
                <a:gd name="connsiteY5" fmla="*/ 3225514 h 6142886"/>
                <a:gd name="connsiteX6" fmla="*/ 740228 w 5682465"/>
                <a:gd name="connsiteY6" fmla="*/ 5460714 h 6142886"/>
                <a:gd name="connsiteX7" fmla="*/ 1596571 w 5682465"/>
                <a:gd name="connsiteY7" fmla="*/ 6142886 h 6142886"/>
                <a:gd name="connsiteX0" fmla="*/ 5131973 w 5719924"/>
                <a:gd name="connsiteY0" fmla="*/ 5562314 h 6142886"/>
                <a:gd name="connsiteX1" fmla="*/ 5669002 w 5719924"/>
                <a:gd name="connsiteY1" fmla="*/ 3123914 h 6142886"/>
                <a:gd name="connsiteX2" fmla="*/ 5204544 w 5719924"/>
                <a:gd name="connsiteY2" fmla="*/ 830657 h 6142886"/>
                <a:gd name="connsiteX3" fmla="*/ 3027402 w 5719924"/>
                <a:gd name="connsiteY3" fmla="*/ 3343 h 6142886"/>
                <a:gd name="connsiteX4" fmla="*/ 647059 w 5719924"/>
                <a:gd name="connsiteY4" fmla="*/ 772600 h 6142886"/>
                <a:gd name="connsiteX5" fmla="*/ 37459 w 5719924"/>
                <a:gd name="connsiteY5" fmla="*/ 3225514 h 6142886"/>
                <a:gd name="connsiteX6" fmla="*/ 777687 w 5719924"/>
                <a:gd name="connsiteY6" fmla="*/ 5460714 h 6142886"/>
                <a:gd name="connsiteX7" fmla="*/ 1634030 w 5719924"/>
                <a:gd name="connsiteY7" fmla="*/ 6142886 h 6142886"/>
                <a:gd name="connsiteX0" fmla="*/ 5094514 w 5682465"/>
                <a:gd name="connsiteY0" fmla="*/ 5562314 h 6142886"/>
                <a:gd name="connsiteX1" fmla="*/ 5631543 w 5682465"/>
                <a:gd name="connsiteY1" fmla="*/ 3123914 h 6142886"/>
                <a:gd name="connsiteX2" fmla="*/ 5167085 w 5682465"/>
                <a:gd name="connsiteY2" fmla="*/ 830657 h 6142886"/>
                <a:gd name="connsiteX3" fmla="*/ 2989943 w 5682465"/>
                <a:gd name="connsiteY3" fmla="*/ 3343 h 6142886"/>
                <a:gd name="connsiteX4" fmla="*/ 609600 w 5682465"/>
                <a:gd name="connsiteY4" fmla="*/ 772600 h 6142886"/>
                <a:gd name="connsiteX5" fmla="*/ 0 w 5682465"/>
                <a:gd name="connsiteY5" fmla="*/ 3225514 h 6142886"/>
                <a:gd name="connsiteX6" fmla="*/ 740228 w 5682465"/>
                <a:gd name="connsiteY6" fmla="*/ 5460714 h 6142886"/>
                <a:gd name="connsiteX7" fmla="*/ 1596571 w 5682465"/>
                <a:gd name="connsiteY7" fmla="*/ 6142886 h 6142886"/>
                <a:gd name="connsiteX0" fmla="*/ 5094514 w 5682465"/>
                <a:gd name="connsiteY0" fmla="*/ 5562314 h 6142886"/>
                <a:gd name="connsiteX1" fmla="*/ 5631543 w 5682465"/>
                <a:gd name="connsiteY1" fmla="*/ 3123914 h 6142886"/>
                <a:gd name="connsiteX2" fmla="*/ 5167085 w 5682465"/>
                <a:gd name="connsiteY2" fmla="*/ 830657 h 6142886"/>
                <a:gd name="connsiteX3" fmla="*/ 2989943 w 5682465"/>
                <a:gd name="connsiteY3" fmla="*/ 3343 h 6142886"/>
                <a:gd name="connsiteX4" fmla="*/ 609600 w 5682465"/>
                <a:gd name="connsiteY4" fmla="*/ 772600 h 6142886"/>
                <a:gd name="connsiteX5" fmla="*/ 0 w 5682465"/>
                <a:gd name="connsiteY5" fmla="*/ 3225514 h 6142886"/>
                <a:gd name="connsiteX6" fmla="*/ 740228 w 5682465"/>
                <a:gd name="connsiteY6" fmla="*/ 5460714 h 6142886"/>
                <a:gd name="connsiteX7" fmla="*/ 1596571 w 5682465"/>
                <a:gd name="connsiteY7" fmla="*/ 6142886 h 6142886"/>
                <a:gd name="connsiteX0" fmla="*/ 5094514 w 5633376"/>
                <a:gd name="connsiteY0" fmla="*/ 5562314 h 6142886"/>
                <a:gd name="connsiteX1" fmla="*/ 5631543 w 5633376"/>
                <a:gd name="connsiteY1" fmla="*/ 3123914 h 6142886"/>
                <a:gd name="connsiteX2" fmla="*/ 5167085 w 5633376"/>
                <a:gd name="connsiteY2" fmla="*/ 830657 h 6142886"/>
                <a:gd name="connsiteX3" fmla="*/ 2989943 w 5633376"/>
                <a:gd name="connsiteY3" fmla="*/ 3343 h 6142886"/>
                <a:gd name="connsiteX4" fmla="*/ 609600 w 5633376"/>
                <a:gd name="connsiteY4" fmla="*/ 772600 h 6142886"/>
                <a:gd name="connsiteX5" fmla="*/ 0 w 5633376"/>
                <a:gd name="connsiteY5" fmla="*/ 3225514 h 6142886"/>
                <a:gd name="connsiteX6" fmla="*/ 740228 w 5633376"/>
                <a:gd name="connsiteY6" fmla="*/ 5460714 h 6142886"/>
                <a:gd name="connsiteX7" fmla="*/ 1596571 w 5633376"/>
                <a:gd name="connsiteY7" fmla="*/ 6142886 h 6142886"/>
                <a:gd name="connsiteX0" fmla="*/ 5096741 w 5635603"/>
                <a:gd name="connsiteY0" fmla="*/ 5562314 h 6142886"/>
                <a:gd name="connsiteX1" fmla="*/ 5633770 w 5635603"/>
                <a:gd name="connsiteY1" fmla="*/ 3123914 h 6142886"/>
                <a:gd name="connsiteX2" fmla="*/ 5169312 w 5635603"/>
                <a:gd name="connsiteY2" fmla="*/ 830657 h 6142886"/>
                <a:gd name="connsiteX3" fmla="*/ 2992170 w 5635603"/>
                <a:gd name="connsiteY3" fmla="*/ 3343 h 6142886"/>
                <a:gd name="connsiteX4" fmla="*/ 611827 w 5635603"/>
                <a:gd name="connsiteY4" fmla="*/ 772600 h 6142886"/>
                <a:gd name="connsiteX5" fmla="*/ 2227 w 5635603"/>
                <a:gd name="connsiteY5" fmla="*/ 3225514 h 6142886"/>
                <a:gd name="connsiteX6" fmla="*/ 742455 w 5635603"/>
                <a:gd name="connsiteY6" fmla="*/ 5460714 h 6142886"/>
                <a:gd name="connsiteX7" fmla="*/ 1598798 w 5635603"/>
                <a:gd name="connsiteY7" fmla="*/ 6142886 h 6142886"/>
                <a:gd name="connsiteX0" fmla="*/ 5096741 w 5635603"/>
                <a:gd name="connsiteY0" fmla="*/ 5562314 h 6142886"/>
                <a:gd name="connsiteX1" fmla="*/ 5633770 w 5635603"/>
                <a:gd name="connsiteY1" fmla="*/ 3123914 h 6142886"/>
                <a:gd name="connsiteX2" fmla="*/ 5169312 w 5635603"/>
                <a:gd name="connsiteY2" fmla="*/ 830657 h 6142886"/>
                <a:gd name="connsiteX3" fmla="*/ 2992170 w 5635603"/>
                <a:gd name="connsiteY3" fmla="*/ 3343 h 6142886"/>
                <a:gd name="connsiteX4" fmla="*/ 611827 w 5635603"/>
                <a:gd name="connsiteY4" fmla="*/ 772600 h 6142886"/>
                <a:gd name="connsiteX5" fmla="*/ 2227 w 5635603"/>
                <a:gd name="connsiteY5" fmla="*/ 3225514 h 6142886"/>
                <a:gd name="connsiteX6" fmla="*/ 742455 w 5635603"/>
                <a:gd name="connsiteY6" fmla="*/ 5460714 h 6142886"/>
                <a:gd name="connsiteX7" fmla="*/ 1598798 w 5635603"/>
                <a:gd name="connsiteY7" fmla="*/ 6142886 h 6142886"/>
                <a:gd name="connsiteX0" fmla="*/ 5096741 w 5635603"/>
                <a:gd name="connsiteY0" fmla="*/ 5562314 h 6142886"/>
                <a:gd name="connsiteX1" fmla="*/ 5633770 w 5635603"/>
                <a:gd name="connsiteY1" fmla="*/ 3123914 h 6142886"/>
                <a:gd name="connsiteX2" fmla="*/ 5169312 w 5635603"/>
                <a:gd name="connsiteY2" fmla="*/ 830657 h 6142886"/>
                <a:gd name="connsiteX3" fmla="*/ 2992170 w 5635603"/>
                <a:gd name="connsiteY3" fmla="*/ 3343 h 6142886"/>
                <a:gd name="connsiteX4" fmla="*/ 611827 w 5635603"/>
                <a:gd name="connsiteY4" fmla="*/ 772600 h 6142886"/>
                <a:gd name="connsiteX5" fmla="*/ 2227 w 5635603"/>
                <a:gd name="connsiteY5" fmla="*/ 3225514 h 6142886"/>
                <a:gd name="connsiteX6" fmla="*/ 742455 w 5635603"/>
                <a:gd name="connsiteY6" fmla="*/ 5460714 h 6142886"/>
                <a:gd name="connsiteX7" fmla="*/ 1598798 w 5635603"/>
                <a:gd name="connsiteY7" fmla="*/ 6142886 h 6142886"/>
                <a:gd name="connsiteX0" fmla="*/ 5095604 w 5634466"/>
                <a:gd name="connsiteY0" fmla="*/ 5559250 h 6139822"/>
                <a:gd name="connsiteX1" fmla="*/ 5632633 w 5634466"/>
                <a:gd name="connsiteY1" fmla="*/ 3120850 h 6139822"/>
                <a:gd name="connsiteX2" fmla="*/ 5168175 w 5634466"/>
                <a:gd name="connsiteY2" fmla="*/ 827593 h 6139822"/>
                <a:gd name="connsiteX3" fmla="*/ 2991033 w 5634466"/>
                <a:gd name="connsiteY3" fmla="*/ 279 h 6139822"/>
                <a:gd name="connsiteX4" fmla="*/ 610690 w 5634466"/>
                <a:gd name="connsiteY4" fmla="*/ 769536 h 6139822"/>
                <a:gd name="connsiteX5" fmla="*/ 1090 w 5634466"/>
                <a:gd name="connsiteY5" fmla="*/ 3222450 h 6139822"/>
                <a:gd name="connsiteX6" fmla="*/ 741318 w 5634466"/>
                <a:gd name="connsiteY6" fmla="*/ 5457650 h 6139822"/>
                <a:gd name="connsiteX7" fmla="*/ 1597661 w 5634466"/>
                <a:gd name="connsiteY7" fmla="*/ 6139822 h 6139822"/>
                <a:gd name="connsiteX0" fmla="*/ 5095604 w 5634466"/>
                <a:gd name="connsiteY0" fmla="*/ 5559250 h 6139822"/>
                <a:gd name="connsiteX1" fmla="*/ 5632633 w 5634466"/>
                <a:gd name="connsiteY1" fmla="*/ 3120850 h 6139822"/>
                <a:gd name="connsiteX2" fmla="*/ 5168175 w 5634466"/>
                <a:gd name="connsiteY2" fmla="*/ 827593 h 6139822"/>
                <a:gd name="connsiteX3" fmla="*/ 2991033 w 5634466"/>
                <a:gd name="connsiteY3" fmla="*/ 279 h 6139822"/>
                <a:gd name="connsiteX4" fmla="*/ 610690 w 5634466"/>
                <a:gd name="connsiteY4" fmla="*/ 769536 h 6139822"/>
                <a:gd name="connsiteX5" fmla="*/ 1090 w 5634466"/>
                <a:gd name="connsiteY5" fmla="*/ 3222450 h 6139822"/>
                <a:gd name="connsiteX6" fmla="*/ 741318 w 5634466"/>
                <a:gd name="connsiteY6" fmla="*/ 5457650 h 6139822"/>
                <a:gd name="connsiteX7" fmla="*/ 1597661 w 5634466"/>
                <a:gd name="connsiteY7" fmla="*/ 6139822 h 6139822"/>
                <a:gd name="connsiteX0" fmla="*/ 5095604 w 5634466"/>
                <a:gd name="connsiteY0" fmla="*/ 5559250 h 6139822"/>
                <a:gd name="connsiteX1" fmla="*/ 5632633 w 5634466"/>
                <a:gd name="connsiteY1" fmla="*/ 3120850 h 6139822"/>
                <a:gd name="connsiteX2" fmla="*/ 5168175 w 5634466"/>
                <a:gd name="connsiteY2" fmla="*/ 827593 h 6139822"/>
                <a:gd name="connsiteX3" fmla="*/ 2991033 w 5634466"/>
                <a:gd name="connsiteY3" fmla="*/ 279 h 6139822"/>
                <a:gd name="connsiteX4" fmla="*/ 610690 w 5634466"/>
                <a:gd name="connsiteY4" fmla="*/ 769536 h 6139822"/>
                <a:gd name="connsiteX5" fmla="*/ 1090 w 5634466"/>
                <a:gd name="connsiteY5" fmla="*/ 3222450 h 6139822"/>
                <a:gd name="connsiteX6" fmla="*/ 741318 w 5634466"/>
                <a:gd name="connsiteY6" fmla="*/ 5457650 h 6139822"/>
                <a:gd name="connsiteX7" fmla="*/ 1597661 w 5634466"/>
                <a:gd name="connsiteY7" fmla="*/ 6139822 h 6139822"/>
                <a:gd name="connsiteX0" fmla="*/ 5095604 w 5634466"/>
                <a:gd name="connsiteY0" fmla="*/ 5559250 h 6139822"/>
                <a:gd name="connsiteX1" fmla="*/ 5632633 w 5634466"/>
                <a:gd name="connsiteY1" fmla="*/ 3120850 h 6139822"/>
                <a:gd name="connsiteX2" fmla="*/ 5168175 w 5634466"/>
                <a:gd name="connsiteY2" fmla="*/ 827593 h 6139822"/>
                <a:gd name="connsiteX3" fmla="*/ 2991033 w 5634466"/>
                <a:gd name="connsiteY3" fmla="*/ 279 h 6139822"/>
                <a:gd name="connsiteX4" fmla="*/ 610690 w 5634466"/>
                <a:gd name="connsiteY4" fmla="*/ 769536 h 6139822"/>
                <a:gd name="connsiteX5" fmla="*/ 1090 w 5634466"/>
                <a:gd name="connsiteY5" fmla="*/ 3222450 h 6139822"/>
                <a:gd name="connsiteX6" fmla="*/ 741318 w 5634466"/>
                <a:gd name="connsiteY6" fmla="*/ 5457650 h 6139822"/>
                <a:gd name="connsiteX7" fmla="*/ 1597661 w 5634466"/>
                <a:gd name="connsiteY7" fmla="*/ 6139822 h 6139822"/>
                <a:gd name="connsiteX0" fmla="*/ 5095604 w 5634466"/>
                <a:gd name="connsiteY0" fmla="*/ 5559250 h 6139822"/>
                <a:gd name="connsiteX1" fmla="*/ 5632633 w 5634466"/>
                <a:gd name="connsiteY1" fmla="*/ 3120850 h 6139822"/>
                <a:gd name="connsiteX2" fmla="*/ 5168175 w 5634466"/>
                <a:gd name="connsiteY2" fmla="*/ 827593 h 6139822"/>
                <a:gd name="connsiteX3" fmla="*/ 2991033 w 5634466"/>
                <a:gd name="connsiteY3" fmla="*/ 279 h 6139822"/>
                <a:gd name="connsiteX4" fmla="*/ 610690 w 5634466"/>
                <a:gd name="connsiteY4" fmla="*/ 769536 h 6139822"/>
                <a:gd name="connsiteX5" fmla="*/ 1090 w 5634466"/>
                <a:gd name="connsiteY5" fmla="*/ 3222450 h 6139822"/>
                <a:gd name="connsiteX6" fmla="*/ 741318 w 5634466"/>
                <a:gd name="connsiteY6" fmla="*/ 5457650 h 6139822"/>
                <a:gd name="connsiteX7" fmla="*/ 1597661 w 5634466"/>
                <a:gd name="connsiteY7" fmla="*/ 6139822 h 6139822"/>
                <a:gd name="connsiteX0" fmla="*/ 5095604 w 5634466"/>
                <a:gd name="connsiteY0" fmla="*/ 5559250 h 6139822"/>
                <a:gd name="connsiteX1" fmla="*/ 5632633 w 5634466"/>
                <a:gd name="connsiteY1" fmla="*/ 3120850 h 6139822"/>
                <a:gd name="connsiteX2" fmla="*/ 5168175 w 5634466"/>
                <a:gd name="connsiteY2" fmla="*/ 827593 h 6139822"/>
                <a:gd name="connsiteX3" fmla="*/ 2991033 w 5634466"/>
                <a:gd name="connsiteY3" fmla="*/ 279 h 6139822"/>
                <a:gd name="connsiteX4" fmla="*/ 610690 w 5634466"/>
                <a:gd name="connsiteY4" fmla="*/ 769536 h 6139822"/>
                <a:gd name="connsiteX5" fmla="*/ 1090 w 5634466"/>
                <a:gd name="connsiteY5" fmla="*/ 3222450 h 6139822"/>
                <a:gd name="connsiteX6" fmla="*/ 741318 w 5634466"/>
                <a:gd name="connsiteY6" fmla="*/ 5457650 h 6139822"/>
                <a:gd name="connsiteX7" fmla="*/ 1597661 w 5634466"/>
                <a:gd name="connsiteY7" fmla="*/ 6139822 h 6139822"/>
                <a:gd name="connsiteX0" fmla="*/ 5095604 w 5634466"/>
                <a:gd name="connsiteY0" fmla="*/ 5559250 h 6139822"/>
                <a:gd name="connsiteX1" fmla="*/ 5632633 w 5634466"/>
                <a:gd name="connsiteY1" fmla="*/ 3120850 h 6139822"/>
                <a:gd name="connsiteX2" fmla="*/ 5168175 w 5634466"/>
                <a:gd name="connsiteY2" fmla="*/ 827593 h 6139822"/>
                <a:gd name="connsiteX3" fmla="*/ 2991033 w 5634466"/>
                <a:gd name="connsiteY3" fmla="*/ 279 h 6139822"/>
                <a:gd name="connsiteX4" fmla="*/ 610690 w 5634466"/>
                <a:gd name="connsiteY4" fmla="*/ 769536 h 6139822"/>
                <a:gd name="connsiteX5" fmla="*/ 1090 w 5634466"/>
                <a:gd name="connsiteY5" fmla="*/ 3222450 h 6139822"/>
                <a:gd name="connsiteX6" fmla="*/ 741318 w 5634466"/>
                <a:gd name="connsiteY6" fmla="*/ 5457650 h 6139822"/>
                <a:gd name="connsiteX7" fmla="*/ 1597661 w 5634466"/>
                <a:gd name="connsiteY7" fmla="*/ 6139822 h 6139822"/>
                <a:gd name="connsiteX0" fmla="*/ 5098029 w 5636891"/>
                <a:gd name="connsiteY0" fmla="*/ 5559222 h 6139794"/>
                <a:gd name="connsiteX1" fmla="*/ 5635058 w 5636891"/>
                <a:gd name="connsiteY1" fmla="*/ 3120822 h 6139794"/>
                <a:gd name="connsiteX2" fmla="*/ 5170600 w 5636891"/>
                <a:gd name="connsiteY2" fmla="*/ 827565 h 6139794"/>
                <a:gd name="connsiteX3" fmla="*/ 2993458 w 5636891"/>
                <a:gd name="connsiteY3" fmla="*/ 251 h 6139794"/>
                <a:gd name="connsiteX4" fmla="*/ 613115 w 5636891"/>
                <a:gd name="connsiteY4" fmla="*/ 769508 h 6139794"/>
                <a:gd name="connsiteX5" fmla="*/ 3515 w 5636891"/>
                <a:gd name="connsiteY5" fmla="*/ 3222422 h 6139794"/>
                <a:gd name="connsiteX6" fmla="*/ 743743 w 5636891"/>
                <a:gd name="connsiteY6" fmla="*/ 5457622 h 6139794"/>
                <a:gd name="connsiteX7" fmla="*/ 1600086 w 5636891"/>
                <a:gd name="connsiteY7" fmla="*/ 6139794 h 6139794"/>
                <a:gd name="connsiteX0" fmla="*/ 5095986 w 5634848"/>
                <a:gd name="connsiteY0" fmla="*/ 5559647 h 6140219"/>
                <a:gd name="connsiteX1" fmla="*/ 5633015 w 5634848"/>
                <a:gd name="connsiteY1" fmla="*/ 3121247 h 6140219"/>
                <a:gd name="connsiteX2" fmla="*/ 5168557 w 5634848"/>
                <a:gd name="connsiteY2" fmla="*/ 827990 h 6140219"/>
                <a:gd name="connsiteX3" fmla="*/ 2991415 w 5634848"/>
                <a:gd name="connsiteY3" fmla="*/ 676 h 6140219"/>
                <a:gd name="connsiteX4" fmla="*/ 611072 w 5634848"/>
                <a:gd name="connsiteY4" fmla="*/ 769933 h 6140219"/>
                <a:gd name="connsiteX5" fmla="*/ 1472 w 5634848"/>
                <a:gd name="connsiteY5" fmla="*/ 3222847 h 6140219"/>
                <a:gd name="connsiteX6" fmla="*/ 741700 w 5634848"/>
                <a:gd name="connsiteY6" fmla="*/ 5458047 h 6140219"/>
                <a:gd name="connsiteX7" fmla="*/ 1598043 w 5634848"/>
                <a:gd name="connsiteY7" fmla="*/ 6140219 h 6140219"/>
                <a:gd name="connsiteX0" fmla="*/ 5096518 w 5635380"/>
                <a:gd name="connsiteY0" fmla="*/ 5559273 h 6139845"/>
                <a:gd name="connsiteX1" fmla="*/ 5633547 w 5635380"/>
                <a:gd name="connsiteY1" fmla="*/ 3120873 h 6139845"/>
                <a:gd name="connsiteX2" fmla="*/ 5169089 w 5635380"/>
                <a:gd name="connsiteY2" fmla="*/ 827616 h 6139845"/>
                <a:gd name="connsiteX3" fmla="*/ 2991947 w 5635380"/>
                <a:gd name="connsiteY3" fmla="*/ 302 h 6139845"/>
                <a:gd name="connsiteX4" fmla="*/ 611604 w 5635380"/>
                <a:gd name="connsiteY4" fmla="*/ 769559 h 6139845"/>
                <a:gd name="connsiteX5" fmla="*/ 2004 w 5635380"/>
                <a:gd name="connsiteY5" fmla="*/ 3222473 h 6139845"/>
                <a:gd name="connsiteX6" fmla="*/ 742232 w 5635380"/>
                <a:gd name="connsiteY6" fmla="*/ 5457673 h 6139845"/>
                <a:gd name="connsiteX7" fmla="*/ 1598575 w 5635380"/>
                <a:gd name="connsiteY7" fmla="*/ 6139845 h 6139845"/>
                <a:gd name="connsiteX0" fmla="*/ 5095986 w 5634848"/>
                <a:gd name="connsiteY0" fmla="*/ 5559314 h 6139886"/>
                <a:gd name="connsiteX1" fmla="*/ 5633015 w 5634848"/>
                <a:gd name="connsiteY1" fmla="*/ 3120914 h 6139886"/>
                <a:gd name="connsiteX2" fmla="*/ 5168557 w 5634848"/>
                <a:gd name="connsiteY2" fmla="*/ 827657 h 6139886"/>
                <a:gd name="connsiteX3" fmla="*/ 2991415 w 5634848"/>
                <a:gd name="connsiteY3" fmla="*/ 343 h 6139886"/>
                <a:gd name="connsiteX4" fmla="*/ 611072 w 5634848"/>
                <a:gd name="connsiteY4" fmla="*/ 769600 h 6139886"/>
                <a:gd name="connsiteX5" fmla="*/ 1472 w 5634848"/>
                <a:gd name="connsiteY5" fmla="*/ 3222514 h 6139886"/>
                <a:gd name="connsiteX6" fmla="*/ 741700 w 5634848"/>
                <a:gd name="connsiteY6" fmla="*/ 5457714 h 6139886"/>
                <a:gd name="connsiteX7" fmla="*/ 1598043 w 5634848"/>
                <a:gd name="connsiteY7" fmla="*/ 6139886 h 6139886"/>
                <a:gd name="connsiteX0" fmla="*/ 5290539 w 5634560"/>
                <a:gd name="connsiteY0" fmla="*/ 4965927 h 6139886"/>
                <a:gd name="connsiteX1" fmla="*/ 5633015 w 5634560"/>
                <a:gd name="connsiteY1" fmla="*/ 3120914 h 6139886"/>
                <a:gd name="connsiteX2" fmla="*/ 5168557 w 5634560"/>
                <a:gd name="connsiteY2" fmla="*/ 827657 h 6139886"/>
                <a:gd name="connsiteX3" fmla="*/ 2991415 w 5634560"/>
                <a:gd name="connsiteY3" fmla="*/ 343 h 6139886"/>
                <a:gd name="connsiteX4" fmla="*/ 611072 w 5634560"/>
                <a:gd name="connsiteY4" fmla="*/ 769600 h 6139886"/>
                <a:gd name="connsiteX5" fmla="*/ 1472 w 5634560"/>
                <a:gd name="connsiteY5" fmla="*/ 3222514 h 6139886"/>
                <a:gd name="connsiteX6" fmla="*/ 741700 w 5634560"/>
                <a:gd name="connsiteY6" fmla="*/ 5457714 h 6139886"/>
                <a:gd name="connsiteX7" fmla="*/ 1598043 w 5634560"/>
                <a:gd name="connsiteY7" fmla="*/ 6139886 h 6139886"/>
                <a:gd name="connsiteX0" fmla="*/ 5290539 w 5642441"/>
                <a:gd name="connsiteY0" fmla="*/ 4965927 h 6139886"/>
                <a:gd name="connsiteX1" fmla="*/ 5633015 w 5642441"/>
                <a:gd name="connsiteY1" fmla="*/ 3120914 h 6139886"/>
                <a:gd name="connsiteX2" fmla="*/ 5168557 w 5642441"/>
                <a:gd name="connsiteY2" fmla="*/ 827657 h 6139886"/>
                <a:gd name="connsiteX3" fmla="*/ 2991415 w 5642441"/>
                <a:gd name="connsiteY3" fmla="*/ 343 h 6139886"/>
                <a:gd name="connsiteX4" fmla="*/ 611072 w 5642441"/>
                <a:gd name="connsiteY4" fmla="*/ 769600 h 6139886"/>
                <a:gd name="connsiteX5" fmla="*/ 1472 w 5642441"/>
                <a:gd name="connsiteY5" fmla="*/ 3222514 h 6139886"/>
                <a:gd name="connsiteX6" fmla="*/ 741700 w 5642441"/>
                <a:gd name="connsiteY6" fmla="*/ 5457714 h 6139886"/>
                <a:gd name="connsiteX7" fmla="*/ 1598043 w 5642441"/>
                <a:gd name="connsiteY7" fmla="*/ 6139886 h 6139886"/>
                <a:gd name="connsiteX0" fmla="*/ 5290539 w 5679350"/>
                <a:gd name="connsiteY0" fmla="*/ 4987951 h 6161910"/>
                <a:gd name="connsiteX1" fmla="*/ 5633015 w 5679350"/>
                <a:gd name="connsiteY1" fmla="*/ 3142938 h 6161910"/>
                <a:gd name="connsiteX2" fmla="*/ 5381479 w 5679350"/>
                <a:gd name="connsiteY2" fmla="*/ 1443666 h 6161910"/>
                <a:gd name="connsiteX3" fmla="*/ 2991415 w 5679350"/>
                <a:gd name="connsiteY3" fmla="*/ 22367 h 6161910"/>
                <a:gd name="connsiteX4" fmla="*/ 611072 w 5679350"/>
                <a:gd name="connsiteY4" fmla="*/ 791624 h 6161910"/>
                <a:gd name="connsiteX5" fmla="*/ 1472 w 5679350"/>
                <a:gd name="connsiteY5" fmla="*/ 3244538 h 6161910"/>
                <a:gd name="connsiteX6" fmla="*/ 741700 w 5679350"/>
                <a:gd name="connsiteY6" fmla="*/ 5479738 h 6161910"/>
                <a:gd name="connsiteX7" fmla="*/ 1598043 w 5679350"/>
                <a:gd name="connsiteY7" fmla="*/ 6161910 h 6161910"/>
                <a:gd name="connsiteX0" fmla="*/ 5290539 w 5642886"/>
                <a:gd name="connsiteY0" fmla="*/ 4987951 h 6161910"/>
                <a:gd name="connsiteX1" fmla="*/ 5633015 w 5642886"/>
                <a:gd name="connsiteY1" fmla="*/ 3142938 h 6161910"/>
                <a:gd name="connsiteX2" fmla="*/ 5381479 w 5642886"/>
                <a:gd name="connsiteY2" fmla="*/ 1443666 h 6161910"/>
                <a:gd name="connsiteX3" fmla="*/ 2991415 w 5642886"/>
                <a:gd name="connsiteY3" fmla="*/ 22367 h 6161910"/>
                <a:gd name="connsiteX4" fmla="*/ 611072 w 5642886"/>
                <a:gd name="connsiteY4" fmla="*/ 791624 h 6161910"/>
                <a:gd name="connsiteX5" fmla="*/ 1472 w 5642886"/>
                <a:gd name="connsiteY5" fmla="*/ 3244538 h 6161910"/>
                <a:gd name="connsiteX6" fmla="*/ 741700 w 5642886"/>
                <a:gd name="connsiteY6" fmla="*/ 5479738 h 6161910"/>
                <a:gd name="connsiteX7" fmla="*/ 1598043 w 5642886"/>
                <a:gd name="connsiteY7" fmla="*/ 6161910 h 6161910"/>
                <a:gd name="connsiteX0" fmla="*/ 5344436 w 5696783"/>
                <a:gd name="connsiteY0" fmla="*/ 4965585 h 6139544"/>
                <a:gd name="connsiteX1" fmla="*/ 5686912 w 5696783"/>
                <a:gd name="connsiteY1" fmla="*/ 3120572 h 6139544"/>
                <a:gd name="connsiteX2" fmla="*/ 5435376 w 5696783"/>
                <a:gd name="connsiteY2" fmla="*/ 1421300 h 6139544"/>
                <a:gd name="connsiteX3" fmla="*/ 3045312 w 5696783"/>
                <a:gd name="connsiteY3" fmla="*/ 1 h 6139544"/>
                <a:gd name="connsiteX4" fmla="*/ 330377 w 5696783"/>
                <a:gd name="connsiteY4" fmla="*/ 1419814 h 6139544"/>
                <a:gd name="connsiteX5" fmla="*/ 55369 w 5696783"/>
                <a:gd name="connsiteY5" fmla="*/ 3222172 h 6139544"/>
                <a:gd name="connsiteX6" fmla="*/ 795597 w 5696783"/>
                <a:gd name="connsiteY6" fmla="*/ 5457372 h 6139544"/>
                <a:gd name="connsiteX7" fmla="*/ 1651940 w 5696783"/>
                <a:gd name="connsiteY7" fmla="*/ 6139544 h 6139544"/>
                <a:gd name="connsiteX0" fmla="*/ 5307264 w 5659611"/>
                <a:gd name="connsiteY0" fmla="*/ 4965585 h 6139544"/>
                <a:gd name="connsiteX1" fmla="*/ 5649740 w 5659611"/>
                <a:gd name="connsiteY1" fmla="*/ 3120572 h 6139544"/>
                <a:gd name="connsiteX2" fmla="*/ 5398204 w 5659611"/>
                <a:gd name="connsiteY2" fmla="*/ 1421300 h 6139544"/>
                <a:gd name="connsiteX3" fmla="*/ 3008140 w 5659611"/>
                <a:gd name="connsiteY3" fmla="*/ 1 h 6139544"/>
                <a:gd name="connsiteX4" fmla="*/ 293205 w 5659611"/>
                <a:gd name="connsiteY4" fmla="*/ 1419814 h 6139544"/>
                <a:gd name="connsiteX5" fmla="*/ 18197 w 5659611"/>
                <a:gd name="connsiteY5" fmla="*/ 3222172 h 6139544"/>
                <a:gd name="connsiteX6" fmla="*/ 758425 w 5659611"/>
                <a:gd name="connsiteY6" fmla="*/ 5457372 h 6139544"/>
                <a:gd name="connsiteX7" fmla="*/ 1614768 w 5659611"/>
                <a:gd name="connsiteY7" fmla="*/ 6139544 h 6139544"/>
                <a:gd name="connsiteX0" fmla="*/ 5306312 w 5658659"/>
                <a:gd name="connsiteY0" fmla="*/ 4965585 h 6139544"/>
                <a:gd name="connsiteX1" fmla="*/ 5648788 w 5658659"/>
                <a:gd name="connsiteY1" fmla="*/ 3120572 h 6139544"/>
                <a:gd name="connsiteX2" fmla="*/ 5397252 w 5658659"/>
                <a:gd name="connsiteY2" fmla="*/ 1421300 h 6139544"/>
                <a:gd name="connsiteX3" fmla="*/ 3007188 w 5658659"/>
                <a:gd name="connsiteY3" fmla="*/ 1 h 6139544"/>
                <a:gd name="connsiteX4" fmla="*/ 292253 w 5658659"/>
                <a:gd name="connsiteY4" fmla="*/ 1419814 h 6139544"/>
                <a:gd name="connsiteX5" fmla="*/ 17245 w 5658659"/>
                <a:gd name="connsiteY5" fmla="*/ 3222172 h 6139544"/>
                <a:gd name="connsiteX6" fmla="*/ 757473 w 5658659"/>
                <a:gd name="connsiteY6" fmla="*/ 5457372 h 6139544"/>
                <a:gd name="connsiteX7" fmla="*/ 1613816 w 5658659"/>
                <a:gd name="connsiteY7" fmla="*/ 6139544 h 6139544"/>
                <a:gd name="connsiteX0" fmla="*/ 5324346 w 5676693"/>
                <a:gd name="connsiteY0" fmla="*/ 4965585 h 6139544"/>
                <a:gd name="connsiteX1" fmla="*/ 5666822 w 5676693"/>
                <a:gd name="connsiteY1" fmla="*/ 3120572 h 6139544"/>
                <a:gd name="connsiteX2" fmla="*/ 5415286 w 5676693"/>
                <a:gd name="connsiteY2" fmla="*/ 1421300 h 6139544"/>
                <a:gd name="connsiteX3" fmla="*/ 3025222 w 5676693"/>
                <a:gd name="connsiteY3" fmla="*/ 1 h 6139544"/>
                <a:gd name="connsiteX4" fmla="*/ 310287 w 5676693"/>
                <a:gd name="connsiteY4" fmla="*/ 1419814 h 6139544"/>
                <a:gd name="connsiteX5" fmla="*/ 35279 w 5676693"/>
                <a:gd name="connsiteY5" fmla="*/ 3222172 h 6139544"/>
                <a:gd name="connsiteX6" fmla="*/ 775507 w 5676693"/>
                <a:gd name="connsiteY6" fmla="*/ 5457372 h 6139544"/>
                <a:gd name="connsiteX7" fmla="*/ 1631850 w 5676693"/>
                <a:gd name="connsiteY7" fmla="*/ 6139544 h 6139544"/>
                <a:gd name="connsiteX0" fmla="*/ 5354690 w 5761332"/>
                <a:gd name="connsiteY0" fmla="*/ 4965585 h 6139544"/>
                <a:gd name="connsiteX1" fmla="*/ 5697166 w 5761332"/>
                <a:gd name="connsiteY1" fmla="*/ 3120572 h 6139544"/>
                <a:gd name="connsiteX2" fmla="*/ 5445630 w 5761332"/>
                <a:gd name="connsiteY2" fmla="*/ 1421300 h 6139544"/>
                <a:gd name="connsiteX3" fmla="*/ 2751391 w 5761332"/>
                <a:gd name="connsiteY3" fmla="*/ 1 h 6139544"/>
                <a:gd name="connsiteX4" fmla="*/ 340631 w 5761332"/>
                <a:gd name="connsiteY4" fmla="*/ 1419814 h 6139544"/>
                <a:gd name="connsiteX5" fmla="*/ 65623 w 5761332"/>
                <a:gd name="connsiteY5" fmla="*/ 3222172 h 6139544"/>
                <a:gd name="connsiteX6" fmla="*/ 805851 w 5761332"/>
                <a:gd name="connsiteY6" fmla="*/ 5457372 h 6139544"/>
                <a:gd name="connsiteX7" fmla="*/ 1662194 w 5761332"/>
                <a:gd name="connsiteY7" fmla="*/ 6139544 h 6139544"/>
                <a:gd name="connsiteX0" fmla="*/ 5360764 w 5760112"/>
                <a:gd name="connsiteY0" fmla="*/ 4965585 h 6139544"/>
                <a:gd name="connsiteX1" fmla="*/ 5703240 w 5760112"/>
                <a:gd name="connsiteY1" fmla="*/ 3120572 h 6139544"/>
                <a:gd name="connsiteX2" fmla="*/ 5451704 w 5760112"/>
                <a:gd name="connsiteY2" fmla="*/ 1421300 h 6139544"/>
                <a:gd name="connsiteX3" fmla="*/ 2879135 w 5760112"/>
                <a:gd name="connsiteY3" fmla="*/ 1 h 6139544"/>
                <a:gd name="connsiteX4" fmla="*/ 346705 w 5760112"/>
                <a:gd name="connsiteY4" fmla="*/ 1419814 h 6139544"/>
                <a:gd name="connsiteX5" fmla="*/ 71697 w 5760112"/>
                <a:gd name="connsiteY5" fmla="*/ 3222172 h 6139544"/>
                <a:gd name="connsiteX6" fmla="*/ 811925 w 5760112"/>
                <a:gd name="connsiteY6" fmla="*/ 5457372 h 6139544"/>
                <a:gd name="connsiteX7" fmla="*/ 1668268 w 5760112"/>
                <a:gd name="connsiteY7" fmla="*/ 6139544 h 6139544"/>
                <a:gd name="connsiteX0" fmla="*/ 5436294 w 5835642"/>
                <a:gd name="connsiteY0" fmla="*/ 4965585 h 6139544"/>
                <a:gd name="connsiteX1" fmla="*/ 5778770 w 5835642"/>
                <a:gd name="connsiteY1" fmla="*/ 3120572 h 6139544"/>
                <a:gd name="connsiteX2" fmla="*/ 5527234 w 5835642"/>
                <a:gd name="connsiteY2" fmla="*/ 1421300 h 6139544"/>
                <a:gd name="connsiteX3" fmla="*/ 2954665 w 5835642"/>
                <a:gd name="connsiteY3" fmla="*/ 1 h 6139544"/>
                <a:gd name="connsiteX4" fmla="*/ 422235 w 5835642"/>
                <a:gd name="connsiteY4" fmla="*/ 1419814 h 6139544"/>
                <a:gd name="connsiteX5" fmla="*/ 147227 w 5835642"/>
                <a:gd name="connsiteY5" fmla="*/ 3222172 h 6139544"/>
                <a:gd name="connsiteX6" fmla="*/ 887455 w 5835642"/>
                <a:gd name="connsiteY6" fmla="*/ 5457372 h 6139544"/>
                <a:gd name="connsiteX7" fmla="*/ 1743798 w 5835642"/>
                <a:gd name="connsiteY7" fmla="*/ 6139544 h 6139544"/>
                <a:gd name="connsiteX0" fmla="*/ 5315014 w 5714362"/>
                <a:gd name="connsiteY0" fmla="*/ 4965585 h 6139544"/>
                <a:gd name="connsiteX1" fmla="*/ 5657490 w 5714362"/>
                <a:gd name="connsiteY1" fmla="*/ 3120572 h 6139544"/>
                <a:gd name="connsiteX2" fmla="*/ 5405954 w 5714362"/>
                <a:gd name="connsiteY2" fmla="*/ 1421300 h 6139544"/>
                <a:gd name="connsiteX3" fmla="*/ 2833385 w 5714362"/>
                <a:gd name="connsiteY3" fmla="*/ 1 h 6139544"/>
                <a:gd name="connsiteX4" fmla="*/ 300955 w 5714362"/>
                <a:gd name="connsiteY4" fmla="*/ 1419814 h 6139544"/>
                <a:gd name="connsiteX5" fmla="*/ 25947 w 5714362"/>
                <a:gd name="connsiteY5" fmla="*/ 3222172 h 6139544"/>
                <a:gd name="connsiteX6" fmla="*/ 766175 w 5714362"/>
                <a:gd name="connsiteY6" fmla="*/ 5457372 h 6139544"/>
                <a:gd name="connsiteX7" fmla="*/ 1622518 w 5714362"/>
                <a:gd name="connsiteY7" fmla="*/ 6139544 h 6139544"/>
                <a:gd name="connsiteX0" fmla="*/ 5309361 w 5708709"/>
                <a:gd name="connsiteY0" fmla="*/ 4982041 h 6156000"/>
                <a:gd name="connsiteX1" fmla="*/ 5651837 w 5708709"/>
                <a:gd name="connsiteY1" fmla="*/ 3137028 h 6156000"/>
                <a:gd name="connsiteX2" fmla="*/ 5400301 w 5708709"/>
                <a:gd name="connsiteY2" fmla="*/ 1437756 h 6156000"/>
                <a:gd name="connsiteX3" fmla="*/ 2827732 w 5708709"/>
                <a:gd name="connsiteY3" fmla="*/ 16457 h 6156000"/>
                <a:gd name="connsiteX4" fmla="*/ 1199401 w 5708709"/>
                <a:gd name="connsiteY4" fmla="*/ 711134 h 6156000"/>
                <a:gd name="connsiteX5" fmla="*/ 295302 w 5708709"/>
                <a:gd name="connsiteY5" fmla="*/ 1436270 h 6156000"/>
                <a:gd name="connsiteX6" fmla="*/ 20294 w 5708709"/>
                <a:gd name="connsiteY6" fmla="*/ 3238628 h 6156000"/>
                <a:gd name="connsiteX7" fmla="*/ 760522 w 5708709"/>
                <a:gd name="connsiteY7" fmla="*/ 5473828 h 6156000"/>
                <a:gd name="connsiteX8" fmla="*/ 1616865 w 5708709"/>
                <a:gd name="connsiteY8" fmla="*/ 6156000 h 6156000"/>
                <a:gd name="connsiteX0" fmla="*/ 5308399 w 5707747"/>
                <a:gd name="connsiteY0" fmla="*/ 5004331 h 6178290"/>
                <a:gd name="connsiteX1" fmla="*/ 5650875 w 5707747"/>
                <a:gd name="connsiteY1" fmla="*/ 3159318 h 6178290"/>
                <a:gd name="connsiteX2" fmla="*/ 5399339 w 5707747"/>
                <a:gd name="connsiteY2" fmla="*/ 1460046 h 6178290"/>
                <a:gd name="connsiteX3" fmla="*/ 2826770 w 5707747"/>
                <a:gd name="connsiteY3" fmla="*/ 38747 h 6178290"/>
                <a:gd name="connsiteX4" fmla="*/ 1122396 w 5707747"/>
                <a:gd name="connsiteY4" fmla="*/ 493001 h 6178290"/>
                <a:gd name="connsiteX5" fmla="*/ 294340 w 5707747"/>
                <a:gd name="connsiteY5" fmla="*/ 1458560 h 6178290"/>
                <a:gd name="connsiteX6" fmla="*/ 19332 w 5707747"/>
                <a:gd name="connsiteY6" fmla="*/ 3260918 h 6178290"/>
                <a:gd name="connsiteX7" fmla="*/ 759560 w 5707747"/>
                <a:gd name="connsiteY7" fmla="*/ 5496118 h 6178290"/>
                <a:gd name="connsiteX8" fmla="*/ 1615903 w 5707747"/>
                <a:gd name="connsiteY8" fmla="*/ 6178290 h 6178290"/>
                <a:gd name="connsiteX0" fmla="*/ 5309977 w 5709325"/>
                <a:gd name="connsiteY0" fmla="*/ 5012533 h 6186492"/>
                <a:gd name="connsiteX1" fmla="*/ 5652453 w 5709325"/>
                <a:gd name="connsiteY1" fmla="*/ 3167520 h 6186492"/>
                <a:gd name="connsiteX2" fmla="*/ 5400917 w 5709325"/>
                <a:gd name="connsiteY2" fmla="*/ 1468248 h 6186492"/>
                <a:gd name="connsiteX3" fmla="*/ 2828348 w 5709325"/>
                <a:gd name="connsiteY3" fmla="*/ 46949 h 6186492"/>
                <a:gd name="connsiteX4" fmla="*/ 1245644 w 5709325"/>
                <a:gd name="connsiteY4" fmla="*/ 444632 h 6186492"/>
                <a:gd name="connsiteX5" fmla="*/ 295918 w 5709325"/>
                <a:gd name="connsiteY5" fmla="*/ 1466762 h 6186492"/>
                <a:gd name="connsiteX6" fmla="*/ 20910 w 5709325"/>
                <a:gd name="connsiteY6" fmla="*/ 3269120 h 6186492"/>
                <a:gd name="connsiteX7" fmla="*/ 761138 w 5709325"/>
                <a:gd name="connsiteY7" fmla="*/ 5504320 h 6186492"/>
                <a:gd name="connsiteX8" fmla="*/ 1617481 w 5709325"/>
                <a:gd name="connsiteY8" fmla="*/ 6186492 h 6186492"/>
                <a:gd name="connsiteX0" fmla="*/ 5309977 w 5709325"/>
                <a:gd name="connsiteY0" fmla="*/ 5004168 h 6178127"/>
                <a:gd name="connsiteX1" fmla="*/ 5652453 w 5709325"/>
                <a:gd name="connsiteY1" fmla="*/ 3159155 h 6178127"/>
                <a:gd name="connsiteX2" fmla="*/ 5400917 w 5709325"/>
                <a:gd name="connsiteY2" fmla="*/ 1459883 h 6178127"/>
                <a:gd name="connsiteX3" fmla="*/ 2828348 w 5709325"/>
                <a:gd name="connsiteY3" fmla="*/ 38584 h 6178127"/>
                <a:gd name="connsiteX4" fmla="*/ 1245644 w 5709325"/>
                <a:gd name="connsiteY4" fmla="*/ 436267 h 6178127"/>
                <a:gd name="connsiteX5" fmla="*/ 295918 w 5709325"/>
                <a:gd name="connsiteY5" fmla="*/ 1458397 h 6178127"/>
                <a:gd name="connsiteX6" fmla="*/ 20910 w 5709325"/>
                <a:gd name="connsiteY6" fmla="*/ 3260755 h 6178127"/>
                <a:gd name="connsiteX7" fmla="*/ 761138 w 5709325"/>
                <a:gd name="connsiteY7" fmla="*/ 5495955 h 6178127"/>
                <a:gd name="connsiteX8" fmla="*/ 1617481 w 5709325"/>
                <a:gd name="connsiteY8" fmla="*/ 6178127 h 6178127"/>
                <a:gd name="connsiteX0" fmla="*/ 5309977 w 5709325"/>
                <a:gd name="connsiteY0" fmla="*/ 5004168 h 6178127"/>
                <a:gd name="connsiteX1" fmla="*/ 5652453 w 5709325"/>
                <a:gd name="connsiteY1" fmla="*/ 3159155 h 6178127"/>
                <a:gd name="connsiteX2" fmla="*/ 5400917 w 5709325"/>
                <a:gd name="connsiteY2" fmla="*/ 1459883 h 6178127"/>
                <a:gd name="connsiteX3" fmla="*/ 2828348 w 5709325"/>
                <a:gd name="connsiteY3" fmla="*/ 38584 h 6178127"/>
                <a:gd name="connsiteX4" fmla="*/ 1245644 w 5709325"/>
                <a:gd name="connsiteY4" fmla="*/ 436267 h 6178127"/>
                <a:gd name="connsiteX5" fmla="*/ 295918 w 5709325"/>
                <a:gd name="connsiteY5" fmla="*/ 1458397 h 6178127"/>
                <a:gd name="connsiteX6" fmla="*/ 20910 w 5709325"/>
                <a:gd name="connsiteY6" fmla="*/ 3260755 h 6178127"/>
                <a:gd name="connsiteX7" fmla="*/ 761138 w 5709325"/>
                <a:gd name="connsiteY7" fmla="*/ 5495955 h 6178127"/>
                <a:gd name="connsiteX8" fmla="*/ 1617481 w 5709325"/>
                <a:gd name="connsiteY8" fmla="*/ 6178127 h 6178127"/>
                <a:gd name="connsiteX0" fmla="*/ 5309977 w 5709325"/>
                <a:gd name="connsiteY0" fmla="*/ 4967452 h 6141411"/>
                <a:gd name="connsiteX1" fmla="*/ 5652453 w 5709325"/>
                <a:gd name="connsiteY1" fmla="*/ 3122439 h 6141411"/>
                <a:gd name="connsiteX2" fmla="*/ 5400917 w 5709325"/>
                <a:gd name="connsiteY2" fmla="*/ 1423167 h 6141411"/>
                <a:gd name="connsiteX3" fmla="*/ 2828348 w 5709325"/>
                <a:gd name="connsiteY3" fmla="*/ 1868 h 6141411"/>
                <a:gd name="connsiteX4" fmla="*/ 1245644 w 5709325"/>
                <a:gd name="connsiteY4" fmla="*/ 399551 h 6141411"/>
                <a:gd name="connsiteX5" fmla="*/ 295918 w 5709325"/>
                <a:gd name="connsiteY5" fmla="*/ 1421681 h 6141411"/>
                <a:gd name="connsiteX6" fmla="*/ 20910 w 5709325"/>
                <a:gd name="connsiteY6" fmla="*/ 3224039 h 6141411"/>
                <a:gd name="connsiteX7" fmla="*/ 761138 w 5709325"/>
                <a:gd name="connsiteY7" fmla="*/ 5459239 h 6141411"/>
                <a:gd name="connsiteX8" fmla="*/ 1617481 w 5709325"/>
                <a:gd name="connsiteY8" fmla="*/ 6141411 h 6141411"/>
                <a:gd name="connsiteX0" fmla="*/ 5309977 w 5709325"/>
                <a:gd name="connsiteY0" fmla="*/ 4965944 h 6139903"/>
                <a:gd name="connsiteX1" fmla="*/ 5652453 w 5709325"/>
                <a:gd name="connsiteY1" fmla="*/ 3120931 h 6139903"/>
                <a:gd name="connsiteX2" fmla="*/ 5400917 w 5709325"/>
                <a:gd name="connsiteY2" fmla="*/ 1421659 h 6139903"/>
                <a:gd name="connsiteX3" fmla="*/ 2828348 w 5709325"/>
                <a:gd name="connsiteY3" fmla="*/ 360 h 6139903"/>
                <a:gd name="connsiteX4" fmla="*/ 1245644 w 5709325"/>
                <a:gd name="connsiteY4" fmla="*/ 398043 h 6139903"/>
                <a:gd name="connsiteX5" fmla="*/ 295918 w 5709325"/>
                <a:gd name="connsiteY5" fmla="*/ 1420173 h 6139903"/>
                <a:gd name="connsiteX6" fmla="*/ 20910 w 5709325"/>
                <a:gd name="connsiteY6" fmla="*/ 3222531 h 6139903"/>
                <a:gd name="connsiteX7" fmla="*/ 761138 w 5709325"/>
                <a:gd name="connsiteY7" fmla="*/ 5457731 h 6139903"/>
                <a:gd name="connsiteX8" fmla="*/ 1617481 w 5709325"/>
                <a:gd name="connsiteY8" fmla="*/ 6139903 h 6139903"/>
                <a:gd name="connsiteX0" fmla="*/ 5309977 w 5654524"/>
                <a:gd name="connsiteY0" fmla="*/ 4965588 h 6139547"/>
                <a:gd name="connsiteX1" fmla="*/ 5652453 w 5654524"/>
                <a:gd name="connsiteY1" fmla="*/ 3120575 h 6139547"/>
                <a:gd name="connsiteX2" fmla="*/ 5400917 w 5654524"/>
                <a:gd name="connsiteY2" fmla="*/ 1421303 h 6139547"/>
                <a:gd name="connsiteX3" fmla="*/ 4450884 w 5654524"/>
                <a:gd name="connsiteY3" fmla="*/ 404759 h 6139547"/>
                <a:gd name="connsiteX4" fmla="*/ 2828348 w 5654524"/>
                <a:gd name="connsiteY4" fmla="*/ 4 h 6139547"/>
                <a:gd name="connsiteX5" fmla="*/ 1245644 w 5654524"/>
                <a:gd name="connsiteY5" fmla="*/ 397687 h 6139547"/>
                <a:gd name="connsiteX6" fmla="*/ 295918 w 5654524"/>
                <a:gd name="connsiteY6" fmla="*/ 1419817 h 6139547"/>
                <a:gd name="connsiteX7" fmla="*/ 20910 w 5654524"/>
                <a:gd name="connsiteY7" fmla="*/ 3222175 h 6139547"/>
                <a:gd name="connsiteX8" fmla="*/ 761138 w 5654524"/>
                <a:gd name="connsiteY8" fmla="*/ 5457375 h 6139547"/>
                <a:gd name="connsiteX9" fmla="*/ 1617481 w 5654524"/>
                <a:gd name="connsiteY9" fmla="*/ 6139547 h 6139547"/>
                <a:gd name="connsiteX0" fmla="*/ 5309977 w 5654524"/>
                <a:gd name="connsiteY0" fmla="*/ 4965588 h 6139547"/>
                <a:gd name="connsiteX1" fmla="*/ 5652453 w 5654524"/>
                <a:gd name="connsiteY1" fmla="*/ 3120575 h 6139547"/>
                <a:gd name="connsiteX2" fmla="*/ 5400917 w 5654524"/>
                <a:gd name="connsiteY2" fmla="*/ 1421303 h 6139547"/>
                <a:gd name="connsiteX3" fmla="*/ 4450884 w 5654524"/>
                <a:gd name="connsiteY3" fmla="*/ 404759 h 6139547"/>
                <a:gd name="connsiteX4" fmla="*/ 2828348 w 5654524"/>
                <a:gd name="connsiteY4" fmla="*/ 4 h 6139547"/>
                <a:gd name="connsiteX5" fmla="*/ 1245644 w 5654524"/>
                <a:gd name="connsiteY5" fmla="*/ 397687 h 6139547"/>
                <a:gd name="connsiteX6" fmla="*/ 295918 w 5654524"/>
                <a:gd name="connsiteY6" fmla="*/ 1419817 h 6139547"/>
                <a:gd name="connsiteX7" fmla="*/ 20910 w 5654524"/>
                <a:gd name="connsiteY7" fmla="*/ 3222175 h 6139547"/>
                <a:gd name="connsiteX8" fmla="*/ 761138 w 5654524"/>
                <a:gd name="connsiteY8" fmla="*/ 5457375 h 6139547"/>
                <a:gd name="connsiteX9" fmla="*/ 1617481 w 5654524"/>
                <a:gd name="connsiteY9" fmla="*/ 6139547 h 6139547"/>
                <a:gd name="connsiteX0" fmla="*/ 5309977 w 5654524"/>
                <a:gd name="connsiteY0" fmla="*/ 4965588 h 6139547"/>
                <a:gd name="connsiteX1" fmla="*/ 5652453 w 5654524"/>
                <a:gd name="connsiteY1" fmla="*/ 3120575 h 6139547"/>
                <a:gd name="connsiteX2" fmla="*/ 5400917 w 5654524"/>
                <a:gd name="connsiteY2" fmla="*/ 1421303 h 6139547"/>
                <a:gd name="connsiteX3" fmla="*/ 4450884 w 5654524"/>
                <a:gd name="connsiteY3" fmla="*/ 404759 h 6139547"/>
                <a:gd name="connsiteX4" fmla="*/ 2828348 w 5654524"/>
                <a:gd name="connsiteY4" fmla="*/ 4 h 6139547"/>
                <a:gd name="connsiteX5" fmla="*/ 1245644 w 5654524"/>
                <a:gd name="connsiteY5" fmla="*/ 397687 h 6139547"/>
                <a:gd name="connsiteX6" fmla="*/ 295918 w 5654524"/>
                <a:gd name="connsiteY6" fmla="*/ 1419817 h 6139547"/>
                <a:gd name="connsiteX7" fmla="*/ 20910 w 5654524"/>
                <a:gd name="connsiteY7" fmla="*/ 3222175 h 6139547"/>
                <a:gd name="connsiteX8" fmla="*/ 761138 w 5654524"/>
                <a:gd name="connsiteY8" fmla="*/ 5457375 h 6139547"/>
                <a:gd name="connsiteX9" fmla="*/ 1617481 w 5654524"/>
                <a:gd name="connsiteY9" fmla="*/ 6139547 h 6139547"/>
                <a:gd name="connsiteX0" fmla="*/ 5309977 w 5654524"/>
                <a:gd name="connsiteY0" fmla="*/ 4965588 h 6139547"/>
                <a:gd name="connsiteX1" fmla="*/ 5652453 w 5654524"/>
                <a:gd name="connsiteY1" fmla="*/ 3120575 h 6139547"/>
                <a:gd name="connsiteX2" fmla="*/ 5400917 w 5654524"/>
                <a:gd name="connsiteY2" fmla="*/ 1421303 h 6139547"/>
                <a:gd name="connsiteX3" fmla="*/ 4450884 w 5654524"/>
                <a:gd name="connsiteY3" fmla="*/ 404759 h 6139547"/>
                <a:gd name="connsiteX4" fmla="*/ 2828348 w 5654524"/>
                <a:gd name="connsiteY4" fmla="*/ 4 h 6139547"/>
                <a:gd name="connsiteX5" fmla="*/ 1245644 w 5654524"/>
                <a:gd name="connsiteY5" fmla="*/ 397687 h 6139547"/>
                <a:gd name="connsiteX6" fmla="*/ 295918 w 5654524"/>
                <a:gd name="connsiteY6" fmla="*/ 1419817 h 6139547"/>
                <a:gd name="connsiteX7" fmla="*/ 20910 w 5654524"/>
                <a:gd name="connsiteY7" fmla="*/ 3222175 h 6139547"/>
                <a:gd name="connsiteX8" fmla="*/ 761138 w 5654524"/>
                <a:gd name="connsiteY8" fmla="*/ 5457375 h 6139547"/>
                <a:gd name="connsiteX9" fmla="*/ 1617481 w 5654524"/>
                <a:gd name="connsiteY9" fmla="*/ 6139547 h 613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4524" h="6139547">
                  <a:moveTo>
                    <a:pt x="5309977" y="4965588"/>
                  </a:moveTo>
                  <a:cubicBezTo>
                    <a:pt x="5488987" y="4152788"/>
                    <a:pt x="5637296" y="3711289"/>
                    <a:pt x="5652453" y="3120575"/>
                  </a:cubicBezTo>
                  <a:cubicBezTo>
                    <a:pt x="5667610" y="2529861"/>
                    <a:pt x="5601178" y="1873939"/>
                    <a:pt x="5400917" y="1421303"/>
                  </a:cubicBezTo>
                  <a:cubicBezTo>
                    <a:pt x="5200656" y="968667"/>
                    <a:pt x="4879645" y="641642"/>
                    <a:pt x="4450884" y="404759"/>
                  </a:cubicBezTo>
                  <a:cubicBezTo>
                    <a:pt x="4022123" y="167876"/>
                    <a:pt x="3362555" y="1183"/>
                    <a:pt x="2828348" y="4"/>
                  </a:cubicBezTo>
                  <a:cubicBezTo>
                    <a:pt x="2294141" y="-1175"/>
                    <a:pt x="1586879" y="225030"/>
                    <a:pt x="1245644" y="397687"/>
                  </a:cubicBezTo>
                  <a:cubicBezTo>
                    <a:pt x="809556" y="670525"/>
                    <a:pt x="500040" y="949069"/>
                    <a:pt x="295918" y="1419817"/>
                  </a:cubicBezTo>
                  <a:cubicBezTo>
                    <a:pt x="91796" y="1890565"/>
                    <a:pt x="-56627" y="2549249"/>
                    <a:pt x="20910" y="3222175"/>
                  </a:cubicBezTo>
                  <a:cubicBezTo>
                    <a:pt x="98447" y="3895101"/>
                    <a:pt x="499522" y="5140222"/>
                    <a:pt x="761138" y="5457375"/>
                  </a:cubicBezTo>
                  <a:cubicBezTo>
                    <a:pt x="1022754" y="5774528"/>
                    <a:pt x="1108297" y="5844062"/>
                    <a:pt x="1617481" y="6139547"/>
                  </a:cubicBezTo>
                </a:path>
              </a:pathLst>
            </a:custGeom>
            <a:noFill/>
            <a:ln w="152400">
              <a:solidFill>
                <a:srgbClr val="FFFFFF">
                  <a:alpha val="80000"/>
                </a:srgbClr>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grpSp>
      <p:sp>
        <p:nvSpPr>
          <p:cNvPr id="5" name="TextBox 4"/>
          <p:cNvSpPr txBox="1"/>
          <p:nvPr/>
        </p:nvSpPr>
        <p:spPr>
          <a:xfrm>
            <a:off x="7605485" y="4665962"/>
            <a:ext cx="1407886" cy="923330"/>
          </a:xfrm>
          <a:prstGeom prst="rect">
            <a:avLst/>
          </a:prstGeom>
          <a:noFill/>
        </p:spPr>
        <p:txBody>
          <a:bodyPr wrap="square" lIns="36000" rIns="0" rtlCol="0">
            <a:spAutoFit/>
          </a:bodyPr>
          <a:lstStyle/>
          <a:p>
            <a:r>
              <a:rPr lang="en-US" b="1" dirty="0">
                <a:solidFill>
                  <a:prstClr val="black"/>
                </a:solidFill>
                <a:latin typeface="Arial" pitchFamily="34" charset="0"/>
                <a:ea typeface="MS PGothic" pitchFamily="34" charset="-128"/>
                <a:cs typeface="Arial" pitchFamily="34" charset="0"/>
              </a:rPr>
              <a:t>Gate</a:t>
            </a:r>
          </a:p>
          <a:p>
            <a:endParaRPr lang="en-US" b="1" dirty="0">
              <a:solidFill>
                <a:prstClr val="white"/>
              </a:solidFill>
              <a:latin typeface="Arial" pitchFamily="34" charset="0"/>
              <a:ea typeface="MS PGothic" pitchFamily="34" charset="-128"/>
              <a:cs typeface="Arial" pitchFamily="34" charset="0"/>
            </a:endParaRPr>
          </a:p>
          <a:p>
            <a:r>
              <a:rPr lang="en-US" b="1" dirty="0">
                <a:solidFill>
                  <a:prstClr val="white"/>
                </a:solidFill>
                <a:latin typeface="Arial" pitchFamily="34" charset="0"/>
                <a:ea typeface="MS PGothic" pitchFamily="34" charset="-128"/>
                <a:cs typeface="Arial" pitchFamily="34" charset="0"/>
              </a:rPr>
              <a:t>Adoration</a:t>
            </a:r>
            <a:endParaRPr lang="en-ZA" b="1" dirty="0">
              <a:solidFill>
                <a:prstClr val="white"/>
              </a:solidFill>
              <a:latin typeface="Arial" pitchFamily="34" charset="0"/>
              <a:ea typeface="MS PGothic" pitchFamily="34" charset="-128"/>
              <a:cs typeface="Arial" pitchFamily="34" charset="0"/>
            </a:endParaRPr>
          </a:p>
        </p:txBody>
      </p:sp>
      <p:sp>
        <p:nvSpPr>
          <p:cNvPr id="32" name="TextBox 31"/>
          <p:cNvSpPr txBox="1"/>
          <p:nvPr/>
        </p:nvSpPr>
        <p:spPr>
          <a:xfrm>
            <a:off x="7605485" y="3052870"/>
            <a:ext cx="1509486" cy="923330"/>
          </a:xfrm>
          <a:prstGeom prst="rect">
            <a:avLst/>
          </a:prstGeom>
          <a:noFill/>
        </p:spPr>
        <p:txBody>
          <a:bodyPr wrap="square" lIns="36000" rIns="0" rtlCol="0">
            <a:spAutoFit/>
          </a:bodyPr>
          <a:lstStyle/>
          <a:p>
            <a:r>
              <a:rPr lang="en-US" b="1" dirty="0">
                <a:solidFill>
                  <a:prstClr val="black"/>
                </a:solidFill>
                <a:latin typeface="Arial" pitchFamily="34" charset="0"/>
                <a:ea typeface="MS PGothic" pitchFamily="34" charset="-128"/>
                <a:cs typeface="Arial" pitchFamily="34" charset="0"/>
              </a:rPr>
              <a:t>Altar </a:t>
            </a:r>
          </a:p>
          <a:p>
            <a:endParaRPr lang="en-US" b="1" dirty="0">
              <a:solidFill>
                <a:prstClr val="white"/>
              </a:solidFill>
              <a:latin typeface="Arial" pitchFamily="34" charset="0"/>
              <a:ea typeface="MS PGothic" pitchFamily="34" charset="-128"/>
              <a:cs typeface="Arial" pitchFamily="34" charset="0"/>
            </a:endParaRPr>
          </a:p>
          <a:p>
            <a:r>
              <a:rPr lang="en-US" b="1" dirty="0">
                <a:solidFill>
                  <a:prstClr val="white"/>
                </a:solidFill>
                <a:latin typeface="Arial" pitchFamily="34" charset="0"/>
                <a:ea typeface="MS PGothic" pitchFamily="34" charset="-128"/>
                <a:cs typeface="Arial" pitchFamily="34" charset="0"/>
              </a:rPr>
              <a:t>Confession</a:t>
            </a:r>
            <a:endParaRPr lang="en-ZA" b="1" dirty="0">
              <a:solidFill>
                <a:prstClr val="white"/>
              </a:solidFill>
              <a:latin typeface="Arial" pitchFamily="34" charset="0"/>
              <a:ea typeface="MS PGothic" pitchFamily="34" charset="-128"/>
              <a:cs typeface="Arial" pitchFamily="34" charset="0"/>
            </a:endParaRPr>
          </a:p>
        </p:txBody>
      </p:sp>
      <p:sp>
        <p:nvSpPr>
          <p:cNvPr id="35" name="TextBox 34"/>
          <p:cNvSpPr txBox="1"/>
          <p:nvPr/>
        </p:nvSpPr>
        <p:spPr>
          <a:xfrm>
            <a:off x="7605485" y="1298624"/>
            <a:ext cx="1538516" cy="923330"/>
          </a:xfrm>
          <a:prstGeom prst="rect">
            <a:avLst/>
          </a:prstGeom>
          <a:noFill/>
        </p:spPr>
        <p:txBody>
          <a:bodyPr wrap="square" lIns="36000" rIns="0" rtlCol="0">
            <a:spAutoFit/>
          </a:bodyPr>
          <a:lstStyle/>
          <a:p>
            <a:r>
              <a:rPr lang="en-US" b="1" dirty="0">
                <a:solidFill>
                  <a:prstClr val="black"/>
                </a:solidFill>
                <a:latin typeface="Arial" pitchFamily="34" charset="0"/>
                <a:ea typeface="MS PGothic" pitchFamily="34" charset="-128"/>
                <a:cs typeface="Arial" pitchFamily="34" charset="0"/>
              </a:rPr>
              <a:t>Laver / Basin</a:t>
            </a:r>
          </a:p>
          <a:p>
            <a:endParaRPr lang="en-US" b="1" dirty="0">
              <a:solidFill>
                <a:prstClr val="white"/>
              </a:solidFill>
              <a:latin typeface="Arial" pitchFamily="34" charset="0"/>
              <a:ea typeface="MS PGothic" pitchFamily="34" charset="-128"/>
              <a:cs typeface="Arial" pitchFamily="34" charset="0"/>
            </a:endParaRPr>
          </a:p>
          <a:p>
            <a:r>
              <a:rPr lang="en-US" b="1" dirty="0">
                <a:solidFill>
                  <a:prstClr val="white"/>
                </a:solidFill>
                <a:latin typeface="Arial" pitchFamily="34" charset="0"/>
                <a:ea typeface="MS PGothic" pitchFamily="34" charset="-128"/>
                <a:cs typeface="Arial" pitchFamily="34" charset="0"/>
              </a:rPr>
              <a:t>Consecration</a:t>
            </a:r>
            <a:endParaRPr lang="en-ZA" b="1" dirty="0">
              <a:solidFill>
                <a:prstClr val="white"/>
              </a:solidFill>
              <a:latin typeface="Arial" pitchFamily="34" charset="0"/>
              <a:ea typeface="MS PGothic" pitchFamily="34" charset="-128"/>
              <a:cs typeface="Arial" pitchFamily="34" charset="0"/>
            </a:endParaRPr>
          </a:p>
        </p:txBody>
      </p:sp>
      <p:sp>
        <p:nvSpPr>
          <p:cNvPr id="36" name="TextBox 35"/>
          <p:cNvSpPr txBox="1"/>
          <p:nvPr/>
        </p:nvSpPr>
        <p:spPr>
          <a:xfrm>
            <a:off x="58056" y="1308149"/>
            <a:ext cx="1437369" cy="923330"/>
          </a:xfrm>
          <a:prstGeom prst="rect">
            <a:avLst/>
          </a:prstGeom>
          <a:noFill/>
        </p:spPr>
        <p:txBody>
          <a:bodyPr wrap="square" lIns="36000" rIns="0" rtlCol="0">
            <a:spAutoFit/>
          </a:bodyPr>
          <a:lstStyle/>
          <a:p>
            <a:r>
              <a:rPr lang="en-US" b="1" dirty="0">
                <a:solidFill>
                  <a:prstClr val="black"/>
                </a:solidFill>
                <a:latin typeface="Arial" pitchFamily="34" charset="0"/>
                <a:ea typeface="MS PGothic" pitchFamily="34" charset="-128"/>
                <a:cs typeface="Arial" pitchFamily="34" charset="0"/>
              </a:rPr>
              <a:t>Candlestick </a:t>
            </a:r>
          </a:p>
          <a:p>
            <a:endParaRPr lang="en-US" b="1" dirty="0">
              <a:solidFill>
                <a:prstClr val="white"/>
              </a:solidFill>
              <a:latin typeface="Arial" pitchFamily="34" charset="0"/>
              <a:ea typeface="MS PGothic" pitchFamily="34" charset="-128"/>
              <a:cs typeface="Arial" pitchFamily="34" charset="0"/>
            </a:endParaRPr>
          </a:p>
          <a:p>
            <a:r>
              <a:rPr lang="en-US" b="1" dirty="0">
                <a:solidFill>
                  <a:prstClr val="white"/>
                </a:solidFill>
                <a:latin typeface="Arial" pitchFamily="34" charset="0"/>
                <a:ea typeface="MS PGothic" pitchFamily="34" charset="-128"/>
                <a:cs typeface="Arial" pitchFamily="34" charset="0"/>
              </a:rPr>
              <a:t>Edification</a:t>
            </a:r>
            <a:endParaRPr lang="en-ZA" b="1" dirty="0">
              <a:solidFill>
                <a:prstClr val="white"/>
              </a:solidFill>
              <a:latin typeface="Arial" pitchFamily="34" charset="0"/>
              <a:ea typeface="MS PGothic" pitchFamily="34" charset="-128"/>
              <a:cs typeface="Arial" pitchFamily="34" charset="0"/>
            </a:endParaRPr>
          </a:p>
        </p:txBody>
      </p:sp>
      <p:sp>
        <p:nvSpPr>
          <p:cNvPr id="37" name="TextBox 36"/>
          <p:cNvSpPr txBox="1"/>
          <p:nvPr/>
        </p:nvSpPr>
        <p:spPr>
          <a:xfrm>
            <a:off x="66675" y="3016225"/>
            <a:ext cx="1460981" cy="923330"/>
          </a:xfrm>
          <a:prstGeom prst="rect">
            <a:avLst/>
          </a:prstGeom>
          <a:noFill/>
        </p:spPr>
        <p:txBody>
          <a:bodyPr wrap="square" lIns="36000" rIns="0" rtlCol="0">
            <a:spAutoFit/>
          </a:bodyPr>
          <a:lstStyle/>
          <a:p>
            <a:r>
              <a:rPr lang="en-US" b="1" dirty="0" err="1">
                <a:solidFill>
                  <a:prstClr val="black"/>
                </a:solidFill>
                <a:latin typeface="Arial" pitchFamily="34" charset="0"/>
                <a:ea typeface="MS PGothic" pitchFamily="34" charset="-128"/>
                <a:cs typeface="Arial" pitchFamily="34" charset="0"/>
              </a:rPr>
              <a:t>Shewbread</a:t>
            </a:r>
            <a:endParaRPr lang="en-US" b="1" dirty="0">
              <a:solidFill>
                <a:prstClr val="black"/>
              </a:solidFill>
              <a:latin typeface="Arial" pitchFamily="34" charset="0"/>
              <a:ea typeface="MS PGothic" pitchFamily="34" charset="-128"/>
              <a:cs typeface="Arial" pitchFamily="34" charset="0"/>
              <a:sym typeface="Wingdings" pitchFamily="2" charset="2"/>
            </a:endParaRPr>
          </a:p>
          <a:p>
            <a:endParaRPr lang="en-US" b="1" dirty="0">
              <a:solidFill>
                <a:prstClr val="white"/>
              </a:solidFill>
              <a:latin typeface="Arial" pitchFamily="34" charset="0"/>
              <a:ea typeface="MS PGothic" pitchFamily="34" charset="-128"/>
              <a:cs typeface="Arial" pitchFamily="34" charset="0"/>
              <a:sym typeface="Wingdings" pitchFamily="2" charset="2"/>
            </a:endParaRPr>
          </a:p>
          <a:p>
            <a:r>
              <a:rPr lang="en-US" b="1" dirty="0">
                <a:solidFill>
                  <a:prstClr val="white"/>
                </a:solidFill>
                <a:latin typeface="Arial" pitchFamily="34" charset="0"/>
                <a:ea typeface="MS PGothic" pitchFamily="34" charset="-128"/>
                <a:cs typeface="Arial" pitchFamily="34" charset="0"/>
              </a:rPr>
              <a:t>Meditation</a:t>
            </a:r>
            <a:endParaRPr lang="en-ZA" b="1" dirty="0">
              <a:solidFill>
                <a:prstClr val="white"/>
              </a:solidFill>
              <a:latin typeface="Arial" pitchFamily="34" charset="0"/>
              <a:ea typeface="MS PGothic" pitchFamily="34" charset="-128"/>
              <a:cs typeface="Arial" pitchFamily="34" charset="0"/>
            </a:endParaRPr>
          </a:p>
        </p:txBody>
      </p:sp>
      <p:sp>
        <p:nvSpPr>
          <p:cNvPr id="38" name="TextBox 37"/>
          <p:cNvSpPr txBox="1"/>
          <p:nvPr/>
        </p:nvSpPr>
        <p:spPr>
          <a:xfrm>
            <a:off x="-1" y="4551650"/>
            <a:ext cx="1619423" cy="1200329"/>
          </a:xfrm>
          <a:prstGeom prst="rect">
            <a:avLst/>
          </a:prstGeom>
          <a:noFill/>
        </p:spPr>
        <p:txBody>
          <a:bodyPr wrap="square" lIns="36000" rIns="0" rtlCol="0">
            <a:spAutoFit/>
          </a:bodyPr>
          <a:lstStyle/>
          <a:p>
            <a:r>
              <a:rPr lang="en-US" b="1" dirty="0">
                <a:solidFill>
                  <a:prstClr val="black"/>
                </a:solidFill>
                <a:latin typeface="Arial" pitchFamily="34" charset="0"/>
                <a:ea typeface="MS PGothic" pitchFamily="34" charset="-128"/>
                <a:cs typeface="Arial" pitchFamily="34" charset="0"/>
              </a:rPr>
              <a:t>Altar of Incense</a:t>
            </a:r>
          </a:p>
          <a:p>
            <a:endParaRPr lang="en-US" b="1" dirty="0">
              <a:solidFill>
                <a:prstClr val="white"/>
              </a:solidFill>
              <a:latin typeface="Arial" pitchFamily="34" charset="0"/>
              <a:ea typeface="MS PGothic" pitchFamily="34" charset="-128"/>
              <a:cs typeface="Arial" pitchFamily="34" charset="0"/>
            </a:endParaRPr>
          </a:p>
          <a:p>
            <a:r>
              <a:rPr lang="en-US" b="1" dirty="0">
                <a:solidFill>
                  <a:prstClr val="white"/>
                </a:solidFill>
                <a:latin typeface="Arial" pitchFamily="34" charset="0"/>
                <a:ea typeface="MS PGothic" pitchFamily="34" charset="-128"/>
                <a:cs typeface="Arial" pitchFamily="34" charset="0"/>
              </a:rPr>
              <a:t>Petition</a:t>
            </a:r>
            <a:endParaRPr lang="en-ZA" b="1" dirty="0">
              <a:solidFill>
                <a:prstClr val="white"/>
              </a:solidFill>
              <a:latin typeface="Arial" pitchFamily="34" charset="0"/>
              <a:ea typeface="MS PGothic" pitchFamily="34" charset="-128"/>
              <a:cs typeface="Arial" pitchFamily="34" charset="0"/>
            </a:endParaRPr>
          </a:p>
        </p:txBody>
      </p:sp>
      <p:sp>
        <p:nvSpPr>
          <p:cNvPr id="39" name="TextBox 38"/>
          <p:cNvSpPr txBox="1"/>
          <p:nvPr/>
        </p:nvSpPr>
        <p:spPr>
          <a:xfrm>
            <a:off x="3272975" y="5848350"/>
            <a:ext cx="2474685" cy="1200329"/>
          </a:xfrm>
          <a:prstGeom prst="rect">
            <a:avLst/>
          </a:prstGeom>
          <a:noFill/>
        </p:spPr>
        <p:txBody>
          <a:bodyPr wrap="square" lIns="36000" rIns="0" rtlCol="0">
            <a:spAutoFit/>
          </a:bodyPr>
          <a:lstStyle/>
          <a:p>
            <a:pPr algn="ctr"/>
            <a:r>
              <a:rPr lang="en-US" b="1" dirty="0">
                <a:solidFill>
                  <a:prstClr val="black"/>
                </a:solidFill>
                <a:latin typeface="Arial" pitchFamily="34" charset="0"/>
                <a:ea typeface="MS PGothic" pitchFamily="34" charset="-128"/>
                <a:cs typeface="Arial" pitchFamily="34" charset="0"/>
              </a:rPr>
              <a:t>Ark / Throne</a:t>
            </a:r>
          </a:p>
          <a:p>
            <a:pPr algn="ctr"/>
            <a:r>
              <a:rPr lang="en-US" b="1" dirty="0">
                <a:solidFill>
                  <a:prstClr val="white"/>
                </a:solidFill>
                <a:latin typeface="Arial" pitchFamily="34" charset="0"/>
                <a:ea typeface="MS PGothic" pitchFamily="34" charset="-128"/>
                <a:cs typeface="Arial" pitchFamily="34" charset="0"/>
              </a:rPr>
              <a:t>Soaking In His Presence</a:t>
            </a:r>
          </a:p>
          <a:p>
            <a:pPr algn="ctr"/>
            <a:endParaRPr lang="en-ZA" b="1" dirty="0">
              <a:solidFill>
                <a:srgbClr val="F79646">
                  <a:lumMod val="75000"/>
                </a:srgbClr>
              </a:solidFill>
              <a:latin typeface="Arial" pitchFamily="34" charset="0"/>
              <a:ea typeface="MS PGothic" pitchFamily="34" charset="-128"/>
              <a:cs typeface="Arial" pitchFamily="34" charset="0"/>
            </a:endParaRPr>
          </a:p>
        </p:txBody>
      </p:sp>
      <p:sp>
        <p:nvSpPr>
          <p:cNvPr id="48" name="Title 1"/>
          <p:cNvSpPr>
            <a:spLocks noGrp="1"/>
          </p:cNvSpPr>
          <p:nvPr>
            <p:ph type="title"/>
          </p:nvPr>
        </p:nvSpPr>
        <p:spPr>
          <a:xfrm>
            <a:off x="159657" y="128588"/>
            <a:ext cx="8831943" cy="504825"/>
          </a:xfrm>
        </p:spPr>
        <p:txBody>
          <a:bodyPr>
            <a:noAutofit/>
          </a:bodyPr>
          <a:lstStyle/>
          <a:p>
            <a:pPr algn="l" fontAlgn="ctr"/>
            <a:r>
              <a:rPr lang="en-US" sz="2800" b="1" dirty="0" smtClean="0">
                <a:solidFill>
                  <a:schemeClr val="bg1"/>
                </a:solidFill>
                <a:latin typeface="Century Gothic" panose="020B0502020202020204" pitchFamily="34" charset="0"/>
                <a:cs typeface="Arial" pitchFamily="34" charset="0"/>
              </a:rPr>
              <a:t>T1. The Tabernacle prayer model (1/3)</a:t>
            </a:r>
            <a:endParaRPr lang="en-US" sz="2800" b="1" dirty="0">
              <a:solidFill>
                <a:schemeClr val="bg1"/>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89018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112032" y="23813"/>
            <a:ext cx="8831943" cy="504825"/>
          </a:xfrm>
        </p:spPr>
        <p:txBody>
          <a:bodyPr/>
          <a:lstStyle/>
          <a:p>
            <a:pPr fontAlgn="ctr"/>
            <a:r>
              <a:rPr lang="en-US" dirty="0"/>
              <a:t>T1. The Tabernacle prayer model </a:t>
            </a:r>
            <a:r>
              <a:rPr lang="en-US" dirty="0" smtClean="0"/>
              <a:t>(2/3</a:t>
            </a:r>
            <a:r>
              <a:rPr lang="en-US" dirty="0"/>
              <a:t>)</a:t>
            </a:r>
          </a:p>
        </p:txBody>
      </p:sp>
      <p:graphicFrame>
        <p:nvGraphicFramePr>
          <p:cNvPr id="12" name="Table 11"/>
          <p:cNvGraphicFramePr>
            <a:graphicFrameLocks noGrp="1"/>
          </p:cNvGraphicFramePr>
          <p:nvPr>
            <p:extLst>
              <p:ext uri="{D42A27DB-BD31-4B8C-83A1-F6EECF244321}">
                <p14:modId xmlns:p14="http://schemas.microsoft.com/office/powerpoint/2010/main" val="2762830620"/>
              </p:ext>
            </p:extLst>
          </p:nvPr>
        </p:nvGraphicFramePr>
        <p:xfrm>
          <a:off x="86709" y="890462"/>
          <a:ext cx="9009666" cy="5934645"/>
        </p:xfrm>
        <a:graphic>
          <a:graphicData uri="http://schemas.openxmlformats.org/drawingml/2006/table">
            <a:tbl>
              <a:tblPr firstRow="1" bandRow="1">
                <a:tableStyleId>{B301B821-A1FF-4177-AEE7-76D212191A09}</a:tableStyleId>
              </a:tblPr>
              <a:tblGrid>
                <a:gridCol w="362871"/>
                <a:gridCol w="2360295"/>
                <a:gridCol w="2174875"/>
                <a:gridCol w="2228850"/>
                <a:gridCol w="1882775"/>
              </a:tblGrid>
              <a:tr h="374204">
                <a:tc>
                  <a:txBody>
                    <a:bodyPr/>
                    <a:lstStyle/>
                    <a:p>
                      <a:pPr algn="ctr" fontAlgn="t"/>
                      <a:r>
                        <a:rPr lang="en-US" sz="1400" b="1" i="0" u="none" strike="noStrike" dirty="0" err="1" smtClean="0">
                          <a:solidFill>
                            <a:srgbClr val="FFFFFF"/>
                          </a:solidFill>
                          <a:effectLst/>
                          <a:latin typeface="Century Gothic" panose="020B0502020202020204" pitchFamily="34" charset="0"/>
                          <a:cs typeface="Arial" pitchFamily="34" charset="0"/>
                        </a:rPr>
                        <a:t>Stn</a:t>
                      </a:r>
                      <a:endParaRPr lang="en-US" sz="1400" b="1" i="0" u="none" strike="noStrike" dirty="0">
                        <a:solidFill>
                          <a:srgbClr val="FFFFFF"/>
                        </a:solidFill>
                        <a:effectLst/>
                        <a:latin typeface="Century Gothic" panose="020B0502020202020204" pitchFamily="34" charset="0"/>
                        <a:cs typeface="Arial" pitchFamily="34" charset="0"/>
                      </a:endParaRPr>
                    </a:p>
                  </a:txBody>
                  <a:tcPr marL="6410" marR="6410" marT="6065"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tx1"/>
                    </a:solidFill>
                  </a:tcPr>
                </a:tc>
                <a:tc>
                  <a:txBody>
                    <a:bodyPr/>
                    <a:lstStyle/>
                    <a:p>
                      <a:pPr algn="ctr" fontAlgn="t"/>
                      <a:r>
                        <a:rPr lang="en-US" sz="1400" b="1" i="0" u="none" strike="noStrike" dirty="0" smtClean="0">
                          <a:effectLst/>
                          <a:latin typeface="Century Gothic" panose="020B0502020202020204" pitchFamily="34" charset="0"/>
                          <a:cs typeface="Arial" pitchFamily="34" charset="0"/>
                        </a:rPr>
                        <a:t>Biblical truths</a:t>
                      </a:r>
                      <a:br>
                        <a:rPr lang="en-US" sz="1400" b="1" i="0" u="none" strike="noStrike" dirty="0" smtClean="0">
                          <a:effectLst/>
                          <a:latin typeface="Century Gothic" panose="020B0502020202020204" pitchFamily="34" charset="0"/>
                          <a:cs typeface="Arial" pitchFamily="34" charset="0"/>
                        </a:rPr>
                      </a:br>
                      <a:endParaRPr lang="en-US" sz="1400" b="1" i="0" u="none" strike="noStrike" dirty="0">
                        <a:solidFill>
                          <a:srgbClr val="FFFFFF"/>
                        </a:solidFill>
                        <a:effectLst/>
                        <a:latin typeface="Century Gothic" panose="020B0502020202020204" pitchFamily="34" charset="0"/>
                        <a:cs typeface="Arial" pitchFamily="34" charset="0"/>
                      </a:endParaRPr>
                    </a:p>
                  </a:txBody>
                  <a:tcPr marL="6410" marR="6410" marT="6065"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tx1"/>
                    </a:solidFill>
                  </a:tcPr>
                </a:tc>
                <a:tc>
                  <a:txBody>
                    <a:bodyPr/>
                    <a:lstStyle/>
                    <a:p>
                      <a:pPr algn="ctr" fontAlgn="t"/>
                      <a:r>
                        <a:rPr lang="en-ZA" sz="1400" b="1" i="0" u="none" strike="noStrike" dirty="0" smtClean="0">
                          <a:effectLst/>
                          <a:latin typeface="Century Gothic" panose="020B0502020202020204" pitchFamily="34" charset="0"/>
                          <a:cs typeface="Arial" pitchFamily="34" charset="0"/>
                        </a:rPr>
                        <a:t>O</a:t>
                      </a:r>
                      <a:r>
                        <a:rPr lang="en-ZA" sz="1400" b="1" i="0" u="none" strike="noStrike" baseline="0" dirty="0" smtClean="0">
                          <a:effectLst/>
                          <a:latin typeface="Century Gothic" panose="020B0502020202020204" pitchFamily="34" charset="0"/>
                          <a:cs typeface="Arial" pitchFamily="34" charset="0"/>
                        </a:rPr>
                        <a:t>bstacles </a:t>
                      </a:r>
                      <a:r>
                        <a:rPr lang="en-ZA" sz="1400" b="0" i="1" u="none" strike="noStrike" baseline="0" dirty="0" smtClean="0">
                          <a:effectLst/>
                          <a:latin typeface="Century Gothic" panose="020B0502020202020204" pitchFamily="34" charset="0"/>
                          <a:cs typeface="Arial" pitchFamily="34" charset="0"/>
                        </a:rPr>
                        <a:t>(untruth/ ignorance / unbelief)</a:t>
                      </a:r>
                      <a:endParaRPr lang="en-ZA" sz="1400" b="0" i="1" u="none" strike="noStrike" dirty="0">
                        <a:solidFill>
                          <a:srgbClr val="FFFFFF"/>
                        </a:solidFill>
                        <a:effectLst/>
                        <a:latin typeface="Century Gothic" panose="020B0502020202020204" pitchFamily="34" charset="0"/>
                        <a:cs typeface="Arial" pitchFamily="34" charset="0"/>
                      </a:endParaRPr>
                    </a:p>
                  </a:txBody>
                  <a:tcPr marL="6410" marR="6410" marT="6065"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tx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dirty="0" smtClean="0">
                          <a:solidFill>
                            <a:srgbClr val="FFFFFF"/>
                          </a:solidFill>
                          <a:effectLst/>
                          <a:latin typeface="Century Gothic" panose="020B0502020202020204" pitchFamily="34" charset="0"/>
                          <a:cs typeface="Arial" pitchFamily="34" charset="0"/>
                        </a:rPr>
                        <a:t>Faith steps</a:t>
                      </a:r>
                      <a:br>
                        <a:rPr lang="en-US" sz="1400" b="1" i="0" u="none" strike="noStrike" dirty="0" smtClean="0">
                          <a:solidFill>
                            <a:srgbClr val="FFFFFF"/>
                          </a:solidFill>
                          <a:effectLst/>
                          <a:latin typeface="Century Gothic" panose="020B0502020202020204" pitchFamily="34" charset="0"/>
                          <a:cs typeface="Arial" pitchFamily="34" charset="0"/>
                        </a:rPr>
                      </a:br>
                      <a:r>
                        <a:rPr lang="en-US" sz="1400" b="0" i="1" u="none" strike="noStrike" dirty="0" smtClean="0">
                          <a:effectLst/>
                          <a:latin typeface="Century Gothic" panose="020B0502020202020204" pitchFamily="34" charset="0"/>
                          <a:cs typeface="Arial" pitchFamily="34" charset="0"/>
                        </a:rPr>
                        <a:t>(spirit agreeing with God)</a:t>
                      </a:r>
                      <a:endParaRPr lang="en-US" sz="1400" b="0" i="1" u="none" strike="noStrike" dirty="0" smtClean="0">
                        <a:solidFill>
                          <a:srgbClr val="FFFFFF"/>
                        </a:solidFill>
                        <a:effectLst/>
                        <a:latin typeface="Century Gothic" panose="020B0502020202020204" pitchFamily="34" charset="0"/>
                        <a:cs typeface="Arial" pitchFamily="34" charset="0"/>
                      </a:endParaRPr>
                    </a:p>
                  </a:txBody>
                  <a:tcPr marL="6410" marR="6410" marT="6065"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tx1"/>
                    </a:solidFill>
                  </a:tcPr>
                </a:tc>
                <a:tc>
                  <a:txBody>
                    <a:bodyPr/>
                    <a:lstStyle/>
                    <a:p>
                      <a:pPr algn="ctr" fontAlgn="t"/>
                      <a:r>
                        <a:rPr lang="en-ZA" sz="1400" u="none" strike="noStrike" dirty="0" smtClean="0">
                          <a:effectLst/>
                          <a:latin typeface="Century Gothic" panose="020B0502020202020204" pitchFamily="34" charset="0"/>
                          <a:cs typeface="Arial" pitchFamily="34" charset="0"/>
                        </a:rPr>
                        <a:t>Tabernacle </a:t>
                      </a:r>
                      <a:br>
                        <a:rPr lang="en-ZA" sz="1400" u="none" strike="noStrike" dirty="0" smtClean="0">
                          <a:effectLst/>
                          <a:latin typeface="Century Gothic" panose="020B0502020202020204" pitchFamily="34" charset="0"/>
                          <a:cs typeface="Arial" pitchFamily="34" charset="0"/>
                        </a:rPr>
                      </a:br>
                      <a:r>
                        <a:rPr lang="en-ZA" sz="1400" u="none" strike="noStrike" dirty="0" smtClean="0">
                          <a:effectLst/>
                          <a:latin typeface="Century Gothic" panose="020B0502020202020204" pitchFamily="34" charset="0"/>
                          <a:cs typeface="Arial" pitchFamily="34" charset="0"/>
                        </a:rPr>
                        <a:t>“Prayer Station”</a:t>
                      </a:r>
                      <a:endParaRPr lang="en-ZA" sz="1400" b="1" i="0" u="none" strike="noStrike" dirty="0">
                        <a:solidFill>
                          <a:srgbClr val="FFFFFF"/>
                        </a:solidFill>
                        <a:effectLst/>
                        <a:latin typeface="Century Gothic" panose="020B0502020202020204" pitchFamily="34" charset="0"/>
                        <a:cs typeface="Arial" pitchFamily="34" charset="0"/>
                      </a:endParaRPr>
                    </a:p>
                  </a:txBody>
                  <a:tcPr marL="6410" marR="6410" marT="6065" marB="0">
                    <a:lnL w="6350" cap="flat" cmpd="sng" algn="ctr">
                      <a:solidFill>
                        <a:schemeClr val="bg1"/>
                      </a:solidFill>
                      <a:prstDash val="solid"/>
                      <a:round/>
                      <a:headEnd type="none" w="med" len="med"/>
                      <a:tailEnd type="none" w="med" len="med"/>
                    </a:lnL>
                    <a:solidFill>
                      <a:schemeClr val="tx1"/>
                    </a:solidFill>
                  </a:tcPr>
                </a:tc>
              </a:tr>
              <a:tr h="680525">
                <a:tc>
                  <a:txBody>
                    <a:bodyPr/>
                    <a:lstStyle/>
                    <a:p>
                      <a:pPr marL="0" indent="0" algn="l" defTabSz="914400" rtl="0" eaLnBrk="1" latinLnBrk="0" hangingPunct="1">
                        <a:buFont typeface="Arial" pitchFamily="34" charset="0"/>
                        <a:buNone/>
                      </a:pPr>
                      <a:r>
                        <a:rPr lang="en-US" sz="2000" b="1" kern="1200" dirty="0" smtClean="0">
                          <a:solidFill>
                            <a:schemeClr val="dk1"/>
                          </a:solidFill>
                          <a:latin typeface="Century Gothic" panose="020B0502020202020204" pitchFamily="34" charset="0"/>
                          <a:ea typeface="+mn-ea"/>
                          <a:cs typeface="Arial" pitchFamily="34" charset="0"/>
                        </a:rPr>
                        <a:t>1</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b="0" kern="1200" dirty="0" smtClean="0">
                          <a:solidFill>
                            <a:schemeClr val="dk1"/>
                          </a:solidFill>
                          <a:latin typeface="Century Gothic" panose="020B0502020202020204" pitchFamily="34" charset="0"/>
                          <a:ea typeface="+mn-ea"/>
                          <a:cs typeface="Arial" pitchFamily="34" charset="0"/>
                        </a:rPr>
                        <a:t>I </a:t>
                      </a:r>
                      <a:r>
                        <a:rPr lang="en-US" sz="1400" b="1" i="1" u="sng" kern="1200" dirty="0" smtClean="0">
                          <a:solidFill>
                            <a:schemeClr val="dk1"/>
                          </a:solidFill>
                          <a:latin typeface="Century Gothic" panose="020B0502020202020204" pitchFamily="34" charset="0"/>
                          <a:ea typeface="+mn-ea"/>
                          <a:cs typeface="Arial" pitchFamily="34" charset="0"/>
                        </a:rPr>
                        <a:t>am called to come</a:t>
                      </a:r>
                      <a:r>
                        <a:rPr lang="en-US" sz="1400" b="1" i="1" u="none" kern="1200" dirty="0" smtClean="0">
                          <a:solidFill>
                            <a:schemeClr val="dk1"/>
                          </a:solidFill>
                          <a:latin typeface="Century Gothic" panose="020B0502020202020204" pitchFamily="34" charset="0"/>
                          <a:ea typeface="+mn-ea"/>
                          <a:cs typeface="Arial" pitchFamily="34" charset="0"/>
                        </a:rPr>
                        <a:t> </a:t>
                      </a:r>
                      <a:r>
                        <a:rPr lang="en-US" sz="1400" b="0" i="0" u="none" kern="1200" dirty="0" smtClean="0">
                          <a:solidFill>
                            <a:schemeClr val="dk1"/>
                          </a:solidFill>
                          <a:latin typeface="Century Gothic" panose="020B0502020202020204" pitchFamily="34" charset="0"/>
                          <a:ea typeface="+mn-ea"/>
                          <a:cs typeface="Arial" pitchFamily="34" charset="0"/>
                        </a:rPr>
                        <a:t>(</a:t>
                      </a:r>
                      <a:r>
                        <a:rPr lang="en-US" sz="1400" b="0" kern="1200" dirty="0" smtClean="0">
                          <a:solidFill>
                            <a:schemeClr val="dk1"/>
                          </a:solidFill>
                          <a:latin typeface="Century Gothic" panose="020B0502020202020204" pitchFamily="34" charset="0"/>
                          <a:ea typeface="+mn-ea"/>
                          <a:cs typeface="Arial" pitchFamily="34" charset="0"/>
                        </a:rPr>
                        <a:t>draw &amp; stay near</a:t>
                      </a:r>
                      <a:r>
                        <a:rPr lang="en-US" sz="1400" b="0" kern="1200" baseline="0" dirty="0" smtClean="0">
                          <a:solidFill>
                            <a:schemeClr val="dk1"/>
                          </a:solidFill>
                          <a:latin typeface="Century Gothic" panose="020B0502020202020204" pitchFamily="34" charset="0"/>
                          <a:ea typeface="+mn-ea"/>
                          <a:cs typeface="Arial" pitchFamily="34" charset="0"/>
                        </a:rPr>
                        <a:t> to God, in worship)</a:t>
                      </a:r>
                      <a:endParaRPr lang="en-US" sz="1400" b="0" kern="1200" dirty="0" smtClean="0">
                        <a:solidFill>
                          <a:schemeClr val="bg1">
                            <a:lumMod val="65000"/>
                          </a:schemeClr>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kern="1200" dirty="0" smtClean="0">
                          <a:solidFill>
                            <a:schemeClr val="dk1"/>
                          </a:solidFill>
                          <a:latin typeface="Century Gothic" panose="020B0502020202020204" pitchFamily="34" charset="0"/>
                          <a:ea typeface="+mn-ea"/>
                          <a:cs typeface="Arial" pitchFamily="34" charset="0"/>
                        </a:rPr>
                        <a:t>Don’t “come” / draw &amp; stay near to God, in worship</a:t>
                      </a:r>
                      <a:endParaRPr lang="en-ZA" sz="1400" kern="1200" dirty="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b="1" kern="1200" dirty="0" smtClean="0">
                          <a:solidFill>
                            <a:schemeClr val="dk1"/>
                          </a:solidFill>
                          <a:latin typeface="Century Gothic" panose="020B0502020202020204" pitchFamily="34" charset="0"/>
                          <a:ea typeface="+mn-ea"/>
                          <a:cs typeface="Arial" pitchFamily="34" charset="0"/>
                        </a:rPr>
                        <a:t>“Come”</a:t>
                      </a:r>
                      <a:r>
                        <a:rPr lang="en-US" sz="1400" b="1" kern="1200" baseline="0" dirty="0" smtClean="0">
                          <a:solidFill>
                            <a:schemeClr val="dk1"/>
                          </a:solidFill>
                          <a:latin typeface="Century Gothic" panose="020B0502020202020204" pitchFamily="34" charset="0"/>
                          <a:ea typeface="+mn-ea"/>
                          <a:cs typeface="Arial" pitchFamily="34" charset="0"/>
                        </a:rPr>
                        <a:t> </a:t>
                      </a:r>
                      <a:r>
                        <a:rPr lang="en-US" sz="1400" i="0" kern="1200" dirty="0" smtClean="0">
                          <a:solidFill>
                            <a:schemeClr val="dk1"/>
                          </a:solidFill>
                          <a:latin typeface="Century Gothic" panose="020B0502020202020204" pitchFamily="34" charset="0"/>
                          <a:ea typeface="+mn-ea"/>
                          <a:cs typeface="Arial" pitchFamily="34" charset="0"/>
                        </a:rPr>
                        <a:t>– Devoted time, Intimacy Paradigm, Praise &amp; thanks</a:t>
                      </a:r>
                      <a:endParaRPr lang="en-ZA" sz="1400" i="0" kern="1200" dirty="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7313" indent="-87313" algn="l" defTabSz="914400" rtl="0" eaLnBrk="1" fontAlgn="t" latinLnBrk="0" hangingPunct="1">
                        <a:buFont typeface="Arial" pitchFamily="34" charset="0"/>
                        <a:buChar char="•"/>
                      </a:pPr>
                      <a:r>
                        <a:rPr lang="en-ZA" sz="1400" b="1" u="none" strike="noStrike" kern="1200" dirty="0" smtClean="0">
                          <a:solidFill>
                            <a:schemeClr val="dk1"/>
                          </a:solidFill>
                          <a:effectLst/>
                          <a:latin typeface="Century Gothic" panose="020B0502020202020204" pitchFamily="34" charset="0"/>
                          <a:ea typeface="+mn-ea"/>
                          <a:cs typeface="Arial" pitchFamily="34" charset="0"/>
                        </a:rPr>
                        <a:t>Adoration</a:t>
                      </a:r>
                      <a:r>
                        <a:rPr lang="en-ZA" sz="1400" u="none" strike="noStrike" kern="1200" dirty="0" smtClean="0">
                          <a:solidFill>
                            <a:schemeClr val="dk1"/>
                          </a:solidFill>
                          <a:effectLst/>
                          <a:latin typeface="Century Gothic" panose="020B0502020202020204" pitchFamily="34" charset="0"/>
                          <a:ea typeface="+mn-ea"/>
                          <a:cs typeface="Arial" pitchFamily="34" charset="0"/>
                        </a:rPr>
                        <a:t> </a:t>
                      </a:r>
                      <a:br>
                        <a:rPr lang="en-ZA" sz="1400" u="none" strike="noStrike" kern="1200" dirty="0" smtClean="0">
                          <a:solidFill>
                            <a:schemeClr val="dk1"/>
                          </a:solidFill>
                          <a:effectLst/>
                          <a:latin typeface="Century Gothic" panose="020B0502020202020204" pitchFamily="34" charset="0"/>
                          <a:ea typeface="+mn-ea"/>
                          <a:cs typeface="Arial" pitchFamily="34" charset="0"/>
                        </a:rPr>
                      </a:br>
                      <a:r>
                        <a:rPr lang="en-ZA" sz="1400" u="none" strike="noStrike" kern="1200" dirty="0" smtClean="0">
                          <a:solidFill>
                            <a:schemeClr val="dk1"/>
                          </a:solidFill>
                          <a:effectLst/>
                          <a:latin typeface="Century Gothic" panose="020B0502020202020204" pitchFamily="34" charset="0"/>
                          <a:ea typeface="+mn-ea"/>
                          <a:cs typeface="Arial" pitchFamily="34" charset="0"/>
                        </a:rPr>
                        <a:t>(praise, thanksgiving, worship)</a:t>
                      </a:r>
                      <a:endParaRPr lang="en-ZA" sz="1400" u="none" strike="noStrike" kern="1200" dirty="0">
                        <a:solidFill>
                          <a:schemeClr val="dk1"/>
                        </a:solidFill>
                        <a:effectLst/>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tcPr>
                </a:tc>
              </a:tr>
              <a:tr h="232695">
                <a:tc>
                  <a:txBody>
                    <a:bodyPr/>
                    <a:lstStyle/>
                    <a:p>
                      <a:pPr marL="0" indent="0" algn="l" defTabSz="914400" rtl="0" eaLnBrk="1" latinLnBrk="0" hangingPunct="1">
                        <a:buFont typeface="Arial" pitchFamily="34" charset="0"/>
                        <a:buNone/>
                      </a:pPr>
                      <a:r>
                        <a:rPr lang="en-US" sz="2000" b="1" kern="1200" dirty="0" smtClean="0">
                          <a:solidFill>
                            <a:schemeClr val="dk1"/>
                          </a:solidFill>
                          <a:latin typeface="Century Gothic" panose="020B0502020202020204" pitchFamily="34" charset="0"/>
                          <a:ea typeface="+mn-ea"/>
                          <a:cs typeface="Arial" pitchFamily="34" charset="0"/>
                        </a:rPr>
                        <a:t>2</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kern="1200" dirty="0" smtClean="0">
                          <a:solidFill>
                            <a:schemeClr val="dk1"/>
                          </a:solidFill>
                          <a:latin typeface="Century Gothic" panose="020B0502020202020204" pitchFamily="34" charset="0"/>
                          <a:ea typeface="+mn-ea"/>
                          <a:cs typeface="Arial" pitchFamily="34" charset="0"/>
                        </a:rPr>
                        <a:t>I </a:t>
                      </a:r>
                      <a:r>
                        <a:rPr lang="en-US" sz="1400" b="1" i="1" u="sng" kern="1200" dirty="0" smtClean="0">
                          <a:solidFill>
                            <a:schemeClr val="dk1"/>
                          </a:solidFill>
                          <a:latin typeface="Century Gothic" panose="020B0502020202020204" pitchFamily="34" charset="0"/>
                          <a:ea typeface="+mn-ea"/>
                          <a:cs typeface="Arial" pitchFamily="34" charset="0"/>
                        </a:rPr>
                        <a:t>can </a:t>
                      </a:r>
                      <a:r>
                        <a:rPr lang="en-US" sz="1400" kern="1200" dirty="0" smtClean="0">
                          <a:solidFill>
                            <a:schemeClr val="dk1"/>
                          </a:solidFill>
                          <a:latin typeface="Century Gothic" panose="020B0502020202020204" pitchFamily="34" charset="0"/>
                          <a:ea typeface="+mn-ea"/>
                          <a:cs typeface="Arial" pitchFamily="34" charset="0"/>
                        </a:rPr>
                        <a:t>draw near as a son</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kern="1200" dirty="0" smtClean="0">
                          <a:solidFill>
                            <a:schemeClr val="dk1"/>
                          </a:solidFill>
                          <a:latin typeface="Century Gothic" panose="020B0502020202020204" pitchFamily="34" charset="0"/>
                          <a:ea typeface="+mn-ea"/>
                          <a:cs typeface="Arial" pitchFamily="34" charset="0"/>
                        </a:rPr>
                        <a:t>Cling to sin </a:t>
                      </a:r>
                      <a:r>
                        <a:rPr lang="en-US" sz="1400" kern="1200" dirty="0" smtClean="0">
                          <a:solidFill>
                            <a:schemeClr val="dk1"/>
                          </a:solidFill>
                          <a:latin typeface="Century Gothic" panose="020B0502020202020204" pitchFamily="34" charset="0"/>
                          <a:ea typeface="+mn-ea"/>
                          <a:cs typeface="Arial" pitchFamily="34" charset="0"/>
                          <a:sym typeface="Wingdings" panose="05000000000000000000" pitchFamily="2" charset="2"/>
                        </a:rPr>
                        <a:t> </a:t>
                      </a:r>
                      <a:r>
                        <a:rPr lang="en-US" sz="1400" kern="1200" dirty="0" smtClean="0">
                          <a:solidFill>
                            <a:schemeClr val="dk1"/>
                          </a:solidFill>
                          <a:latin typeface="Century Gothic" panose="020B0502020202020204" pitchFamily="34" charset="0"/>
                          <a:ea typeface="+mn-ea"/>
                          <a:cs typeface="Arial" pitchFamily="34" charset="0"/>
                        </a:rPr>
                        <a:t>ashamed</a:t>
                      </a:r>
                      <a:r>
                        <a:rPr lang="en-US" sz="1400" kern="1200" baseline="0" dirty="0" smtClean="0">
                          <a:solidFill>
                            <a:schemeClr val="dk1"/>
                          </a:solidFill>
                          <a:latin typeface="Century Gothic" panose="020B0502020202020204" pitchFamily="34" charset="0"/>
                          <a:ea typeface="+mn-ea"/>
                          <a:cs typeface="Arial" pitchFamily="34" charset="0"/>
                        </a:rPr>
                        <a:t> to </a:t>
                      </a:r>
                      <a:r>
                        <a:rPr lang="en-US" sz="1400" kern="1200" dirty="0" smtClean="0">
                          <a:solidFill>
                            <a:schemeClr val="dk1"/>
                          </a:solidFill>
                          <a:latin typeface="Century Gothic" panose="020B0502020202020204" pitchFamily="34" charset="0"/>
                          <a:ea typeface="+mn-ea"/>
                          <a:cs typeface="Arial" pitchFamily="34" charset="0"/>
                        </a:rPr>
                        <a:t>come (1Jn 3:19-24)</a:t>
                      </a:r>
                    </a:p>
                    <a:p>
                      <a:pPr marL="88900" indent="-88900" algn="l" defTabSz="914400" rtl="0" eaLnBrk="1" latinLnBrk="0" hangingPunct="1">
                        <a:buFont typeface="Arial" pitchFamily="34" charset="0"/>
                        <a:buChar char="•"/>
                      </a:pPr>
                      <a:r>
                        <a:rPr lang="en-US" sz="1400" kern="1200" dirty="0" smtClean="0">
                          <a:solidFill>
                            <a:schemeClr val="dk1"/>
                          </a:solidFill>
                          <a:latin typeface="Century Gothic" panose="020B0502020202020204" pitchFamily="34" charset="0"/>
                          <a:ea typeface="+mn-ea"/>
                          <a:cs typeface="Arial" pitchFamily="34" charset="0"/>
                        </a:rPr>
                        <a:t>Don’t forgive </a:t>
                      </a:r>
                      <a:r>
                        <a:rPr lang="en-US" sz="1400" kern="1200" dirty="0" smtClean="0">
                          <a:solidFill>
                            <a:schemeClr val="dk1"/>
                          </a:solidFill>
                          <a:latin typeface="Century Gothic" panose="020B0502020202020204" pitchFamily="34" charset="0"/>
                          <a:ea typeface="+mn-ea"/>
                          <a:cs typeface="Arial" pitchFamily="34" charset="0"/>
                          <a:sym typeface="Wingdings" panose="05000000000000000000" pitchFamily="2" charset="2"/>
                        </a:rPr>
                        <a:t> not forgiven</a:t>
                      </a:r>
                      <a:endParaRPr lang="en-US" sz="1400" kern="1200" dirty="0" smtClean="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b="1" kern="1200" dirty="0" smtClean="0">
                          <a:solidFill>
                            <a:schemeClr val="dk1"/>
                          </a:solidFill>
                          <a:latin typeface="Century Gothic" panose="020B0502020202020204" pitchFamily="34" charset="0"/>
                          <a:ea typeface="+mn-ea"/>
                          <a:cs typeface="Arial" pitchFamily="34" charset="0"/>
                        </a:rPr>
                        <a:t>Forgive, </a:t>
                      </a:r>
                      <a:r>
                        <a:rPr lang="en-US" sz="1400" b="1" kern="1200" dirty="0" smtClean="0">
                          <a:solidFill>
                            <a:schemeClr val="dk1"/>
                          </a:solidFill>
                          <a:latin typeface="Century Gothic" panose="020B0502020202020204" pitchFamily="34" charset="0"/>
                          <a:ea typeface="+mn-ea"/>
                          <a:cs typeface="Arial" pitchFamily="34" charset="0"/>
                        </a:rPr>
                        <a:t>turn from sin, be </a:t>
                      </a:r>
                      <a:r>
                        <a:rPr lang="en-US" sz="1400" b="1" kern="1200" dirty="0" smtClean="0">
                          <a:solidFill>
                            <a:schemeClr val="dk1"/>
                          </a:solidFill>
                          <a:latin typeface="Century Gothic" panose="020B0502020202020204" pitchFamily="34" charset="0"/>
                          <a:ea typeface="+mn-ea"/>
                          <a:cs typeface="Arial" pitchFamily="34" charset="0"/>
                        </a:rPr>
                        <a:t>cleansed &amp; come boldly</a:t>
                      </a:r>
                    </a:p>
                    <a:p>
                      <a:pPr marL="169862" lvl="1" indent="0" algn="l" defTabSz="914400" rtl="0" eaLnBrk="1" latinLnBrk="0" hangingPunct="1">
                        <a:buFont typeface="Wingdings" panose="05000000000000000000" pitchFamily="2" charset="2"/>
                        <a:buNone/>
                      </a:pPr>
                      <a:endParaRPr lang="en-US" sz="1400" i="0" kern="1200" dirty="0" smtClean="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7313" indent="-87313" algn="l" defTabSz="914400" rtl="0" eaLnBrk="1" fontAlgn="t" latinLnBrk="0" hangingPunct="1">
                        <a:buFont typeface="Arial" pitchFamily="34" charset="0"/>
                        <a:buChar char="•"/>
                      </a:pPr>
                      <a:r>
                        <a:rPr lang="en-US" sz="1400" b="1" u="none" strike="noStrike" kern="1200" dirty="0" smtClean="0">
                          <a:solidFill>
                            <a:schemeClr val="dk1"/>
                          </a:solidFill>
                          <a:effectLst/>
                          <a:latin typeface="Century Gothic" panose="020B0502020202020204" pitchFamily="34" charset="0"/>
                          <a:ea typeface="+mn-ea"/>
                          <a:cs typeface="Arial" pitchFamily="34" charset="0"/>
                        </a:rPr>
                        <a:t>Confession</a:t>
                      </a:r>
                      <a:r>
                        <a:rPr lang="en-US" sz="1400" u="none" strike="noStrike" kern="1200" dirty="0" smtClean="0">
                          <a:solidFill>
                            <a:schemeClr val="dk1"/>
                          </a:solidFill>
                          <a:effectLst/>
                          <a:latin typeface="Century Gothic" panose="020B0502020202020204" pitchFamily="34" charset="0"/>
                          <a:ea typeface="+mn-ea"/>
                          <a:cs typeface="Arial" pitchFamily="34" charset="0"/>
                        </a:rPr>
                        <a:t> (forgiveness, confession, repentance)</a:t>
                      </a:r>
                      <a:endParaRPr lang="en-US" sz="1400" u="none" strike="noStrike" kern="1200" dirty="0">
                        <a:solidFill>
                          <a:schemeClr val="dk1"/>
                        </a:solidFill>
                        <a:effectLst/>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tcPr>
                </a:tc>
              </a:tr>
              <a:tr h="737170">
                <a:tc>
                  <a:txBody>
                    <a:bodyPr/>
                    <a:lstStyle/>
                    <a:p>
                      <a:pPr marL="0" indent="0" algn="l" defTabSz="914400" rtl="0" eaLnBrk="1" latinLnBrk="0" hangingPunct="1">
                        <a:buFont typeface="Arial" pitchFamily="34" charset="0"/>
                        <a:buNone/>
                      </a:pPr>
                      <a:r>
                        <a:rPr lang="en-US" sz="2000" b="1" kern="1200" dirty="0" smtClean="0">
                          <a:solidFill>
                            <a:schemeClr val="dk1"/>
                          </a:solidFill>
                          <a:latin typeface="Century Gothic" panose="020B0502020202020204" pitchFamily="34" charset="0"/>
                          <a:ea typeface="+mn-ea"/>
                          <a:cs typeface="Arial" pitchFamily="34" charset="0"/>
                        </a:rPr>
                        <a:t>3</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kern="1200" dirty="0" smtClean="0">
                          <a:solidFill>
                            <a:schemeClr val="dk1"/>
                          </a:solidFill>
                          <a:latin typeface="Century Gothic" panose="020B0502020202020204" pitchFamily="34" charset="0"/>
                          <a:ea typeface="+mn-ea"/>
                          <a:cs typeface="Arial" pitchFamily="34" charset="0"/>
                        </a:rPr>
                        <a:t>I must come </a:t>
                      </a:r>
                      <a:r>
                        <a:rPr lang="en-US" sz="1400" b="1" i="1" u="sng" kern="1200" dirty="0" smtClean="0">
                          <a:solidFill>
                            <a:schemeClr val="dk1"/>
                          </a:solidFill>
                          <a:latin typeface="Century Gothic" panose="020B0502020202020204" pitchFamily="34" charset="0"/>
                          <a:ea typeface="+mn-ea"/>
                          <a:cs typeface="Arial" pitchFamily="34" charset="0"/>
                        </a:rPr>
                        <a:t>as a priest</a:t>
                      </a:r>
                      <a:endParaRPr lang="en-US" sz="1400" kern="1200" dirty="0" smtClean="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kern="1200" dirty="0" smtClean="0">
                          <a:solidFill>
                            <a:schemeClr val="dk1"/>
                          </a:solidFill>
                          <a:latin typeface="Century Gothic" panose="020B0502020202020204" pitchFamily="34" charset="0"/>
                          <a:ea typeface="+mn-ea"/>
                          <a:cs typeface="Arial" pitchFamily="34" charset="0"/>
                        </a:rPr>
                        <a:t>Impure heart / double-minded / self-centered</a:t>
                      </a:r>
                      <a:r>
                        <a:rPr lang="en-US" sz="1400" kern="1200" baseline="0" dirty="0" smtClean="0">
                          <a:solidFill>
                            <a:schemeClr val="dk1"/>
                          </a:solidFill>
                          <a:latin typeface="Century Gothic" panose="020B0502020202020204" pitchFamily="34" charset="0"/>
                          <a:ea typeface="+mn-ea"/>
                          <a:cs typeface="Arial" pitchFamily="34" charset="0"/>
                        </a:rPr>
                        <a:t> life</a:t>
                      </a:r>
                      <a:endParaRPr lang="en-ZA" sz="1400" kern="1200" dirty="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b="1" kern="1200" dirty="0" smtClean="0">
                          <a:solidFill>
                            <a:schemeClr val="dk1"/>
                          </a:solidFill>
                          <a:latin typeface="Century Gothic" panose="020B0502020202020204" pitchFamily="34" charset="0"/>
                          <a:ea typeface="+mn-ea"/>
                          <a:cs typeface="Arial" pitchFamily="34" charset="0"/>
                        </a:rPr>
                        <a:t>Accept &amp; live out priestly identity in Christ </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7313" indent="-87313" algn="l" defTabSz="914400" rtl="0" eaLnBrk="1" fontAlgn="t" latinLnBrk="0" hangingPunct="1">
                        <a:buFont typeface="Arial" pitchFamily="34" charset="0"/>
                        <a:buChar char="•"/>
                      </a:pPr>
                      <a:r>
                        <a:rPr lang="en-ZA" sz="1400" b="1" u="none" strike="noStrike" kern="1200" dirty="0" smtClean="0">
                          <a:solidFill>
                            <a:schemeClr val="dk1"/>
                          </a:solidFill>
                          <a:effectLst/>
                          <a:latin typeface="Century Gothic" panose="020B0502020202020204" pitchFamily="34" charset="0"/>
                          <a:ea typeface="+mn-ea"/>
                          <a:cs typeface="Arial" pitchFamily="34" charset="0"/>
                        </a:rPr>
                        <a:t>Consecration</a:t>
                      </a:r>
                      <a:br>
                        <a:rPr lang="en-ZA" sz="1400" b="1" u="none" strike="noStrike" kern="1200" dirty="0" smtClean="0">
                          <a:solidFill>
                            <a:schemeClr val="dk1"/>
                          </a:solidFill>
                          <a:effectLst/>
                          <a:latin typeface="Century Gothic" panose="020B0502020202020204" pitchFamily="34" charset="0"/>
                          <a:ea typeface="+mn-ea"/>
                          <a:cs typeface="Arial" pitchFamily="34" charset="0"/>
                        </a:rPr>
                      </a:br>
                      <a:r>
                        <a:rPr lang="en-ZA" sz="1400" b="0" u="none" strike="noStrike" kern="1200" dirty="0" smtClean="0">
                          <a:solidFill>
                            <a:schemeClr val="dk1"/>
                          </a:solidFill>
                          <a:effectLst/>
                          <a:latin typeface="Century Gothic" panose="020B0502020202020204" pitchFamily="34" charset="0"/>
                          <a:ea typeface="+mn-ea"/>
                          <a:cs typeface="Arial" pitchFamily="34" charset="0"/>
                        </a:rPr>
                        <a:t>(commitment, devotion)</a:t>
                      </a:r>
                      <a:endParaRPr lang="en-ZA" sz="1400" b="0" u="none" strike="noStrike" kern="1200" dirty="0">
                        <a:solidFill>
                          <a:schemeClr val="dk1"/>
                        </a:solidFill>
                        <a:effectLst/>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tcPr>
                </a:tc>
              </a:tr>
              <a:tr h="455813">
                <a:tc>
                  <a:txBody>
                    <a:bodyPr/>
                    <a:lstStyle/>
                    <a:p>
                      <a:pPr marL="0" indent="0" algn="l" defTabSz="914400" rtl="0" eaLnBrk="1" latinLnBrk="0" hangingPunct="1">
                        <a:buFont typeface="Arial" pitchFamily="34" charset="0"/>
                        <a:buNone/>
                      </a:pPr>
                      <a:r>
                        <a:rPr lang="en-US" sz="2000" b="1" kern="1200" dirty="0" smtClean="0">
                          <a:solidFill>
                            <a:schemeClr val="dk1"/>
                          </a:solidFill>
                          <a:latin typeface="Century Gothic" panose="020B0502020202020204" pitchFamily="34" charset="0"/>
                          <a:ea typeface="+mn-ea"/>
                          <a:cs typeface="Arial" pitchFamily="34" charset="0"/>
                        </a:rPr>
                        <a:t>4</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kern="1200" dirty="0" smtClean="0">
                          <a:solidFill>
                            <a:schemeClr val="dk1"/>
                          </a:solidFill>
                          <a:latin typeface="Century Gothic" panose="020B0502020202020204" pitchFamily="34" charset="0"/>
                          <a:ea typeface="+mn-ea"/>
                          <a:cs typeface="Arial" pitchFamily="34" charset="0"/>
                        </a:rPr>
                        <a:t>I must come </a:t>
                      </a:r>
                      <a:r>
                        <a:rPr lang="en-US" sz="1400" b="1" i="1" u="sng" kern="1200" dirty="0" smtClean="0">
                          <a:solidFill>
                            <a:schemeClr val="dk1"/>
                          </a:solidFill>
                          <a:latin typeface="Century Gothic" panose="020B0502020202020204" pitchFamily="34" charset="0"/>
                          <a:ea typeface="+mn-ea"/>
                          <a:cs typeface="Arial" pitchFamily="34" charset="0"/>
                        </a:rPr>
                        <a:t>as an overcomer</a:t>
                      </a:r>
                      <a:r>
                        <a:rPr lang="en-US" sz="1400" b="1" i="1" u="none" kern="1200" dirty="0" smtClean="0">
                          <a:solidFill>
                            <a:schemeClr val="dk1"/>
                          </a:solidFill>
                          <a:latin typeface="Century Gothic" panose="020B0502020202020204" pitchFamily="34" charset="0"/>
                          <a:ea typeface="+mn-ea"/>
                          <a:cs typeface="Arial" pitchFamily="34" charset="0"/>
                        </a:rPr>
                        <a:t> of this</a:t>
                      </a:r>
                      <a:r>
                        <a:rPr lang="en-US" sz="1400" b="1" i="1" u="none" kern="1200" baseline="0" dirty="0" smtClean="0">
                          <a:solidFill>
                            <a:schemeClr val="dk1"/>
                          </a:solidFill>
                          <a:latin typeface="Century Gothic" panose="020B0502020202020204" pitchFamily="34" charset="0"/>
                          <a:ea typeface="+mn-ea"/>
                          <a:cs typeface="Arial" pitchFamily="34" charset="0"/>
                        </a:rPr>
                        <a:t> world </a:t>
                      </a:r>
                      <a:r>
                        <a:rPr lang="en-US" sz="1400" kern="1200" dirty="0" smtClean="0">
                          <a:solidFill>
                            <a:schemeClr val="dk1"/>
                          </a:solidFill>
                          <a:latin typeface="Century Gothic" panose="020B0502020202020204" pitchFamily="34" charset="0"/>
                          <a:ea typeface="+mn-ea"/>
                          <a:cs typeface="Arial" pitchFamily="34" charset="0"/>
                        </a:rPr>
                        <a:t>– by Christ in me</a:t>
                      </a:r>
                      <a:endParaRPr lang="en-US" sz="1400" kern="1200" dirty="0" smtClean="0">
                        <a:solidFill>
                          <a:schemeClr val="bg1">
                            <a:lumMod val="65000"/>
                          </a:schemeClr>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kern="1200" dirty="0" smtClean="0">
                          <a:solidFill>
                            <a:schemeClr val="dk1"/>
                          </a:solidFill>
                          <a:latin typeface="Century Gothic" panose="020B0502020202020204" pitchFamily="34" charset="0"/>
                          <a:ea typeface="+mn-ea"/>
                          <a:cs typeface="Arial" pitchFamily="34" charset="0"/>
                        </a:rPr>
                        <a:t>Flesh nature / worldly outlook</a:t>
                      </a:r>
                      <a:endParaRPr lang="en-ZA" sz="1400" kern="1200" dirty="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b="1" kern="1200" dirty="0" smtClean="0">
                          <a:solidFill>
                            <a:schemeClr val="dk1"/>
                          </a:solidFill>
                          <a:latin typeface="Century Gothic" panose="020B0502020202020204" pitchFamily="34" charset="0"/>
                          <a:ea typeface="+mn-ea"/>
                          <a:cs typeface="Arial" pitchFamily="34" charset="0"/>
                        </a:rPr>
                        <a:t>Live in the spirit</a:t>
                      </a:r>
                      <a:endParaRPr lang="en-US" sz="1400" kern="1200" dirty="0" smtClean="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7313" indent="-87313" algn="l" defTabSz="914400" rtl="0" eaLnBrk="1" fontAlgn="t" latinLnBrk="0" hangingPunct="1">
                        <a:buFont typeface="Arial" pitchFamily="34" charset="0"/>
                        <a:buChar char="•"/>
                      </a:pPr>
                      <a:r>
                        <a:rPr lang="en-ZA" sz="1400" b="1" u="none" strike="noStrike" kern="1200" dirty="0" smtClean="0">
                          <a:solidFill>
                            <a:schemeClr val="dk1"/>
                          </a:solidFill>
                          <a:effectLst/>
                          <a:latin typeface="Century Gothic" panose="020B0502020202020204" pitchFamily="34" charset="0"/>
                          <a:ea typeface="+mn-ea"/>
                          <a:cs typeface="Arial" pitchFamily="34" charset="0"/>
                        </a:rPr>
                        <a:t>Edification</a:t>
                      </a:r>
                      <a:br>
                        <a:rPr lang="en-ZA" sz="1400" b="1" u="none" strike="noStrike" kern="1200" dirty="0" smtClean="0">
                          <a:solidFill>
                            <a:schemeClr val="dk1"/>
                          </a:solidFill>
                          <a:effectLst/>
                          <a:latin typeface="Century Gothic" panose="020B0502020202020204" pitchFamily="34" charset="0"/>
                          <a:ea typeface="+mn-ea"/>
                          <a:cs typeface="Arial" pitchFamily="34" charset="0"/>
                        </a:rPr>
                      </a:br>
                      <a:r>
                        <a:rPr lang="en-ZA" sz="1400" b="0" u="none" strike="noStrike" kern="1200" dirty="0" smtClean="0">
                          <a:solidFill>
                            <a:schemeClr val="dk1"/>
                          </a:solidFill>
                          <a:effectLst/>
                          <a:latin typeface="Century Gothic" panose="020B0502020202020204" pitchFamily="34" charset="0"/>
                          <a:ea typeface="+mn-ea"/>
                          <a:cs typeface="Arial" pitchFamily="34" charset="0"/>
                        </a:rPr>
                        <a:t>(strengthen, build up)</a:t>
                      </a:r>
                      <a:endParaRPr lang="en-ZA" sz="1400" b="0" u="none" strike="noStrike" kern="1200" dirty="0">
                        <a:solidFill>
                          <a:schemeClr val="dk1"/>
                        </a:solidFill>
                        <a:effectLst/>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tcPr>
                </a:tc>
              </a:tr>
              <a:tr h="675318">
                <a:tc>
                  <a:txBody>
                    <a:bodyPr/>
                    <a:lstStyle/>
                    <a:p>
                      <a:pPr marL="0" indent="0" algn="l" defTabSz="914400" rtl="0" eaLnBrk="1" latinLnBrk="0" hangingPunct="1">
                        <a:buFont typeface="Arial" pitchFamily="34" charset="0"/>
                        <a:buNone/>
                      </a:pPr>
                      <a:r>
                        <a:rPr lang="en-US" sz="2000" b="1" kern="1200" dirty="0" smtClean="0">
                          <a:solidFill>
                            <a:schemeClr val="dk1"/>
                          </a:solidFill>
                          <a:latin typeface="Century Gothic" panose="020B0502020202020204" pitchFamily="34" charset="0"/>
                          <a:ea typeface="+mn-ea"/>
                          <a:cs typeface="Arial" pitchFamily="34" charset="0"/>
                        </a:rPr>
                        <a:t>5</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kern="1200" dirty="0" smtClean="0">
                          <a:solidFill>
                            <a:schemeClr val="dk1"/>
                          </a:solidFill>
                          <a:latin typeface="Century Gothic" panose="020B0502020202020204" pitchFamily="34" charset="0"/>
                          <a:ea typeface="+mn-ea"/>
                          <a:cs typeface="Arial" pitchFamily="34" charset="0"/>
                        </a:rPr>
                        <a:t>I am “</a:t>
                      </a:r>
                      <a:r>
                        <a:rPr lang="en-US" sz="1400" b="1" i="1" u="sng" kern="1200" dirty="0" smtClean="0">
                          <a:solidFill>
                            <a:schemeClr val="dk1"/>
                          </a:solidFill>
                          <a:latin typeface="Century Gothic" panose="020B0502020202020204" pitchFamily="34" charset="0"/>
                          <a:ea typeface="+mn-ea"/>
                          <a:cs typeface="Arial" pitchFamily="34" charset="0"/>
                        </a:rPr>
                        <a:t>born of the Word</a:t>
                      </a:r>
                      <a:r>
                        <a:rPr lang="en-US" sz="1400" kern="1200" dirty="0" smtClean="0">
                          <a:solidFill>
                            <a:schemeClr val="dk1"/>
                          </a:solidFill>
                          <a:latin typeface="Century Gothic" panose="020B0502020202020204" pitchFamily="34" charset="0"/>
                          <a:ea typeface="+mn-ea"/>
                          <a:cs typeface="Arial" pitchFamily="34" charset="0"/>
                        </a:rPr>
                        <a:t>”- it describes my new nature. As I walk in it, God’s grace is manifest</a:t>
                      </a:r>
                      <a:endParaRPr lang="en-US" sz="1400" kern="1200" dirty="0" smtClean="0">
                        <a:solidFill>
                          <a:schemeClr val="bg1">
                            <a:lumMod val="65000"/>
                          </a:schemeClr>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kern="1200" dirty="0" smtClean="0">
                          <a:solidFill>
                            <a:schemeClr val="dk1"/>
                          </a:solidFill>
                          <a:latin typeface="Century Gothic" panose="020B0502020202020204" pitchFamily="34" charset="0"/>
                          <a:ea typeface="+mn-ea"/>
                          <a:cs typeface="Arial" pitchFamily="34" charset="0"/>
                        </a:rPr>
                        <a:t>Ignorance of,</a:t>
                      </a:r>
                      <a:r>
                        <a:rPr lang="en-US" sz="1400" kern="1200" baseline="0" dirty="0" smtClean="0">
                          <a:solidFill>
                            <a:schemeClr val="dk1"/>
                          </a:solidFill>
                          <a:latin typeface="Century Gothic" panose="020B0502020202020204" pitchFamily="34" charset="0"/>
                          <a:ea typeface="+mn-ea"/>
                          <a:cs typeface="Arial" pitchFamily="34" charset="0"/>
                        </a:rPr>
                        <a:t> </a:t>
                      </a:r>
                      <a:r>
                        <a:rPr lang="en-US" sz="1400" kern="1200" dirty="0" smtClean="0">
                          <a:solidFill>
                            <a:schemeClr val="dk1"/>
                          </a:solidFill>
                          <a:latin typeface="Century Gothic" panose="020B0502020202020204" pitchFamily="34" charset="0"/>
                          <a:ea typeface="+mn-ea"/>
                          <a:cs typeface="Arial" pitchFamily="34" charset="0"/>
                        </a:rPr>
                        <a:t>despising,</a:t>
                      </a:r>
                      <a:r>
                        <a:rPr lang="en-US" sz="1400" kern="1200" baseline="0" dirty="0" smtClean="0">
                          <a:solidFill>
                            <a:schemeClr val="dk1"/>
                          </a:solidFill>
                          <a:latin typeface="Century Gothic" panose="020B0502020202020204" pitchFamily="34" charset="0"/>
                          <a:ea typeface="+mn-ea"/>
                          <a:cs typeface="Arial" pitchFamily="34" charset="0"/>
                        </a:rPr>
                        <a:t> or not believing </a:t>
                      </a:r>
                      <a:r>
                        <a:rPr lang="en-US" sz="1400" kern="1200" dirty="0" smtClean="0">
                          <a:solidFill>
                            <a:schemeClr val="dk1"/>
                          </a:solidFill>
                          <a:latin typeface="Century Gothic" panose="020B0502020202020204" pitchFamily="34" charset="0"/>
                          <a:ea typeface="+mn-ea"/>
                          <a:cs typeface="Arial" pitchFamily="34" charset="0"/>
                        </a:rPr>
                        <a:t>the Word</a:t>
                      </a:r>
                      <a:endParaRPr lang="en-ZA" sz="1400" kern="1200" dirty="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marR="0" indent="-88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1" kern="1200" dirty="0" smtClean="0">
                          <a:solidFill>
                            <a:schemeClr val="dk1"/>
                          </a:solidFill>
                          <a:latin typeface="Century Gothic" panose="020B0502020202020204" pitchFamily="34" charset="0"/>
                          <a:ea typeface="+mn-ea"/>
                          <a:cs typeface="Arial" pitchFamily="34" charset="0"/>
                        </a:rPr>
                        <a:t>Be transformed by renewing mind</a:t>
                      </a:r>
                    </a:p>
                    <a:p>
                      <a:pPr marL="169862"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i="0" kern="1200" dirty="0" smtClean="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7313" indent="-87313" algn="l" defTabSz="914400" rtl="0" eaLnBrk="1" fontAlgn="t" latinLnBrk="0" hangingPunct="1">
                        <a:buFont typeface="Arial" pitchFamily="34" charset="0"/>
                        <a:buChar char="•"/>
                      </a:pPr>
                      <a:r>
                        <a:rPr lang="en-ZA" sz="1400" b="1" u="none" strike="noStrike" kern="1200" dirty="0" smtClean="0">
                          <a:solidFill>
                            <a:schemeClr val="dk1"/>
                          </a:solidFill>
                          <a:effectLst/>
                          <a:latin typeface="Century Gothic" panose="020B0502020202020204" pitchFamily="34" charset="0"/>
                          <a:ea typeface="+mn-ea"/>
                          <a:cs typeface="Arial" pitchFamily="34" charset="0"/>
                        </a:rPr>
                        <a:t>Meditation</a:t>
                      </a:r>
                      <a:br>
                        <a:rPr lang="en-ZA" sz="1400" b="1" u="none" strike="noStrike" kern="1200" dirty="0" smtClean="0">
                          <a:solidFill>
                            <a:schemeClr val="dk1"/>
                          </a:solidFill>
                          <a:effectLst/>
                          <a:latin typeface="Century Gothic" panose="020B0502020202020204" pitchFamily="34" charset="0"/>
                          <a:ea typeface="+mn-ea"/>
                          <a:cs typeface="Arial" pitchFamily="34" charset="0"/>
                        </a:rPr>
                      </a:br>
                      <a:r>
                        <a:rPr lang="en-ZA" sz="1400" b="0" u="none" strike="noStrike" kern="1200" dirty="0" smtClean="0">
                          <a:solidFill>
                            <a:schemeClr val="dk1"/>
                          </a:solidFill>
                          <a:effectLst/>
                          <a:latin typeface="Century Gothic" panose="020B0502020202020204" pitchFamily="34" charset="0"/>
                          <a:ea typeface="+mn-ea"/>
                          <a:cs typeface="Arial" pitchFamily="34" charset="0"/>
                        </a:rPr>
                        <a:t>(seek revelation of Word, to align life)</a:t>
                      </a:r>
                      <a:endParaRPr lang="en-ZA" sz="1400" b="0" u="none" strike="noStrike" kern="1200" dirty="0">
                        <a:solidFill>
                          <a:schemeClr val="dk1"/>
                        </a:solidFill>
                        <a:effectLst/>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tcPr>
                </a:tc>
              </a:tr>
              <a:tr h="680525">
                <a:tc>
                  <a:txBody>
                    <a:bodyPr/>
                    <a:lstStyle/>
                    <a:p>
                      <a:pPr marL="0" indent="0" algn="l" defTabSz="914400" rtl="0" eaLnBrk="1" latinLnBrk="0" hangingPunct="1">
                        <a:buFont typeface="Arial" pitchFamily="34" charset="0"/>
                        <a:buNone/>
                      </a:pPr>
                      <a:r>
                        <a:rPr lang="en-US" sz="2000" b="1" kern="1200" dirty="0" smtClean="0">
                          <a:solidFill>
                            <a:schemeClr val="dk1"/>
                          </a:solidFill>
                          <a:latin typeface="Century Gothic" panose="020B0502020202020204" pitchFamily="34" charset="0"/>
                          <a:ea typeface="+mn-ea"/>
                          <a:cs typeface="Arial" pitchFamily="34" charset="0"/>
                        </a:rPr>
                        <a:t>6</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marR="0" indent="-88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solidFill>
                            <a:schemeClr val="dk1"/>
                          </a:solidFill>
                          <a:latin typeface="Century Gothic" panose="020B0502020202020204" pitchFamily="34" charset="0"/>
                          <a:ea typeface="+mn-ea"/>
                          <a:cs typeface="Arial" pitchFamily="34" charset="0"/>
                        </a:rPr>
                        <a:t>As I do,</a:t>
                      </a:r>
                      <a:r>
                        <a:rPr lang="en-US" sz="1400" kern="1200" baseline="0" dirty="0" smtClean="0">
                          <a:solidFill>
                            <a:schemeClr val="dk1"/>
                          </a:solidFill>
                          <a:latin typeface="Century Gothic" panose="020B0502020202020204" pitchFamily="34" charset="0"/>
                          <a:ea typeface="+mn-ea"/>
                          <a:cs typeface="Arial" pitchFamily="34" charset="0"/>
                        </a:rPr>
                        <a:t> </a:t>
                      </a:r>
                      <a:r>
                        <a:rPr lang="en-US" sz="1400" kern="1200" dirty="0" smtClean="0">
                          <a:solidFill>
                            <a:schemeClr val="dk1"/>
                          </a:solidFill>
                          <a:latin typeface="Century Gothic" panose="020B0502020202020204" pitchFamily="34" charset="0"/>
                          <a:ea typeface="+mn-ea"/>
                          <a:cs typeface="Arial" pitchFamily="34" charset="0"/>
                        </a:rPr>
                        <a:t>I learn His heart. When I pray His heart, </a:t>
                      </a:r>
                      <a:r>
                        <a:rPr lang="en-US" sz="1400" b="1" i="1" u="sng" kern="1200" dirty="0" smtClean="0">
                          <a:solidFill>
                            <a:schemeClr val="dk1"/>
                          </a:solidFill>
                          <a:latin typeface="Century Gothic" panose="020B0502020202020204" pitchFamily="34" charset="0"/>
                          <a:ea typeface="+mn-ea"/>
                          <a:cs typeface="Arial" pitchFamily="34" charset="0"/>
                        </a:rPr>
                        <a:t>I  receive answers</a:t>
                      </a:r>
                      <a:endParaRPr lang="en-US" sz="1400" i="1" u="sng" kern="1200" dirty="0" smtClean="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marR="0" indent="-8890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400" kern="1200" dirty="0" smtClean="0">
                          <a:solidFill>
                            <a:schemeClr val="dk1"/>
                          </a:solidFill>
                          <a:latin typeface="Century Gothic" panose="020B0502020202020204" pitchFamily="34" charset="0"/>
                          <a:ea typeface="+mn-ea"/>
                          <a:cs typeface="Arial" pitchFamily="34" charset="0"/>
                        </a:rPr>
                        <a:t>Don’t seek His will</a:t>
                      </a:r>
                    </a:p>
                    <a:p>
                      <a:pPr marL="88900" indent="-88900" algn="l" defTabSz="914400" rtl="0" eaLnBrk="1" latinLnBrk="0" hangingPunct="1">
                        <a:buFont typeface="Arial" pitchFamily="34" charset="0"/>
                        <a:buChar char="•"/>
                      </a:pPr>
                      <a:r>
                        <a:rPr lang="en-US" sz="1400" kern="1200" dirty="0" smtClean="0">
                          <a:solidFill>
                            <a:schemeClr val="dk1"/>
                          </a:solidFill>
                          <a:latin typeface="Century Gothic" panose="020B0502020202020204" pitchFamily="34" charset="0"/>
                          <a:ea typeface="+mn-ea"/>
                          <a:cs typeface="Arial" pitchFamily="34" charset="0"/>
                        </a:rPr>
                        <a:t>Don’t ask in faith</a:t>
                      </a:r>
                    </a:p>
                    <a:p>
                      <a:pPr marL="88900" indent="-88900" algn="l" defTabSz="914400" rtl="0" eaLnBrk="1" latinLnBrk="0" hangingPunct="1">
                        <a:buFont typeface="Arial" pitchFamily="34" charset="0"/>
                        <a:buChar char="•"/>
                      </a:pPr>
                      <a:r>
                        <a:rPr lang="en-US" sz="1400" kern="1200" dirty="0" smtClean="0">
                          <a:solidFill>
                            <a:schemeClr val="dk1"/>
                          </a:solidFill>
                          <a:latin typeface="Century Gothic" panose="020B0502020202020204" pitchFamily="34" charset="0"/>
                          <a:ea typeface="+mn-ea"/>
                          <a:cs typeface="Arial" pitchFamily="34" charset="0"/>
                        </a:rPr>
                        <a:t>Don’t receive by faith</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b="1" kern="1200" dirty="0" smtClean="0">
                          <a:solidFill>
                            <a:schemeClr val="dk1"/>
                          </a:solidFill>
                          <a:latin typeface="Century Gothic" panose="020B0502020202020204" pitchFamily="34" charset="0"/>
                          <a:ea typeface="+mn-ea"/>
                          <a:cs typeface="Arial" pitchFamily="34" charset="0"/>
                        </a:rPr>
                        <a:t>Ask &amp; receive</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7313" indent="-87313" algn="l" defTabSz="914400" rtl="0" eaLnBrk="1" fontAlgn="t" latinLnBrk="0" hangingPunct="1">
                        <a:buFont typeface="Arial" pitchFamily="34" charset="0"/>
                        <a:buChar char="•"/>
                      </a:pPr>
                      <a:r>
                        <a:rPr lang="en-ZA" sz="1400" b="1" u="none" strike="noStrike" kern="1200" dirty="0" smtClean="0">
                          <a:solidFill>
                            <a:schemeClr val="dk1"/>
                          </a:solidFill>
                          <a:effectLst/>
                          <a:latin typeface="Century Gothic" panose="020B0502020202020204" pitchFamily="34" charset="0"/>
                          <a:ea typeface="+mn-ea"/>
                          <a:cs typeface="Arial" pitchFamily="34" charset="0"/>
                        </a:rPr>
                        <a:t>Petition</a:t>
                      </a:r>
                      <a:br>
                        <a:rPr lang="en-ZA" sz="1400" b="1" u="none" strike="noStrike" kern="1200" dirty="0" smtClean="0">
                          <a:solidFill>
                            <a:schemeClr val="dk1"/>
                          </a:solidFill>
                          <a:effectLst/>
                          <a:latin typeface="Century Gothic" panose="020B0502020202020204" pitchFamily="34" charset="0"/>
                          <a:ea typeface="+mn-ea"/>
                          <a:cs typeface="Arial" pitchFamily="34" charset="0"/>
                        </a:rPr>
                      </a:br>
                      <a:r>
                        <a:rPr lang="en-ZA" sz="1400" b="0" u="none" strike="noStrike" kern="1200" dirty="0" smtClean="0">
                          <a:solidFill>
                            <a:schemeClr val="dk1"/>
                          </a:solidFill>
                          <a:effectLst/>
                          <a:latin typeface="Century Gothic" panose="020B0502020202020204" pitchFamily="34" charset="0"/>
                          <a:ea typeface="+mn-ea"/>
                          <a:cs typeface="Arial" pitchFamily="34" charset="0"/>
                        </a:rPr>
                        <a:t>(make requests, for self &amp; others)</a:t>
                      </a:r>
                      <a:endParaRPr lang="en-ZA" sz="1400" b="0" u="none" strike="noStrike" kern="1200" dirty="0">
                        <a:solidFill>
                          <a:schemeClr val="dk1"/>
                        </a:solidFill>
                        <a:effectLst/>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tcPr>
                </a:tc>
              </a:tr>
              <a:tr h="680525">
                <a:tc>
                  <a:txBody>
                    <a:bodyPr/>
                    <a:lstStyle/>
                    <a:p>
                      <a:pPr marL="0" indent="0" algn="l" defTabSz="914400" rtl="0" eaLnBrk="1" latinLnBrk="0" hangingPunct="1">
                        <a:buFont typeface="Arial" pitchFamily="34" charset="0"/>
                        <a:buNone/>
                      </a:pPr>
                      <a:r>
                        <a:rPr lang="en-US" sz="2000" b="1" kern="1200" dirty="0" smtClean="0">
                          <a:solidFill>
                            <a:schemeClr val="dk1"/>
                          </a:solidFill>
                          <a:latin typeface="Century Gothic" panose="020B0502020202020204" pitchFamily="34" charset="0"/>
                          <a:ea typeface="+mn-ea"/>
                          <a:cs typeface="Arial" pitchFamily="34" charset="0"/>
                        </a:rPr>
                        <a:t>7</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400" b="1" i="1" u="sng" kern="1200" dirty="0" smtClean="0">
                          <a:solidFill>
                            <a:schemeClr val="dk1"/>
                          </a:solidFill>
                          <a:latin typeface="Century Gothic" panose="020B0502020202020204" pitchFamily="34" charset="0"/>
                          <a:ea typeface="+mn-ea"/>
                          <a:cs typeface="Arial" pitchFamily="34" charset="0"/>
                        </a:rPr>
                        <a:t>His love is better than life</a:t>
                      </a:r>
                      <a:r>
                        <a:rPr lang="en-US" sz="1400" kern="1200" dirty="0" smtClean="0">
                          <a:solidFill>
                            <a:schemeClr val="dk1"/>
                          </a:solidFill>
                          <a:latin typeface="Century Gothic" panose="020B0502020202020204" pitchFamily="34" charset="0"/>
                          <a:ea typeface="+mn-ea"/>
                          <a:cs typeface="Arial" pitchFamily="34" charset="0"/>
                        </a:rPr>
                        <a:t>; </a:t>
                      </a:r>
                      <a:r>
                        <a:rPr lang="en-US" sz="1400" kern="1200" baseline="0" dirty="0" smtClean="0">
                          <a:solidFill>
                            <a:schemeClr val="dk1"/>
                          </a:solidFill>
                          <a:latin typeface="Century Gothic" panose="020B0502020202020204" pitchFamily="34" charset="0"/>
                          <a:ea typeface="+mn-ea"/>
                          <a:cs typeface="Arial" pitchFamily="34" charset="0"/>
                        </a:rPr>
                        <a:t>joy &amp; pleasure are found in His Presence</a:t>
                      </a:r>
                      <a:endParaRPr lang="en-US" sz="1400" kern="1200" dirty="0" smtClean="0">
                        <a:solidFill>
                          <a:schemeClr val="bg1">
                            <a:lumMod val="65000"/>
                          </a:schemeClr>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ZA" sz="1400" kern="1200" dirty="0" smtClean="0">
                          <a:solidFill>
                            <a:schemeClr val="dk1"/>
                          </a:solidFill>
                          <a:latin typeface="Century Gothic" panose="020B0502020202020204" pitchFamily="34" charset="0"/>
                          <a:ea typeface="+mn-ea"/>
                          <a:cs typeface="Arial" pitchFamily="34" charset="0"/>
                        </a:rPr>
                        <a:t>Don’t seek His face</a:t>
                      </a:r>
                      <a:endParaRPr lang="en-ZA" sz="1400" kern="1200" dirty="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ZA" sz="1400" b="1" kern="1200" dirty="0" smtClean="0">
                          <a:solidFill>
                            <a:schemeClr val="dk1"/>
                          </a:solidFill>
                          <a:latin typeface="Century Gothic" panose="020B0502020202020204" pitchFamily="34" charset="0"/>
                          <a:ea typeface="+mn-ea"/>
                          <a:cs typeface="Arial" pitchFamily="34" charset="0"/>
                        </a:rPr>
                        <a:t>Seek His </a:t>
                      </a:r>
                      <a:r>
                        <a:rPr lang="en-ZA" sz="1400" b="1" kern="1200" baseline="0" dirty="0" smtClean="0">
                          <a:solidFill>
                            <a:schemeClr val="dk1"/>
                          </a:solidFill>
                          <a:latin typeface="Century Gothic" panose="020B0502020202020204" pitchFamily="34" charset="0"/>
                          <a:ea typeface="+mn-ea"/>
                          <a:cs typeface="Arial" pitchFamily="34" charset="0"/>
                        </a:rPr>
                        <a:t>manifest </a:t>
                      </a:r>
                      <a:r>
                        <a:rPr lang="en-ZA" sz="1400" b="1" kern="1200" dirty="0" smtClean="0">
                          <a:solidFill>
                            <a:schemeClr val="dk1"/>
                          </a:solidFill>
                          <a:latin typeface="Century Gothic" panose="020B0502020202020204" pitchFamily="34" charset="0"/>
                          <a:ea typeface="+mn-ea"/>
                          <a:cs typeface="Arial" pitchFamily="34" charset="0"/>
                        </a:rPr>
                        <a:t>Presence </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7313" indent="-87313" algn="l" defTabSz="914400" rtl="0" eaLnBrk="1" fontAlgn="t" latinLnBrk="0" hangingPunct="1">
                        <a:buFont typeface="Arial" pitchFamily="34" charset="0"/>
                        <a:buChar char="•"/>
                      </a:pPr>
                      <a:r>
                        <a:rPr lang="en-ZA" sz="1400" b="1" u="none" strike="noStrike" kern="1200" dirty="0" smtClean="0">
                          <a:solidFill>
                            <a:schemeClr val="dk1"/>
                          </a:solidFill>
                          <a:effectLst/>
                          <a:latin typeface="Century Gothic" panose="020B0502020202020204" pitchFamily="34" charset="0"/>
                          <a:ea typeface="+mn-ea"/>
                          <a:cs typeface="Arial" pitchFamily="34" charset="0"/>
                        </a:rPr>
                        <a:t>Soaking</a:t>
                      </a:r>
                      <a:r>
                        <a:rPr lang="en-ZA" sz="1400" b="0" u="none" strike="noStrike" kern="1200" dirty="0" smtClean="0">
                          <a:solidFill>
                            <a:schemeClr val="dk1"/>
                          </a:solidFill>
                          <a:effectLst/>
                          <a:latin typeface="Century Gothic" panose="020B0502020202020204" pitchFamily="34" charset="0"/>
                          <a:ea typeface="+mn-ea"/>
                          <a:cs typeface="Arial" pitchFamily="34" charset="0"/>
                        </a:rPr>
                        <a:t/>
                      </a:r>
                      <a:br>
                        <a:rPr lang="en-ZA" sz="1400" b="0" u="none" strike="noStrike" kern="1200" dirty="0" smtClean="0">
                          <a:solidFill>
                            <a:schemeClr val="dk1"/>
                          </a:solidFill>
                          <a:effectLst/>
                          <a:latin typeface="Century Gothic" panose="020B0502020202020204" pitchFamily="34" charset="0"/>
                          <a:ea typeface="+mn-ea"/>
                          <a:cs typeface="Arial" pitchFamily="34" charset="0"/>
                        </a:rPr>
                      </a:br>
                      <a:r>
                        <a:rPr lang="en-ZA" sz="1400" b="0" u="none" strike="noStrike" kern="1200" dirty="0" smtClean="0">
                          <a:solidFill>
                            <a:schemeClr val="dk1"/>
                          </a:solidFill>
                          <a:effectLst/>
                          <a:latin typeface="Century Gothic" panose="020B0502020202020204" pitchFamily="34" charset="0"/>
                          <a:ea typeface="+mn-ea"/>
                          <a:cs typeface="Arial" pitchFamily="34" charset="0"/>
                        </a:rPr>
                        <a:t>(bask in His Presence, enjoy His glory &amp;</a:t>
                      </a:r>
                      <a:r>
                        <a:rPr lang="en-ZA" sz="1400" b="0" u="none" strike="noStrike" kern="1200" baseline="0" dirty="0" smtClean="0">
                          <a:solidFill>
                            <a:schemeClr val="dk1"/>
                          </a:solidFill>
                          <a:effectLst/>
                          <a:latin typeface="Century Gothic" panose="020B0502020202020204" pitchFamily="34" charset="0"/>
                          <a:ea typeface="+mn-ea"/>
                          <a:cs typeface="Arial" pitchFamily="34" charset="0"/>
                        </a:rPr>
                        <a:t> love</a:t>
                      </a:r>
                      <a:r>
                        <a:rPr lang="en-ZA" sz="1400" b="0" u="none" strike="noStrike" kern="1200" dirty="0" smtClean="0">
                          <a:solidFill>
                            <a:schemeClr val="dk1"/>
                          </a:solidFill>
                          <a:effectLst/>
                          <a:latin typeface="Century Gothic" panose="020B0502020202020204" pitchFamily="34" charset="0"/>
                          <a:ea typeface="+mn-ea"/>
                          <a:cs typeface="Arial" pitchFamily="34" charset="0"/>
                        </a:rPr>
                        <a:t>)</a:t>
                      </a:r>
                      <a:endParaRPr lang="en-ZA" sz="1400" b="0" u="none" strike="noStrike" kern="1200" dirty="0">
                        <a:solidFill>
                          <a:schemeClr val="dk1"/>
                        </a:solidFill>
                        <a:effectLst/>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tcPr>
                </a:tc>
              </a:tr>
            </a:tbl>
          </a:graphicData>
        </a:graphic>
      </p:graphicFrame>
      <p:sp>
        <p:nvSpPr>
          <p:cNvPr id="11" name="Slide Number Placeholder 3"/>
          <p:cNvSpPr>
            <a:spLocks noGrp="1"/>
          </p:cNvSpPr>
          <p:nvPr>
            <p:ph type="sldNum" sz="quarter" idx="12"/>
          </p:nvPr>
        </p:nvSpPr>
        <p:spPr>
          <a:xfrm>
            <a:off x="7010400" y="6492875"/>
            <a:ext cx="2133600" cy="365125"/>
          </a:xfrm>
        </p:spPr>
        <p:txBody>
          <a:bodyPr/>
          <a:lstStyle/>
          <a:p>
            <a:pPr>
              <a:defRPr/>
            </a:pPr>
            <a:fld id="{9B69759B-C1D9-417C-9B4A-0F717375400C}" type="slidenum">
              <a:rPr lang="en-ZA" smtClean="0">
                <a:solidFill>
                  <a:prstClr val="white">
                    <a:lumMod val="50000"/>
                  </a:prstClr>
                </a:solidFill>
              </a:rPr>
              <a:pPr>
                <a:defRPr/>
              </a:pPr>
              <a:t>15</a:t>
            </a:fld>
            <a:endParaRPr lang="en-ZA" dirty="0">
              <a:solidFill>
                <a:prstClr val="white">
                  <a:lumMod val="50000"/>
                </a:prstClr>
              </a:solidFill>
            </a:endParaRPr>
          </a:p>
        </p:txBody>
      </p:sp>
    </p:spTree>
    <p:extLst>
      <p:ext uri="{BB962C8B-B14F-4D97-AF65-F5344CB8AC3E}">
        <p14:creationId xmlns:p14="http://schemas.microsoft.com/office/powerpoint/2010/main" val="1211364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64407" y="-33337"/>
            <a:ext cx="8831943" cy="504825"/>
          </a:xfrm>
        </p:spPr>
        <p:txBody>
          <a:bodyPr/>
          <a:lstStyle/>
          <a:p>
            <a:pPr fontAlgn="ctr"/>
            <a:r>
              <a:rPr lang="en-US" dirty="0"/>
              <a:t>T1. The Tabernacle prayer model </a:t>
            </a:r>
            <a:r>
              <a:rPr lang="en-US" dirty="0" smtClean="0"/>
              <a:t>(3/3</a:t>
            </a:r>
            <a:r>
              <a:rPr lang="en-US" dirty="0"/>
              <a:t>)</a:t>
            </a:r>
          </a:p>
        </p:txBody>
      </p:sp>
      <p:graphicFrame>
        <p:nvGraphicFramePr>
          <p:cNvPr id="12" name="Table 11"/>
          <p:cNvGraphicFramePr>
            <a:graphicFrameLocks noGrp="1"/>
          </p:cNvGraphicFramePr>
          <p:nvPr>
            <p:extLst>
              <p:ext uri="{D42A27DB-BD31-4B8C-83A1-F6EECF244321}">
                <p14:modId xmlns:p14="http://schemas.microsoft.com/office/powerpoint/2010/main" val="724484163"/>
              </p:ext>
            </p:extLst>
          </p:nvPr>
        </p:nvGraphicFramePr>
        <p:xfrm>
          <a:off x="75279" y="816421"/>
          <a:ext cx="9009666" cy="6017539"/>
        </p:xfrm>
        <a:graphic>
          <a:graphicData uri="http://schemas.openxmlformats.org/drawingml/2006/table">
            <a:tbl>
              <a:tblPr firstRow="1" bandRow="1">
                <a:tableStyleId>{B301B821-A1FF-4177-AEE7-76D212191A09}</a:tableStyleId>
              </a:tblPr>
              <a:tblGrid>
                <a:gridCol w="362871"/>
                <a:gridCol w="2619375"/>
                <a:gridCol w="1714500"/>
                <a:gridCol w="2847975"/>
                <a:gridCol w="1464945"/>
              </a:tblGrid>
              <a:tr h="374204">
                <a:tc>
                  <a:txBody>
                    <a:bodyPr/>
                    <a:lstStyle/>
                    <a:p>
                      <a:pPr algn="ctr" fontAlgn="t"/>
                      <a:r>
                        <a:rPr lang="en-US" sz="1100" b="1" i="0" u="none" strike="noStrike" dirty="0" err="1" smtClean="0">
                          <a:solidFill>
                            <a:srgbClr val="FFFFFF"/>
                          </a:solidFill>
                          <a:effectLst/>
                          <a:latin typeface="Century Gothic" panose="020B0502020202020204" pitchFamily="34" charset="0"/>
                          <a:cs typeface="Arial" pitchFamily="34" charset="0"/>
                        </a:rPr>
                        <a:t>Stn</a:t>
                      </a:r>
                      <a:endParaRPr lang="en-US" sz="1100" b="1" i="0" u="none" strike="noStrike" dirty="0">
                        <a:solidFill>
                          <a:srgbClr val="FFFFFF"/>
                        </a:solidFill>
                        <a:effectLst/>
                        <a:latin typeface="Century Gothic" panose="020B0502020202020204" pitchFamily="34" charset="0"/>
                        <a:cs typeface="Arial" pitchFamily="34" charset="0"/>
                      </a:endParaRPr>
                    </a:p>
                  </a:txBody>
                  <a:tcPr marL="6410" marR="6410" marT="6065"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tx1"/>
                    </a:solidFill>
                  </a:tcPr>
                </a:tc>
                <a:tc>
                  <a:txBody>
                    <a:bodyPr/>
                    <a:lstStyle/>
                    <a:p>
                      <a:pPr algn="ctr" fontAlgn="t"/>
                      <a:r>
                        <a:rPr lang="en-US" sz="1100" b="1" i="0" u="none" strike="noStrike" dirty="0" smtClean="0">
                          <a:effectLst/>
                          <a:latin typeface="Century Gothic" panose="020B0502020202020204" pitchFamily="34" charset="0"/>
                          <a:cs typeface="Arial" pitchFamily="34" charset="0"/>
                        </a:rPr>
                        <a:t>Biblical truths</a:t>
                      </a:r>
                      <a:br>
                        <a:rPr lang="en-US" sz="1100" b="1" i="0" u="none" strike="noStrike" dirty="0" smtClean="0">
                          <a:effectLst/>
                          <a:latin typeface="Century Gothic" panose="020B0502020202020204" pitchFamily="34" charset="0"/>
                          <a:cs typeface="Arial" pitchFamily="34" charset="0"/>
                        </a:rPr>
                      </a:br>
                      <a:endParaRPr lang="en-US" sz="1100" b="1" i="0" u="none" strike="noStrike" dirty="0">
                        <a:solidFill>
                          <a:srgbClr val="FFFFFF"/>
                        </a:solidFill>
                        <a:effectLst/>
                        <a:latin typeface="Century Gothic" panose="020B0502020202020204" pitchFamily="34" charset="0"/>
                        <a:cs typeface="Arial" pitchFamily="34" charset="0"/>
                      </a:endParaRPr>
                    </a:p>
                  </a:txBody>
                  <a:tcPr marL="6410" marR="6410" marT="6065"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tx1"/>
                    </a:solidFill>
                  </a:tcPr>
                </a:tc>
                <a:tc>
                  <a:txBody>
                    <a:bodyPr/>
                    <a:lstStyle/>
                    <a:p>
                      <a:pPr algn="ctr" fontAlgn="t"/>
                      <a:r>
                        <a:rPr lang="en-ZA" sz="1100" b="1" i="0" u="none" strike="noStrike" dirty="0" smtClean="0">
                          <a:effectLst/>
                          <a:latin typeface="Century Gothic" panose="020B0502020202020204" pitchFamily="34" charset="0"/>
                          <a:cs typeface="Arial" pitchFamily="34" charset="0"/>
                        </a:rPr>
                        <a:t>O</a:t>
                      </a:r>
                      <a:r>
                        <a:rPr lang="en-ZA" sz="1100" b="1" i="0" u="none" strike="noStrike" baseline="0" dirty="0" smtClean="0">
                          <a:effectLst/>
                          <a:latin typeface="Century Gothic" panose="020B0502020202020204" pitchFamily="34" charset="0"/>
                          <a:cs typeface="Arial" pitchFamily="34" charset="0"/>
                        </a:rPr>
                        <a:t>bstacle </a:t>
                      </a:r>
                      <a:r>
                        <a:rPr lang="en-ZA" sz="1100" b="0" i="1" u="none" strike="noStrike" baseline="0" dirty="0" smtClean="0">
                          <a:effectLst/>
                          <a:latin typeface="Century Gothic" panose="020B0502020202020204" pitchFamily="34" charset="0"/>
                          <a:cs typeface="Arial" pitchFamily="34" charset="0"/>
                        </a:rPr>
                        <a:t>(untruth/ ignorance / unbelief)</a:t>
                      </a:r>
                      <a:endParaRPr lang="en-ZA" sz="1100" b="0" i="1" u="none" strike="noStrike" dirty="0">
                        <a:solidFill>
                          <a:srgbClr val="FFFFFF"/>
                        </a:solidFill>
                        <a:effectLst/>
                        <a:latin typeface="Century Gothic" panose="020B0502020202020204" pitchFamily="34" charset="0"/>
                        <a:cs typeface="Arial" pitchFamily="34" charset="0"/>
                      </a:endParaRPr>
                    </a:p>
                  </a:txBody>
                  <a:tcPr marL="6410" marR="6410" marT="6065"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tx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smtClean="0">
                          <a:solidFill>
                            <a:srgbClr val="FFFFFF"/>
                          </a:solidFill>
                          <a:effectLst/>
                          <a:latin typeface="Century Gothic" panose="020B0502020202020204" pitchFamily="34" charset="0"/>
                          <a:cs typeface="Arial" pitchFamily="34" charset="0"/>
                        </a:rPr>
                        <a:t>Faith steps</a:t>
                      </a:r>
                      <a:br>
                        <a:rPr lang="en-US" sz="1100" b="1" i="0" u="none" strike="noStrike" dirty="0" smtClean="0">
                          <a:solidFill>
                            <a:srgbClr val="FFFFFF"/>
                          </a:solidFill>
                          <a:effectLst/>
                          <a:latin typeface="Century Gothic" panose="020B0502020202020204" pitchFamily="34" charset="0"/>
                          <a:cs typeface="Arial" pitchFamily="34" charset="0"/>
                        </a:rPr>
                      </a:br>
                      <a:r>
                        <a:rPr lang="en-US" sz="1100" b="0" i="1" u="none" strike="noStrike" dirty="0" smtClean="0">
                          <a:effectLst/>
                          <a:latin typeface="Century Gothic" panose="020B0502020202020204" pitchFamily="34" charset="0"/>
                          <a:cs typeface="Arial" pitchFamily="34" charset="0"/>
                        </a:rPr>
                        <a:t>(spirit agreeing with God)</a:t>
                      </a:r>
                      <a:endParaRPr lang="en-US" sz="1100" b="0" i="1" u="none" strike="noStrike" dirty="0" smtClean="0">
                        <a:solidFill>
                          <a:srgbClr val="FFFFFF"/>
                        </a:solidFill>
                        <a:effectLst/>
                        <a:latin typeface="Century Gothic" panose="020B0502020202020204" pitchFamily="34" charset="0"/>
                        <a:cs typeface="Arial" pitchFamily="34" charset="0"/>
                      </a:endParaRPr>
                    </a:p>
                  </a:txBody>
                  <a:tcPr marL="6410" marR="6410" marT="6065"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tx1"/>
                    </a:solidFill>
                  </a:tcPr>
                </a:tc>
                <a:tc>
                  <a:txBody>
                    <a:bodyPr/>
                    <a:lstStyle/>
                    <a:p>
                      <a:pPr algn="ctr" fontAlgn="t"/>
                      <a:r>
                        <a:rPr lang="en-ZA" sz="1100" u="none" strike="noStrike" dirty="0" smtClean="0">
                          <a:effectLst/>
                          <a:latin typeface="Century Gothic" panose="020B0502020202020204" pitchFamily="34" charset="0"/>
                          <a:cs typeface="Arial" pitchFamily="34" charset="0"/>
                        </a:rPr>
                        <a:t>Tabernacle </a:t>
                      </a:r>
                      <a:br>
                        <a:rPr lang="en-ZA" sz="1100" u="none" strike="noStrike" dirty="0" smtClean="0">
                          <a:effectLst/>
                          <a:latin typeface="Century Gothic" panose="020B0502020202020204" pitchFamily="34" charset="0"/>
                          <a:cs typeface="Arial" pitchFamily="34" charset="0"/>
                        </a:rPr>
                      </a:br>
                      <a:r>
                        <a:rPr lang="en-ZA" sz="1100" u="none" strike="noStrike" dirty="0" smtClean="0">
                          <a:effectLst/>
                          <a:latin typeface="Century Gothic" panose="020B0502020202020204" pitchFamily="34" charset="0"/>
                          <a:cs typeface="Arial" pitchFamily="34" charset="0"/>
                        </a:rPr>
                        <a:t>“Prayer Station”</a:t>
                      </a:r>
                      <a:endParaRPr lang="en-ZA" sz="1100" b="1" i="0" u="none" strike="noStrike" dirty="0">
                        <a:solidFill>
                          <a:srgbClr val="FFFFFF"/>
                        </a:solidFill>
                        <a:effectLst/>
                        <a:latin typeface="Century Gothic" panose="020B0502020202020204" pitchFamily="34" charset="0"/>
                        <a:cs typeface="Arial" pitchFamily="34" charset="0"/>
                      </a:endParaRPr>
                    </a:p>
                  </a:txBody>
                  <a:tcPr marL="6410" marR="6410" marT="6065" marB="0">
                    <a:lnL w="6350" cap="flat" cmpd="sng" algn="ctr">
                      <a:solidFill>
                        <a:schemeClr val="bg1"/>
                      </a:solidFill>
                      <a:prstDash val="solid"/>
                      <a:round/>
                      <a:headEnd type="none" w="med" len="med"/>
                      <a:tailEnd type="none" w="med" len="med"/>
                    </a:lnL>
                    <a:solidFill>
                      <a:schemeClr val="tx1"/>
                    </a:solidFill>
                  </a:tcPr>
                </a:tc>
              </a:tr>
              <a:tr h="680525">
                <a:tc>
                  <a:txBody>
                    <a:bodyPr/>
                    <a:lstStyle/>
                    <a:p>
                      <a:pPr marL="0" indent="0" algn="l" defTabSz="914400" rtl="0" eaLnBrk="1" latinLnBrk="0" hangingPunct="1">
                        <a:buFont typeface="Arial" pitchFamily="34" charset="0"/>
                        <a:buNone/>
                      </a:pPr>
                      <a:r>
                        <a:rPr lang="en-US" sz="2000" b="1" kern="1200" dirty="0" smtClean="0">
                          <a:solidFill>
                            <a:schemeClr val="dk1"/>
                          </a:solidFill>
                          <a:latin typeface="Century Gothic" panose="020B0502020202020204" pitchFamily="34" charset="0"/>
                          <a:ea typeface="+mn-ea"/>
                          <a:cs typeface="Arial" pitchFamily="34" charset="0"/>
                        </a:rPr>
                        <a:t>1</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b="0" kern="1200" dirty="0" smtClean="0">
                          <a:solidFill>
                            <a:schemeClr val="dk1"/>
                          </a:solidFill>
                          <a:latin typeface="Century Gothic" panose="020B0502020202020204" pitchFamily="34" charset="0"/>
                          <a:ea typeface="+mn-ea"/>
                          <a:cs typeface="Arial" pitchFamily="34" charset="0"/>
                        </a:rPr>
                        <a:t>I </a:t>
                      </a:r>
                      <a:r>
                        <a:rPr lang="en-US" sz="1100" b="1" i="1" u="sng" kern="1200" dirty="0" smtClean="0">
                          <a:solidFill>
                            <a:schemeClr val="dk1"/>
                          </a:solidFill>
                          <a:latin typeface="Century Gothic" panose="020B0502020202020204" pitchFamily="34" charset="0"/>
                          <a:ea typeface="+mn-ea"/>
                          <a:cs typeface="Arial" pitchFamily="34" charset="0"/>
                        </a:rPr>
                        <a:t>am called to</a:t>
                      </a:r>
                      <a:r>
                        <a:rPr lang="en-US" sz="1100" b="1" i="1" u="none" kern="1200" dirty="0" smtClean="0">
                          <a:solidFill>
                            <a:schemeClr val="dk1"/>
                          </a:solidFill>
                          <a:latin typeface="Century Gothic" panose="020B0502020202020204" pitchFamily="34" charset="0"/>
                          <a:ea typeface="+mn-ea"/>
                          <a:cs typeface="Arial" pitchFamily="34" charset="0"/>
                        </a:rPr>
                        <a:t> </a:t>
                      </a:r>
                      <a:r>
                        <a:rPr lang="en-US" sz="1100" b="0" kern="1200" dirty="0" smtClean="0">
                          <a:solidFill>
                            <a:schemeClr val="dk1"/>
                          </a:solidFill>
                          <a:latin typeface="Century Gothic" panose="020B0502020202020204" pitchFamily="34" charset="0"/>
                          <a:ea typeface="+mn-ea"/>
                          <a:cs typeface="Arial" pitchFamily="34" charset="0"/>
                        </a:rPr>
                        <a:t>draw &amp; stay near</a:t>
                      </a:r>
                      <a:r>
                        <a:rPr lang="en-US" sz="1100" b="0" kern="1200" baseline="0" dirty="0" smtClean="0">
                          <a:solidFill>
                            <a:schemeClr val="dk1"/>
                          </a:solidFill>
                          <a:latin typeface="Century Gothic" panose="020B0502020202020204" pitchFamily="34" charset="0"/>
                          <a:ea typeface="+mn-ea"/>
                          <a:cs typeface="Arial" pitchFamily="34" charset="0"/>
                        </a:rPr>
                        <a:t> to God, in worship</a:t>
                      </a:r>
                      <a:endParaRPr lang="en-US" sz="1100" b="0" kern="1200" dirty="0" smtClean="0">
                        <a:solidFill>
                          <a:schemeClr val="bg1">
                            <a:lumMod val="65000"/>
                          </a:schemeClr>
                        </a:solidFill>
                        <a:latin typeface="Century Gothic" panose="020B0502020202020204" pitchFamily="34" charset="0"/>
                        <a:ea typeface="+mn-ea"/>
                        <a:cs typeface="Arial" pitchFamily="34" charset="0"/>
                      </a:endParaRPr>
                    </a:p>
                    <a:p>
                      <a:pPr marL="266700" lvl="1" indent="-96838" algn="l" defTabSz="914400" rtl="0" eaLnBrk="1" latinLnBrk="0" hangingPunct="1">
                        <a:buFont typeface="Wingdings" panose="05000000000000000000" pitchFamily="2" charset="2"/>
                        <a:buChar char="§"/>
                      </a:pPr>
                      <a:r>
                        <a:rPr lang="en-US" sz="1050" i="0" kern="1200" dirty="0" smtClean="0">
                          <a:solidFill>
                            <a:schemeClr val="dk1"/>
                          </a:solidFill>
                          <a:latin typeface="Century Gothic" panose="020B0502020202020204" pitchFamily="34" charset="0"/>
                          <a:ea typeface="+mn-ea"/>
                          <a:cs typeface="Arial" pitchFamily="34" charset="0"/>
                        </a:rPr>
                        <a:t>God is. </a:t>
                      </a:r>
                      <a:r>
                        <a:rPr lang="en-US" sz="1050" i="0" kern="1200" baseline="0" dirty="0" smtClean="0">
                          <a:solidFill>
                            <a:schemeClr val="dk1"/>
                          </a:solidFill>
                          <a:latin typeface="Century Gothic" panose="020B0502020202020204" pitchFamily="34" charset="0"/>
                          <a:ea typeface="+mn-ea"/>
                          <a:cs typeface="Arial" pitchFamily="34" charset="0"/>
                        </a:rPr>
                        <a:t>He alone is worthy of my worship. </a:t>
                      </a:r>
                      <a:r>
                        <a:rPr lang="en-US" sz="1050" i="0" kern="1200" dirty="0" smtClean="0">
                          <a:solidFill>
                            <a:schemeClr val="dk1"/>
                          </a:solidFill>
                          <a:latin typeface="Century Gothic" panose="020B0502020202020204" pitchFamily="34" charset="0"/>
                          <a:ea typeface="+mn-ea"/>
                          <a:cs typeface="Arial" pitchFamily="34" charset="0"/>
                        </a:rPr>
                        <a:t>He calls me to draw near &amp; worship Him </a:t>
                      </a:r>
                      <a:r>
                        <a:rPr lang="en-US" sz="1050" b="0" kern="1200" baseline="0" dirty="0" smtClean="0">
                          <a:solidFill>
                            <a:schemeClr val="bg1">
                              <a:lumMod val="65000"/>
                            </a:schemeClr>
                          </a:solidFill>
                          <a:latin typeface="Century Gothic" panose="020B0502020202020204" pitchFamily="34" charset="0"/>
                          <a:ea typeface="+mn-ea"/>
                          <a:cs typeface="Arial" pitchFamily="34" charset="0"/>
                        </a:rPr>
                        <a:t>(</a:t>
                      </a:r>
                      <a:r>
                        <a:rPr lang="en-US" sz="1050" b="0" kern="1200" baseline="0" dirty="0" err="1" smtClean="0">
                          <a:solidFill>
                            <a:schemeClr val="bg1">
                              <a:lumMod val="65000"/>
                            </a:schemeClr>
                          </a:solidFill>
                          <a:latin typeface="Century Gothic" panose="020B0502020202020204" pitchFamily="34" charset="0"/>
                          <a:ea typeface="+mn-ea"/>
                          <a:cs typeface="Arial" pitchFamily="34" charset="0"/>
                        </a:rPr>
                        <a:t>Jm</a:t>
                      </a:r>
                      <a:r>
                        <a:rPr lang="en-US" sz="1050" b="0" kern="1200" baseline="0" dirty="0" smtClean="0">
                          <a:solidFill>
                            <a:schemeClr val="bg1">
                              <a:lumMod val="65000"/>
                            </a:schemeClr>
                          </a:solidFill>
                          <a:latin typeface="Century Gothic" panose="020B0502020202020204" pitchFamily="34" charset="0"/>
                          <a:ea typeface="+mn-ea"/>
                          <a:cs typeface="Arial" pitchFamily="34" charset="0"/>
                        </a:rPr>
                        <a:t> 4:8; </a:t>
                      </a:r>
                      <a:r>
                        <a:rPr lang="en-US" sz="1050" b="0" kern="1200" baseline="0" dirty="0" err="1" smtClean="0">
                          <a:solidFill>
                            <a:schemeClr val="bg1">
                              <a:lumMod val="65000"/>
                            </a:schemeClr>
                          </a:solidFill>
                          <a:latin typeface="Century Gothic" panose="020B0502020202020204" pitchFamily="34" charset="0"/>
                          <a:ea typeface="+mn-ea"/>
                          <a:cs typeface="Arial" pitchFamily="34" charset="0"/>
                        </a:rPr>
                        <a:t>Jn</a:t>
                      </a:r>
                      <a:r>
                        <a:rPr lang="en-US" sz="1050" b="0" kern="1200" baseline="0" dirty="0" smtClean="0">
                          <a:solidFill>
                            <a:schemeClr val="bg1">
                              <a:lumMod val="65000"/>
                            </a:schemeClr>
                          </a:solidFill>
                          <a:latin typeface="Century Gothic" panose="020B0502020202020204" pitchFamily="34" charset="0"/>
                          <a:ea typeface="+mn-ea"/>
                          <a:cs typeface="Arial" pitchFamily="34" charset="0"/>
                        </a:rPr>
                        <a:t> </a:t>
                      </a:r>
                      <a:r>
                        <a:rPr lang="en-US" sz="1050" b="0" kern="1200" baseline="0" dirty="0" err="1" smtClean="0">
                          <a:solidFill>
                            <a:schemeClr val="bg1">
                              <a:lumMod val="65000"/>
                            </a:schemeClr>
                          </a:solidFill>
                          <a:latin typeface="Century Gothic" panose="020B0502020202020204" pitchFamily="34" charset="0"/>
                          <a:ea typeface="+mn-ea"/>
                          <a:cs typeface="Arial" pitchFamily="34" charset="0"/>
                        </a:rPr>
                        <a:t>Ch</a:t>
                      </a:r>
                      <a:r>
                        <a:rPr lang="en-US" sz="1050" b="0" kern="1200" baseline="0" dirty="0" smtClean="0">
                          <a:solidFill>
                            <a:schemeClr val="bg1">
                              <a:lumMod val="65000"/>
                            </a:schemeClr>
                          </a:solidFill>
                          <a:latin typeface="Century Gothic" panose="020B0502020202020204" pitchFamily="34" charset="0"/>
                          <a:ea typeface="+mn-ea"/>
                          <a:cs typeface="Arial" pitchFamily="34" charset="0"/>
                        </a:rPr>
                        <a:t> 4,14-15)</a:t>
                      </a:r>
                      <a:endParaRPr lang="en-US" sz="1050" i="0" kern="1200" dirty="0" smtClean="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kern="1200" dirty="0" smtClean="0">
                          <a:solidFill>
                            <a:schemeClr val="dk1"/>
                          </a:solidFill>
                          <a:latin typeface="Century Gothic" panose="020B0502020202020204" pitchFamily="34" charset="0"/>
                          <a:ea typeface="+mn-ea"/>
                          <a:cs typeface="Arial" pitchFamily="34" charset="0"/>
                        </a:rPr>
                        <a:t>Don’t “come” to draw near to and worship God</a:t>
                      </a:r>
                      <a:endParaRPr lang="en-ZA" sz="1100" kern="1200" dirty="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b="1" kern="1200" dirty="0" smtClean="0">
                          <a:solidFill>
                            <a:schemeClr val="dk1"/>
                          </a:solidFill>
                          <a:latin typeface="Century Gothic" panose="020B0502020202020204" pitchFamily="34" charset="0"/>
                          <a:ea typeface="+mn-ea"/>
                          <a:cs typeface="Arial" pitchFamily="34" charset="0"/>
                        </a:rPr>
                        <a:t>“Come”</a:t>
                      </a:r>
                      <a:r>
                        <a:rPr lang="en-US" sz="1100" b="1" kern="1200" baseline="0" dirty="0" smtClean="0">
                          <a:solidFill>
                            <a:schemeClr val="dk1"/>
                          </a:solidFill>
                          <a:latin typeface="Century Gothic" panose="020B0502020202020204" pitchFamily="34" charset="0"/>
                          <a:ea typeface="+mn-ea"/>
                          <a:cs typeface="Arial" pitchFamily="34" charset="0"/>
                        </a:rPr>
                        <a:t> </a:t>
                      </a:r>
                    </a:p>
                    <a:p>
                      <a:pPr marL="179388" lvl="1" indent="0" algn="l" defTabSz="914400" rtl="0" eaLnBrk="1" latinLnBrk="0" hangingPunct="1">
                        <a:buFont typeface="Wingdings" panose="05000000000000000000" pitchFamily="2" charset="2"/>
                        <a:buNone/>
                      </a:pPr>
                      <a:r>
                        <a:rPr lang="en-US" sz="1050" i="0" kern="1200" dirty="0" smtClean="0">
                          <a:solidFill>
                            <a:schemeClr val="dk1"/>
                          </a:solidFill>
                          <a:latin typeface="Century Gothic" panose="020B0502020202020204" pitchFamily="34" charset="0"/>
                          <a:ea typeface="+mn-ea"/>
                          <a:cs typeface="Arial" pitchFamily="34" charset="0"/>
                        </a:rPr>
                        <a:t>1. Draw near; 2. with Intimacy Paradigm; 3. through Praise &amp; thanks</a:t>
                      </a:r>
                      <a:endParaRPr lang="en-ZA" sz="1050" i="0" kern="1200" dirty="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7313" indent="-87313" algn="l" defTabSz="914400" rtl="0" eaLnBrk="1" fontAlgn="t" latinLnBrk="0" hangingPunct="1">
                        <a:buFont typeface="Arial" pitchFamily="34" charset="0"/>
                        <a:buChar char="•"/>
                      </a:pPr>
                      <a:r>
                        <a:rPr lang="en-ZA" sz="1100" b="1" u="none" strike="noStrike" kern="1200" dirty="0" smtClean="0">
                          <a:solidFill>
                            <a:schemeClr val="dk1"/>
                          </a:solidFill>
                          <a:effectLst/>
                          <a:latin typeface="Century Gothic" panose="020B0502020202020204" pitchFamily="34" charset="0"/>
                          <a:ea typeface="+mn-ea"/>
                          <a:cs typeface="Arial" pitchFamily="34" charset="0"/>
                        </a:rPr>
                        <a:t>Adoration</a:t>
                      </a:r>
                      <a:r>
                        <a:rPr lang="en-ZA" sz="1100" u="none" strike="noStrike" kern="1200" dirty="0" smtClean="0">
                          <a:solidFill>
                            <a:schemeClr val="dk1"/>
                          </a:solidFill>
                          <a:effectLst/>
                          <a:latin typeface="Century Gothic" panose="020B0502020202020204" pitchFamily="34" charset="0"/>
                          <a:ea typeface="+mn-ea"/>
                          <a:cs typeface="Arial" pitchFamily="34" charset="0"/>
                        </a:rPr>
                        <a:t> </a:t>
                      </a:r>
                      <a:br>
                        <a:rPr lang="en-ZA" sz="1100" u="none" strike="noStrike" kern="1200" dirty="0" smtClean="0">
                          <a:solidFill>
                            <a:schemeClr val="dk1"/>
                          </a:solidFill>
                          <a:effectLst/>
                          <a:latin typeface="Century Gothic" panose="020B0502020202020204" pitchFamily="34" charset="0"/>
                          <a:ea typeface="+mn-ea"/>
                          <a:cs typeface="Arial" pitchFamily="34" charset="0"/>
                        </a:rPr>
                      </a:br>
                      <a:r>
                        <a:rPr lang="en-ZA" sz="1100" u="none" strike="noStrike" kern="1200" dirty="0" smtClean="0">
                          <a:solidFill>
                            <a:schemeClr val="dk1"/>
                          </a:solidFill>
                          <a:effectLst/>
                          <a:latin typeface="Century Gothic" panose="020B0502020202020204" pitchFamily="34" charset="0"/>
                          <a:ea typeface="+mn-ea"/>
                          <a:cs typeface="Arial" pitchFamily="34" charset="0"/>
                        </a:rPr>
                        <a:t>(praise, thanksgiving, worship)</a:t>
                      </a:r>
                      <a:endParaRPr lang="en-ZA" sz="1100" u="none" strike="noStrike" kern="1200" dirty="0">
                        <a:solidFill>
                          <a:schemeClr val="dk1"/>
                        </a:solidFill>
                        <a:effectLst/>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tcPr>
                </a:tc>
              </a:tr>
              <a:tr h="232695">
                <a:tc>
                  <a:txBody>
                    <a:bodyPr/>
                    <a:lstStyle/>
                    <a:p>
                      <a:pPr marL="0" indent="0" algn="l" defTabSz="914400" rtl="0" eaLnBrk="1" latinLnBrk="0" hangingPunct="1">
                        <a:buFont typeface="Arial" pitchFamily="34" charset="0"/>
                        <a:buNone/>
                      </a:pPr>
                      <a:r>
                        <a:rPr lang="en-US" sz="2000" b="1" kern="1200" dirty="0" smtClean="0">
                          <a:solidFill>
                            <a:schemeClr val="dk1"/>
                          </a:solidFill>
                          <a:latin typeface="Century Gothic" panose="020B0502020202020204" pitchFamily="34" charset="0"/>
                          <a:ea typeface="+mn-ea"/>
                          <a:cs typeface="Arial" pitchFamily="34" charset="0"/>
                        </a:rPr>
                        <a:t>2</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kern="1200" dirty="0" smtClean="0">
                          <a:solidFill>
                            <a:schemeClr val="dk1"/>
                          </a:solidFill>
                          <a:latin typeface="Century Gothic" panose="020B0502020202020204" pitchFamily="34" charset="0"/>
                          <a:ea typeface="+mn-ea"/>
                          <a:cs typeface="Arial" pitchFamily="34" charset="0"/>
                        </a:rPr>
                        <a:t>I </a:t>
                      </a:r>
                      <a:r>
                        <a:rPr lang="en-US" sz="1100" b="1" i="1" u="sng" kern="1200" dirty="0" smtClean="0">
                          <a:solidFill>
                            <a:schemeClr val="dk1"/>
                          </a:solidFill>
                          <a:latin typeface="Century Gothic" panose="020B0502020202020204" pitchFamily="34" charset="0"/>
                          <a:ea typeface="+mn-ea"/>
                          <a:cs typeface="Arial" pitchFamily="34" charset="0"/>
                        </a:rPr>
                        <a:t>can </a:t>
                      </a:r>
                      <a:r>
                        <a:rPr lang="en-US" sz="1100" kern="1200" dirty="0" smtClean="0">
                          <a:solidFill>
                            <a:schemeClr val="dk1"/>
                          </a:solidFill>
                          <a:latin typeface="Century Gothic" panose="020B0502020202020204" pitchFamily="34" charset="0"/>
                          <a:ea typeface="+mn-ea"/>
                          <a:cs typeface="Arial" pitchFamily="34" charset="0"/>
                        </a:rPr>
                        <a:t>draw near as a son</a:t>
                      </a:r>
                    </a:p>
                    <a:p>
                      <a:pPr marL="266700" lvl="1" indent="-96838" algn="l" defTabSz="914400" rtl="0" eaLnBrk="1" latinLnBrk="0" hangingPunct="1">
                        <a:buFont typeface="Wingdings" panose="05000000000000000000" pitchFamily="2" charset="2"/>
                        <a:buChar char="§"/>
                      </a:pPr>
                      <a:r>
                        <a:rPr lang="en-US" sz="1050" i="0" kern="1200" dirty="0" smtClean="0">
                          <a:solidFill>
                            <a:schemeClr val="dk1"/>
                          </a:solidFill>
                          <a:latin typeface="Century Gothic" panose="020B0502020202020204" pitchFamily="34" charset="0"/>
                          <a:ea typeface="+mn-ea"/>
                          <a:cs typeface="Arial" pitchFamily="34" charset="0"/>
                        </a:rPr>
                        <a:t>I am </a:t>
                      </a:r>
                      <a:r>
                        <a:rPr lang="en-US" sz="1050" b="1" i="1" u="sng" kern="1200" dirty="0" smtClean="0">
                          <a:solidFill>
                            <a:schemeClr val="dk1"/>
                          </a:solidFill>
                          <a:latin typeface="Century Gothic" panose="020B0502020202020204" pitchFamily="34" charset="0"/>
                          <a:ea typeface="+mn-ea"/>
                          <a:cs typeface="Arial" pitchFamily="34" charset="0"/>
                        </a:rPr>
                        <a:t>dead to sin</a:t>
                      </a:r>
                      <a:r>
                        <a:rPr lang="en-US" sz="1050" i="0" kern="1200" dirty="0" smtClean="0">
                          <a:solidFill>
                            <a:schemeClr val="dk1"/>
                          </a:solidFill>
                          <a:latin typeface="Century Gothic" panose="020B0502020202020204" pitchFamily="34" charset="0"/>
                          <a:ea typeface="+mn-ea"/>
                          <a:cs typeface="Arial" pitchFamily="34" charset="0"/>
                        </a:rPr>
                        <a:t> &amp; </a:t>
                      </a:r>
                      <a:r>
                        <a:rPr lang="en-US" sz="1050" b="1" i="1" u="sng" kern="1200" dirty="0" smtClean="0">
                          <a:solidFill>
                            <a:schemeClr val="dk1"/>
                          </a:solidFill>
                          <a:latin typeface="Century Gothic" panose="020B0502020202020204" pitchFamily="34" charset="0"/>
                          <a:ea typeface="+mn-ea"/>
                          <a:cs typeface="Arial" pitchFamily="34" charset="0"/>
                        </a:rPr>
                        <a:t>forgiven</a:t>
                      </a:r>
                      <a:r>
                        <a:rPr lang="en-US" sz="1050" i="0" kern="1200" dirty="0" smtClean="0">
                          <a:solidFill>
                            <a:schemeClr val="dk1"/>
                          </a:solidFill>
                          <a:latin typeface="Century Gothic" panose="020B0502020202020204" pitchFamily="34" charset="0"/>
                          <a:ea typeface="+mn-ea"/>
                          <a:cs typeface="Arial" pitchFamily="34" charset="0"/>
                        </a:rPr>
                        <a:t> and adopted in Christ  </a:t>
                      </a:r>
                      <a:r>
                        <a:rPr lang="en-US" sz="1050" kern="1200" dirty="0" smtClean="0">
                          <a:solidFill>
                            <a:schemeClr val="bg1">
                              <a:lumMod val="65000"/>
                            </a:schemeClr>
                          </a:solidFill>
                          <a:latin typeface="Century Gothic" panose="020B0502020202020204" pitchFamily="34" charset="0"/>
                          <a:ea typeface="+mn-ea"/>
                          <a:cs typeface="Arial" pitchFamily="34" charset="0"/>
                        </a:rPr>
                        <a:t>(Rom </a:t>
                      </a:r>
                      <a:r>
                        <a:rPr lang="en-US" sz="1050" kern="1200" dirty="0" err="1" smtClean="0">
                          <a:solidFill>
                            <a:schemeClr val="bg1">
                              <a:lumMod val="65000"/>
                            </a:schemeClr>
                          </a:solidFill>
                          <a:latin typeface="Century Gothic" panose="020B0502020202020204" pitchFamily="34" charset="0"/>
                          <a:ea typeface="+mn-ea"/>
                          <a:cs typeface="Arial" pitchFamily="34" charset="0"/>
                        </a:rPr>
                        <a:t>Ch</a:t>
                      </a:r>
                      <a:r>
                        <a:rPr lang="en-US" sz="1050" kern="1200" dirty="0" smtClean="0">
                          <a:solidFill>
                            <a:schemeClr val="bg1">
                              <a:lumMod val="65000"/>
                            </a:schemeClr>
                          </a:solidFill>
                          <a:latin typeface="Century Gothic" panose="020B0502020202020204" pitchFamily="34" charset="0"/>
                          <a:ea typeface="+mn-ea"/>
                          <a:cs typeface="Arial" pitchFamily="34" charset="0"/>
                        </a:rPr>
                        <a:t> 5-8)</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kern="1200" dirty="0" smtClean="0">
                          <a:solidFill>
                            <a:schemeClr val="dk1"/>
                          </a:solidFill>
                          <a:latin typeface="Century Gothic" panose="020B0502020202020204" pitchFamily="34" charset="0"/>
                          <a:ea typeface="+mn-ea"/>
                          <a:cs typeface="Arial" pitchFamily="34" charset="0"/>
                        </a:rPr>
                        <a:t>Cling to sin </a:t>
                      </a:r>
                      <a:r>
                        <a:rPr lang="en-US" sz="1100" kern="1200" dirty="0" smtClean="0">
                          <a:solidFill>
                            <a:schemeClr val="dk1"/>
                          </a:solidFill>
                          <a:latin typeface="Century Gothic" panose="020B0502020202020204" pitchFamily="34" charset="0"/>
                          <a:ea typeface="+mn-ea"/>
                          <a:cs typeface="Arial" pitchFamily="34" charset="0"/>
                          <a:sym typeface="Wingdings" panose="05000000000000000000" pitchFamily="2" charset="2"/>
                        </a:rPr>
                        <a:t> heart condemns  </a:t>
                      </a:r>
                      <a:r>
                        <a:rPr lang="en-US" sz="1100" kern="1200" dirty="0" smtClean="0">
                          <a:solidFill>
                            <a:schemeClr val="dk1"/>
                          </a:solidFill>
                          <a:latin typeface="Century Gothic" panose="020B0502020202020204" pitchFamily="34" charset="0"/>
                          <a:ea typeface="+mn-ea"/>
                          <a:cs typeface="Arial" pitchFamily="34" charset="0"/>
                        </a:rPr>
                        <a:t>ashamed</a:t>
                      </a:r>
                      <a:r>
                        <a:rPr lang="en-US" sz="1100" kern="1200" baseline="0" dirty="0" smtClean="0">
                          <a:solidFill>
                            <a:schemeClr val="dk1"/>
                          </a:solidFill>
                          <a:latin typeface="Century Gothic" panose="020B0502020202020204" pitchFamily="34" charset="0"/>
                          <a:ea typeface="+mn-ea"/>
                          <a:cs typeface="Arial" pitchFamily="34" charset="0"/>
                        </a:rPr>
                        <a:t> to </a:t>
                      </a:r>
                      <a:r>
                        <a:rPr lang="en-US" sz="1100" kern="1200" dirty="0" smtClean="0">
                          <a:solidFill>
                            <a:schemeClr val="dk1"/>
                          </a:solidFill>
                          <a:latin typeface="Century Gothic" panose="020B0502020202020204" pitchFamily="34" charset="0"/>
                          <a:ea typeface="+mn-ea"/>
                          <a:cs typeface="Arial" pitchFamily="34" charset="0"/>
                        </a:rPr>
                        <a:t>come (1Jn 3:19-24)</a:t>
                      </a:r>
                    </a:p>
                    <a:p>
                      <a:pPr marL="88900" indent="-88900" algn="l" defTabSz="914400" rtl="0" eaLnBrk="1" latinLnBrk="0" hangingPunct="1">
                        <a:buFont typeface="Arial" pitchFamily="34" charset="0"/>
                        <a:buChar char="•"/>
                      </a:pPr>
                      <a:r>
                        <a:rPr lang="en-US" sz="1100" kern="1200" dirty="0" smtClean="0">
                          <a:solidFill>
                            <a:schemeClr val="dk1"/>
                          </a:solidFill>
                          <a:latin typeface="Century Gothic" panose="020B0502020202020204" pitchFamily="34" charset="0"/>
                          <a:ea typeface="+mn-ea"/>
                          <a:cs typeface="Arial" pitchFamily="34" charset="0"/>
                        </a:rPr>
                        <a:t>Don’t forgive </a:t>
                      </a:r>
                      <a:r>
                        <a:rPr lang="en-US" sz="1100" kern="1200" dirty="0" smtClean="0">
                          <a:solidFill>
                            <a:schemeClr val="dk1"/>
                          </a:solidFill>
                          <a:latin typeface="Century Gothic" panose="020B0502020202020204" pitchFamily="34" charset="0"/>
                          <a:ea typeface="+mn-ea"/>
                          <a:cs typeface="Arial" pitchFamily="34" charset="0"/>
                          <a:sym typeface="Wingdings" panose="05000000000000000000" pitchFamily="2" charset="2"/>
                        </a:rPr>
                        <a:t> not forgiven</a:t>
                      </a:r>
                      <a:endParaRPr lang="en-US" sz="1100" kern="1200" dirty="0" smtClean="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b="1" kern="1200" dirty="0" smtClean="0">
                          <a:solidFill>
                            <a:schemeClr val="dk1"/>
                          </a:solidFill>
                          <a:latin typeface="Century Gothic" panose="020B0502020202020204" pitchFamily="34" charset="0"/>
                          <a:ea typeface="+mn-ea"/>
                          <a:cs typeface="Arial" pitchFamily="34" charset="0"/>
                        </a:rPr>
                        <a:t>Forgive, be cleansed &amp; come boldly</a:t>
                      </a:r>
                    </a:p>
                    <a:p>
                      <a:pPr marL="169862" lvl="1" indent="0" algn="l" defTabSz="914400" rtl="0" eaLnBrk="1" latinLnBrk="0" hangingPunct="1">
                        <a:buFont typeface="Wingdings" panose="05000000000000000000" pitchFamily="2" charset="2"/>
                        <a:buNone/>
                      </a:pPr>
                      <a:r>
                        <a:rPr lang="en-US" sz="1050" i="0" kern="1200" dirty="0" smtClean="0">
                          <a:solidFill>
                            <a:schemeClr val="dk1"/>
                          </a:solidFill>
                          <a:latin typeface="Century Gothic" panose="020B0502020202020204" pitchFamily="34" charset="0"/>
                          <a:ea typeface="+mn-ea"/>
                          <a:cs typeface="Arial" pitchFamily="34" charset="0"/>
                        </a:rPr>
                        <a:t>1. Confess;</a:t>
                      </a:r>
                      <a:r>
                        <a:rPr lang="en-US" sz="1050" i="0" kern="1200" baseline="0" dirty="0" smtClean="0">
                          <a:solidFill>
                            <a:schemeClr val="dk1"/>
                          </a:solidFill>
                          <a:latin typeface="Century Gothic" panose="020B0502020202020204" pitchFamily="34" charset="0"/>
                          <a:ea typeface="+mn-ea"/>
                          <a:cs typeface="Arial" pitchFamily="34" charset="0"/>
                        </a:rPr>
                        <a:t> </a:t>
                      </a:r>
                      <a:r>
                        <a:rPr lang="en-US" sz="1050" i="0" kern="1200" dirty="0" smtClean="0">
                          <a:solidFill>
                            <a:schemeClr val="dk1"/>
                          </a:solidFill>
                          <a:latin typeface="Century Gothic" panose="020B0502020202020204" pitchFamily="34" charset="0"/>
                          <a:ea typeface="+mn-ea"/>
                          <a:cs typeface="Arial" pitchFamily="34" charset="0"/>
                        </a:rPr>
                        <a:t>2. Repent - sin is death</a:t>
                      </a:r>
                      <a:r>
                        <a:rPr lang="en-US" sz="1050" i="0" kern="1200" baseline="0" dirty="0" smtClean="0">
                          <a:solidFill>
                            <a:schemeClr val="dk1"/>
                          </a:solidFill>
                          <a:latin typeface="Century Gothic" panose="020B0502020202020204" pitchFamily="34" charset="0"/>
                          <a:ea typeface="+mn-ea"/>
                          <a:cs typeface="Arial" pitchFamily="34" charset="0"/>
                        </a:rPr>
                        <a:t> God’s ways are life</a:t>
                      </a:r>
                      <a:r>
                        <a:rPr lang="en-US" sz="1050" i="0" kern="1200" dirty="0" smtClean="0">
                          <a:solidFill>
                            <a:schemeClr val="dk1"/>
                          </a:solidFill>
                          <a:latin typeface="Century Gothic" panose="020B0502020202020204" pitchFamily="34" charset="0"/>
                          <a:ea typeface="+mn-ea"/>
                          <a:cs typeface="Arial" pitchFamily="34" charset="0"/>
                        </a:rPr>
                        <a:t>; I am dead to sin; 3. Forgive;</a:t>
                      </a:r>
                      <a:r>
                        <a:rPr lang="en-US" sz="1050" i="0" kern="1200" baseline="0" dirty="0" smtClean="0">
                          <a:solidFill>
                            <a:schemeClr val="dk1"/>
                          </a:solidFill>
                          <a:latin typeface="Century Gothic" panose="020B0502020202020204" pitchFamily="34" charset="0"/>
                          <a:ea typeface="+mn-ea"/>
                          <a:cs typeface="Arial" pitchFamily="34" charset="0"/>
                        </a:rPr>
                        <a:t> 4. </a:t>
                      </a:r>
                      <a:r>
                        <a:rPr lang="en-US" sz="1050" i="0" kern="1200" dirty="0" smtClean="0">
                          <a:solidFill>
                            <a:schemeClr val="dk1"/>
                          </a:solidFill>
                          <a:latin typeface="Century Gothic" panose="020B0502020202020204" pitchFamily="34" charset="0"/>
                          <a:ea typeface="+mn-ea"/>
                          <a:cs typeface="Arial" pitchFamily="34" charset="0"/>
                        </a:rPr>
                        <a:t>Accept forgiveness; 5. Draw near</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7313" indent="-87313" algn="l" defTabSz="914400" rtl="0" eaLnBrk="1" fontAlgn="t" latinLnBrk="0" hangingPunct="1">
                        <a:buFont typeface="Arial" pitchFamily="34" charset="0"/>
                        <a:buChar char="•"/>
                      </a:pPr>
                      <a:r>
                        <a:rPr lang="en-US" sz="1100" b="1" u="none" strike="noStrike" kern="1200" dirty="0" smtClean="0">
                          <a:solidFill>
                            <a:schemeClr val="dk1"/>
                          </a:solidFill>
                          <a:effectLst/>
                          <a:latin typeface="Century Gothic" panose="020B0502020202020204" pitchFamily="34" charset="0"/>
                          <a:ea typeface="+mn-ea"/>
                          <a:cs typeface="Arial" pitchFamily="34" charset="0"/>
                        </a:rPr>
                        <a:t>Confession</a:t>
                      </a:r>
                      <a:r>
                        <a:rPr lang="en-US" sz="1100" u="none" strike="noStrike" kern="1200" dirty="0" smtClean="0">
                          <a:solidFill>
                            <a:schemeClr val="dk1"/>
                          </a:solidFill>
                          <a:effectLst/>
                          <a:latin typeface="Century Gothic" panose="020B0502020202020204" pitchFamily="34" charset="0"/>
                          <a:ea typeface="+mn-ea"/>
                          <a:cs typeface="Arial" pitchFamily="34" charset="0"/>
                        </a:rPr>
                        <a:t> (forgiveness, confession, repentance)</a:t>
                      </a:r>
                      <a:endParaRPr lang="en-US" sz="1100" u="none" strike="noStrike" kern="1200" dirty="0">
                        <a:solidFill>
                          <a:schemeClr val="dk1"/>
                        </a:solidFill>
                        <a:effectLst/>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tcPr>
                </a:tc>
              </a:tr>
              <a:tr h="737170">
                <a:tc>
                  <a:txBody>
                    <a:bodyPr/>
                    <a:lstStyle/>
                    <a:p>
                      <a:pPr marL="0" indent="0" algn="l" defTabSz="914400" rtl="0" eaLnBrk="1" latinLnBrk="0" hangingPunct="1">
                        <a:buFont typeface="Arial" pitchFamily="34" charset="0"/>
                        <a:buNone/>
                      </a:pPr>
                      <a:r>
                        <a:rPr lang="en-US" sz="2000" b="1" kern="1200" dirty="0" smtClean="0">
                          <a:solidFill>
                            <a:schemeClr val="dk1"/>
                          </a:solidFill>
                          <a:latin typeface="Century Gothic" panose="020B0502020202020204" pitchFamily="34" charset="0"/>
                          <a:ea typeface="+mn-ea"/>
                          <a:cs typeface="Arial" pitchFamily="34" charset="0"/>
                        </a:rPr>
                        <a:t>3</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kern="1200" dirty="0" smtClean="0">
                          <a:solidFill>
                            <a:schemeClr val="dk1"/>
                          </a:solidFill>
                          <a:latin typeface="Century Gothic" panose="020B0502020202020204" pitchFamily="34" charset="0"/>
                          <a:ea typeface="+mn-ea"/>
                          <a:cs typeface="Arial" pitchFamily="34" charset="0"/>
                        </a:rPr>
                        <a:t>I have been set apart as a </a:t>
                      </a:r>
                      <a:r>
                        <a:rPr lang="en-US" sz="1100" b="1" i="1" u="sng" kern="1200" dirty="0" smtClean="0">
                          <a:solidFill>
                            <a:schemeClr val="dk1"/>
                          </a:solidFill>
                          <a:latin typeface="Century Gothic" panose="020B0502020202020204" pitchFamily="34" charset="0"/>
                          <a:ea typeface="+mn-ea"/>
                          <a:cs typeface="Arial" pitchFamily="34" charset="0"/>
                        </a:rPr>
                        <a:t>priest</a:t>
                      </a:r>
                      <a:endParaRPr lang="en-US" sz="1100" kern="1200" dirty="0" smtClean="0">
                        <a:solidFill>
                          <a:schemeClr val="dk1"/>
                        </a:solidFill>
                        <a:latin typeface="Century Gothic" panose="020B0502020202020204" pitchFamily="34" charset="0"/>
                        <a:ea typeface="+mn-ea"/>
                        <a:cs typeface="Arial" pitchFamily="34" charset="0"/>
                      </a:endParaRPr>
                    </a:p>
                    <a:p>
                      <a:pPr marL="261938" lvl="1" indent="-80963" algn="l" defTabSz="914400" rtl="0" eaLnBrk="1" latinLnBrk="0" hangingPunct="1">
                        <a:buFont typeface="Wingdings" panose="05000000000000000000" pitchFamily="2" charset="2"/>
                        <a:buChar char="§"/>
                      </a:pPr>
                      <a:r>
                        <a:rPr lang="en-US" sz="1050" i="0" kern="1200" dirty="0" smtClean="0">
                          <a:solidFill>
                            <a:schemeClr val="dk1"/>
                          </a:solidFill>
                          <a:latin typeface="Century Gothic" panose="020B0502020202020204" pitchFamily="34" charset="0"/>
                          <a:ea typeface="+mn-ea"/>
                          <a:cs typeface="Arial" pitchFamily="34" charset="0"/>
                        </a:rPr>
                        <a:t>I am adopted into God’s </a:t>
                      </a:r>
                      <a:r>
                        <a:rPr lang="en-US" sz="1050" b="1" i="1" u="sng" kern="1200" dirty="0" smtClean="0">
                          <a:solidFill>
                            <a:schemeClr val="dk1"/>
                          </a:solidFill>
                          <a:latin typeface="Century Gothic" panose="020B0502020202020204" pitchFamily="34" charset="0"/>
                          <a:ea typeface="+mn-ea"/>
                          <a:cs typeface="Arial" pitchFamily="34" charset="0"/>
                        </a:rPr>
                        <a:t>priestly family</a:t>
                      </a:r>
                      <a:r>
                        <a:rPr lang="en-US" sz="1050" b="0" i="1" u="none" kern="1200" dirty="0" smtClean="0">
                          <a:solidFill>
                            <a:schemeClr val="dk1"/>
                          </a:solidFill>
                          <a:latin typeface="Century Gothic" panose="020B0502020202020204" pitchFamily="34" charset="0"/>
                          <a:ea typeface="+mn-ea"/>
                          <a:cs typeface="Arial" pitchFamily="34" charset="0"/>
                        </a:rPr>
                        <a:t>, </a:t>
                      </a:r>
                      <a:r>
                        <a:rPr lang="en-US" sz="1050" b="0" i="0" u="none" kern="1200" dirty="0" smtClean="0">
                          <a:solidFill>
                            <a:schemeClr val="dk1"/>
                          </a:solidFill>
                          <a:latin typeface="Century Gothic" panose="020B0502020202020204" pitchFamily="34" charset="0"/>
                          <a:ea typeface="+mn-ea"/>
                          <a:cs typeface="Arial" pitchFamily="34" charset="0"/>
                        </a:rPr>
                        <a:t>sharing Jesus’ ministry of reconciling the world to God </a:t>
                      </a:r>
                      <a:r>
                        <a:rPr lang="en-US" sz="1050" b="0" i="0" u="none" kern="1200" dirty="0" smtClean="0">
                          <a:solidFill>
                            <a:schemeClr val="bg1">
                              <a:lumMod val="65000"/>
                            </a:schemeClr>
                          </a:solidFill>
                          <a:latin typeface="Century Gothic" panose="020B0502020202020204" pitchFamily="34" charset="0"/>
                          <a:ea typeface="+mn-ea"/>
                          <a:cs typeface="Arial" pitchFamily="34" charset="0"/>
                        </a:rPr>
                        <a:t>(Rev 1:6; 1 Pet 2:9; 2 Cor 5:18)</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kern="1200" dirty="0" smtClean="0">
                          <a:solidFill>
                            <a:schemeClr val="dk1"/>
                          </a:solidFill>
                          <a:latin typeface="Century Gothic" panose="020B0502020202020204" pitchFamily="34" charset="0"/>
                          <a:ea typeface="+mn-ea"/>
                          <a:cs typeface="Arial" pitchFamily="34" charset="0"/>
                        </a:rPr>
                        <a:t>Impure heart / double-minded / self-centered</a:t>
                      </a:r>
                      <a:r>
                        <a:rPr lang="en-US" sz="1100" kern="1200" baseline="0" dirty="0" smtClean="0">
                          <a:solidFill>
                            <a:schemeClr val="dk1"/>
                          </a:solidFill>
                          <a:latin typeface="Century Gothic" panose="020B0502020202020204" pitchFamily="34" charset="0"/>
                          <a:ea typeface="+mn-ea"/>
                          <a:cs typeface="Arial" pitchFamily="34" charset="0"/>
                        </a:rPr>
                        <a:t> life</a:t>
                      </a:r>
                      <a:endParaRPr lang="en-ZA" sz="1100" kern="1200" dirty="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b="1" kern="1200" dirty="0" smtClean="0">
                          <a:solidFill>
                            <a:schemeClr val="dk1"/>
                          </a:solidFill>
                          <a:latin typeface="Century Gothic" panose="020B0502020202020204" pitchFamily="34" charset="0"/>
                          <a:ea typeface="+mn-ea"/>
                          <a:cs typeface="Arial" pitchFamily="34" charset="0"/>
                        </a:rPr>
                        <a:t>Live out priestly identity in Christ </a:t>
                      </a:r>
                    </a:p>
                    <a:p>
                      <a:pPr marL="169862" lvl="1" indent="0" algn="l" defTabSz="914400" rtl="0" eaLnBrk="1" latinLnBrk="0" hangingPunct="1">
                        <a:buFont typeface="Wingdings" panose="05000000000000000000" pitchFamily="2" charset="2"/>
                        <a:buNone/>
                      </a:pPr>
                      <a:r>
                        <a:rPr lang="en-US" sz="1050" i="0" kern="1200" dirty="0" smtClean="0">
                          <a:solidFill>
                            <a:schemeClr val="dk1"/>
                          </a:solidFill>
                          <a:latin typeface="Century Gothic" panose="020B0502020202020204" pitchFamily="34" charset="0"/>
                          <a:ea typeface="+mn-ea"/>
                          <a:cs typeface="Arial" pitchFamily="34" charset="0"/>
                        </a:rPr>
                        <a:t>1. Deny self; 2. Take up cross; 3. Follow Jesus; 4. Pray for Baptism of Spirit</a:t>
                      </a:r>
                      <a:endParaRPr lang="en-ZA" sz="1050" i="0" kern="1200" dirty="0" smtClean="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7313" indent="-87313" algn="l" defTabSz="914400" rtl="0" eaLnBrk="1" fontAlgn="t" latinLnBrk="0" hangingPunct="1">
                        <a:buFont typeface="Arial" pitchFamily="34" charset="0"/>
                        <a:buChar char="•"/>
                      </a:pPr>
                      <a:r>
                        <a:rPr lang="en-ZA" sz="1100" b="1" u="none" strike="noStrike" kern="1200" dirty="0" smtClean="0">
                          <a:solidFill>
                            <a:schemeClr val="dk1"/>
                          </a:solidFill>
                          <a:effectLst/>
                          <a:latin typeface="Century Gothic" panose="020B0502020202020204" pitchFamily="34" charset="0"/>
                          <a:ea typeface="+mn-ea"/>
                          <a:cs typeface="Arial" pitchFamily="34" charset="0"/>
                        </a:rPr>
                        <a:t>Consecration</a:t>
                      </a:r>
                      <a:br>
                        <a:rPr lang="en-ZA" sz="1100" b="1" u="none" strike="noStrike" kern="1200" dirty="0" smtClean="0">
                          <a:solidFill>
                            <a:schemeClr val="dk1"/>
                          </a:solidFill>
                          <a:effectLst/>
                          <a:latin typeface="Century Gothic" panose="020B0502020202020204" pitchFamily="34" charset="0"/>
                          <a:ea typeface="+mn-ea"/>
                          <a:cs typeface="Arial" pitchFamily="34" charset="0"/>
                        </a:rPr>
                      </a:br>
                      <a:r>
                        <a:rPr lang="en-ZA" sz="1100" b="0" u="none" strike="noStrike" kern="1200" dirty="0" smtClean="0">
                          <a:solidFill>
                            <a:schemeClr val="dk1"/>
                          </a:solidFill>
                          <a:effectLst/>
                          <a:latin typeface="Century Gothic" panose="020B0502020202020204" pitchFamily="34" charset="0"/>
                          <a:ea typeface="+mn-ea"/>
                          <a:cs typeface="Arial" pitchFamily="34" charset="0"/>
                        </a:rPr>
                        <a:t>(commitment, devotion)</a:t>
                      </a:r>
                      <a:endParaRPr lang="en-ZA" sz="1100" b="0" u="none" strike="noStrike" kern="1200" dirty="0">
                        <a:solidFill>
                          <a:schemeClr val="dk1"/>
                        </a:solidFill>
                        <a:effectLst/>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tcPr>
                </a:tc>
              </a:tr>
              <a:tr h="455813">
                <a:tc>
                  <a:txBody>
                    <a:bodyPr/>
                    <a:lstStyle/>
                    <a:p>
                      <a:pPr marL="0" indent="0" algn="l" defTabSz="914400" rtl="0" eaLnBrk="1" latinLnBrk="0" hangingPunct="1">
                        <a:buFont typeface="Arial" pitchFamily="34" charset="0"/>
                        <a:buNone/>
                      </a:pPr>
                      <a:r>
                        <a:rPr lang="en-US" sz="2000" b="1" kern="1200" dirty="0" smtClean="0">
                          <a:solidFill>
                            <a:schemeClr val="dk1"/>
                          </a:solidFill>
                          <a:latin typeface="Century Gothic" panose="020B0502020202020204" pitchFamily="34" charset="0"/>
                          <a:ea typeface="+mn-ea"/>
                          <a:cs typeface="Arial" pitchFamily="34" charset="0"/>
                        </a:rPr>
                        <a:t>4</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kern="1200" dirty="0" smtClean="0">
                          <a:solidFill>
                            <a:schemeClr val="dk1"/>
                          </a:solidFill>
                          <a:latin typeface="Century Gothic" panose="020B0502020202020204" pitchFamily="34" charset="0"/>
                          <a:ea typeface="+mn-ea"/>
                          <a:cs typeface="Arial" pitchFamily="34" charset="0"/>
                        </a:rPr>
                        <a:t>I am </a:t>
                      </a:r>
                      <a:r>
                        <a:rPr lang="en-US" sz="1100" b="0" i="0" u="none" kern="1200" dirty="0" smtClean="0">
                          <a:solidFill>
                            <a:schemeClr val="dk1"/>
                          </a:solidFill>
                          <a:latin typeface="Century Gothic" panose="020B0502020202020204" pitchFamily="34" charset="0"/>
                          <a:ea typeface="+mn-ea"/>
                          <a:cs typeface="Arial" pitchFamily="34" charset="0"/>
                        </a:rPr>
                        <a:t>an </a:t>
                      </a:r>
                      <a:r>
                        <a:rPr lang="en-US" sz="1100" b="1" i="1" u="sng" kern="1200" dirty="0" smtClean="0">
                          <a:solidFill>
                            <a:schemeClr val="dk1"/>
                          </a:solidFill>
                          <a:latin typeface="Century Gothic" panose="020B0502020202020204" pitchFamily="34" charset="0"/>
                          <a:ea typeface="+mn-ea"/>
                          <a:cs typeface="Arial" pitchFamily="34" charset="0"/>
                        </a:rPr>
                        <a:t>overcomer</a:t>
                      </a:r>
                      <a:r>
                        <a:rPr lang="en-US" sz="1100" b="1" i="1" u="none" kern="1200" dirty="0" smtClean="0">
                          <a:solidFill>
                            <a:schemeClr val="dk1"/>
                          </a:solidFill>
                          <a:latin typeface="Century Gothic" panose="020B0502020202020204" pitchFamily="34" charset="0"/>
                          <a:ea typeface="+mn-ea"/>
                          <a:cs typeface="Arial" pitchFamily="34" charset="0"/>
                        </a:rPr>
                        <a:t> of this</a:t>
                      </a:r>
                      <a:r>
                        <a:rPr lang="en-US" sz="1100" b="1" i="1" u="none" kern="1200" baseline="0" dirty="0" smtClean="0">
                          <a:solidFill>
                            <a:schemeClr val="dk1"/>
                          </a:solidFill>
                          <a:latin typeface="Century Gothic" panose="020B0502020202020204" pitchFamily="34" charset="0"/>
                          <a:ea typeface="+mn-ea"/>
                          <a:cs typeface="Arial" pitchFamily="34" charset="0"/>
                        </a:rPr>
                        <a:t> world </a:t>
                      </a:r>
                      <a:r>
                        <a:rPr lang="en-US" sz="1100" kern="1200" dirty="0" smtClean="0">
                          <a:solidFill>
                            <a:schemeClr val="dk1"/>
                          </a:solidFill>
                          <a:latin typeface="Century Gothic" panose="020B0502020202020204" pitchFamily="34" charset="0"/>
                          <a:ea typeface="+mn-ea"/>
                          <a:cs typeface="Arial" pitchFamily="34" charset="0"/>
                        </a:rPr>
                        <a:t>– by Christ in me, the power of</a:t>
                      </a:r>
                      <a:r>
                        <a:rPr lang="en-US" sz="1100" kern="1200" baseline="0" dirty="0" smtClean="0">
                          <a:solidFill>
                            <a:schemeClr val="dk1"/>
                          </a:solidFill>
                          <a:latin typeface="Century Gothic" panose="020B0502020202020204" pitchFamily="34" charset="0"/>
                          <a:ea typeface="+mn-ea"/>
                          <a:cs typeface="Arial" pitchFamily="34" charset="0"/>
                        </a:rPr>
                        <a:t> </a:t>
                      </a:r>
                      <a:r>
                        <a:rPr lang="en-US" sz="1100" kern="1200" dirty="0" smtClean="0">
                          <a:solidFill>
                            <a:schemeClr val="dk1"/>
                          </a:solidFill>
                          <a:latin typeface="Century Gothic" panose="020B0502020202020204" pitchFamily="34" charset="0"/>
                          <a:ea typeface="+mn-ea"/>
                          <a:cs typeface="Arial" pitchFamily="34" charset="0"/>
                        </a:rPr>
                        <a:t>a victorious life </a:t>
                      </a:r>
                      <a:r>
                        <a:rPr lang="en-US" sz="1050" kern="1200" dirty="0" smtClean="0">
                          <a:solidFill>
                            <a:schemeClr val="bg1">
                              <a:lumMod val="65000"/>
                            </a:schemeClr>
                          </a:solidFill>
                          <a:latin typeface="Century Gothic" panose="020B0502020202020204" pitchFamily="34" charset="0"/>
                          <a:ea typeface="+mn-ea"/>
                          <a:cs typeface="Arial" pitchFamily="34" charset="0"/>
                        </a:rPr>
                        <a:t>(Col 1: 27; </a:t>
                      </a:r>
                      <a:r>
                        <a:rPr lang="en-US" sz="1050" kern="1200" dirty="0" err="1" smtClean="0">
                          <a:solidFill>
                            <a:schemeClr val="bg1">
                              <a:lumMod val="65000"/>
                            </a:schemeClr>
                          </a:solidFill>
                          <a:latin typeface="Century Gothic" panose="020B0502020202020204" pitchFamily="34" charset="0"/>
                          <a:ea typeface="+mn-ea"/>
                          <a:cs typeface="Arial" pitchFamily="34" charset="0"/>
                        </a:rPr>
                        <a:t>Jn</a:t>
                      </a:r>
                      <a:r>
                        <a:rPr lang="en-US" sz="1050" kern="1200" dirty="0" smtClean="0">
                          <a:solidFill>
                            <a:schemeClr val="bg1">
                              <a:lumMod val="65000"/>
                            </a:schemeClr>
                          </a:solidFill>
                          <a:latin typeface="Century Gothic" panose="020B0502020202020204" pitchFamily="34" charset="0"/>
                          <a:ea typeface="+mn-ea"/>
                          <a:cs typeface="Arial" pitchFamily="34" charset="0"/>
                        </a:rPr>
                        <a:t> 14-15; 1 </a:t>
                      </a:r>
                      <a:r>
                        <a:rPr lang="en-US" sz="1050" kern="1200" dirty="0" err="1" smtClean="0">
                          <a:solidFill>
                            <a:schemeClr val="bg1">
                              <a:lumMod val="65000"/>
                            </a:schemeClr>
                          </a:solidFill>
                          <a:latin typeface="Century Gothic" panose="020B0502020202020204" pitchFamily="34" charset="0"/>
                          <a:ea typeface="+mn-ea"/>
                          <a:cs typeface="Arial" pitchFamily="34" charset="0"/>
                        </a:rPr>
                        <a:t>Jn</a:t>
                      </a:r>
                      <a:r>
                        <a:rPr lang="en-US" sz="1050" kern="1200" dirty="0" smtClean="0">
                          <a:solidFill>
                            <a:schemeClr val="bg1">
                              <a:lumMod val="65000"/>
                            </a:schemeClr>
                          </a:solidFill>
                          <a:latin typeface="Century Gothic" panose="020B0502020202020204" pitchFamily="34" charset="0"/>
                          <a:ea typeface="+mn-ea"/>
                          <a:cs typeface="Arial" pitchFamily="34" charset="0"/>
                        </a:rPr>
                        <a:t> 4:4,16; Phil 2:12-13; Tit 2:11-14; Rev 21:7-8)</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kern="1200" dirty="0" smtClean="0">
                          <a:solidFill>
                            <a:schemeClr val="dk1"/>
                          </a:solidFill>
                          <a:latin typeface="Century Gothic" panose="020B0502020202020204" pitchFamily="34" charset="0"/>
                          <a:ea typeface="+mn-ea"/>
                          <a:cs typeface="Arial" pitchFamily="34" charset="0"/>
                        </a:rPr>
                        <a:t>Flesh nature /</a:t>
                      </a:r>
                      <a:r>
                        <a:rPr lang="en-US" sz="1100" kern="1200" baseline="0" dirty="0" smtClean="0">
                          <a:solidFill>
                            <a:schemeClr val="dk1"/>
                          </a:solidFill>
                          <a:latin typeface="Century Gothic" panose="020B0502020202020204" pitchFamily="34" charset="0"/>
                          <a:ea typeface="+mn-ea"/>
                          <a:cs typeface="Arial" pitchFamily="34" charset="0"/>
                        </a:rPr>
                        <a:t> worldly outlook</a:t>
                      </a:r>
                      <a:endParaRPr lang="en-ZA" sz="1100" kern="1200" dirty="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b="1" kern="1200" dirty="0" smtClean="0">
                          <a:solidFill>
                            <a:schemeClr val="dk1"/>
                          </a:solidFill>
                          <a:latin typeface="Century Gothic" panose="020B0502020202020204" pitchFamily="34" charset="0"/>
                          <a:ea typeface="+mn-ea"/>
                          <a:cs typeface="Arial" pitchFamily="34" charset="0"/>
                        </a:rPr>
                        <a:t>Life in the spirit</a:t>
                      </a:r>
                      <a:endParaRPr lang="en-US" sz="1100" kern="1200" dirty="0" smtClean="0">
                        <a:solidFill>
                          <a:schemeClr val="dk1"/>
                        </a:solidFill>
                        <a:latin typeface="Century Gothic" panose="020B0502020202020204" pitchFamily="34" charset="0"/>
                        <a:ea typeface="+mn-ea"/>
                        <a:cs typeface="Arial" pitchFamily="34" charset="0"/>
                      </a:endParaRPr>
                    </a:p>
                    <a:p>
                      <a:pPr marL="169862" lvl="1" indent="0" algn="l" defTabSz="914400" rtl="0" eaLnBrk="1" latinLnBrk="0" hangingPunct="1">
                        <a:buFont typeface="Wingdings" panose="05000000000000000000" pitchFamily="2" charset="2"/>
                        <a:buNone/>
                      </a:pPr>
                      <a:r>
                        <a:rPr lang="en-US" sz="1050" i="0" kern="1200" dirty="0" smtClean="0">
                          <a:solidFill>
                            <a:schemeClr val="dk1"/>
                          </a:solidFill>
                          <a:latin typeface="Century Gothic" panose="020B0502020202020204" pitchFamily="34" charset="0"/>
                          <a:ea typeface="+mn-ea"/>
                          <a:cs typeface="Arial" pitchFamily="34" charset="0"/>
                        </a:rPr>
                        <a:t>Strengthen your spirit man, and be ever more filled with His Spirit</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7313" indent="-87313" algn="l" defTabSz="914400" rtl="0" eaLnBrk="1" fontAlgn="t" latinLnBrk="0" hangingPunct="1">
                        <a:buFont typeface="Arial" pitchFamily="34" charset="0"/>
                        <a:buChar char="•"/>
                      </a:pPr>
                      <a:r>
                        <a:rPr lang="en-ZA" sz="1100" b="1" u="none" strike="noStrike" kern="1200" dirty="0" smtClean="0">
                          <a:solidFill>
                            <a:schemeClr val="dk1"/>
                          </a:solidFill>
                          <a:effectLst/>
                          <a:latin typeface="Century Gothic" panose="020B0502020202020204" pitchFamily="34" charset="0"/>
                          <a:ea typeface="+mn-ea"/>
                          <a:cs typeface="Arial" pitchFamily="34" charset="0"/>
                        </a:rPr>
                        <a:t>Edification</a:t>
                      </a:r>
                      <a:br>
                        <a:rPr lang="en-ZA" sz="1100" b="1" u="none" strike="noStrike" kern="1200" dirty="0" smtClean="0">
                          <a:solidFill>
                            <a:schemeClr val="dk1"/>
                          </a:solidFill>
                          <a:effectLst/>
                          <a:latin typeface="Century Gothic" panose="020B0502020202020204" pitchFamily="34" charset="0"/>
                          <a:ea typeface="+mn-ea"/>
                          <a:cs typeface="Arial" pitchFamily="34" charset="0"/>
                        </a:rPr>
                      </a:br>
                      <a:r>
                        <a:rPr lang="en-ZA" sz="1100" b="0" u="none" strike="noStrike" kern="1200" dirty="0" smtClean="0">
                          <a:solidFill>
                            <a:schemeClr val="dk1"/>
                          </a:solidFill>
                          <a:effectLst/>
                          <a:latin typeface="Century Gothic" panose="020B0502020202020204" pitchFamily="34" charset="0"/>
                          <a:ea typeface="+mn-ea"/>
                          <a:cs typeface="Arial" pitchFamily="34" charset="0"/>
                        </a:rPr>
                        <a:t>(strengthen, build up)</a:t>
                      </a:r>
                      <a:endParaRPr lang="en-ZA" sz="1100" b="0" u="none" strike="noStrike" kern="1200" dirty="0">
                        <a:solidFill>
                          <a:schemeClr val="dk1"/>
                        </a:solidFill>
                        <a:effectLst/>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tcPr>
                </a:tc>
              </a:tr>
              <a:tr h="675318">
                <a:tc>
                  <a:txBody>
                    <a:bodyPr/>
                    <a:lstStyle/>
                    <a:p>
                      <a:pPr marL="0" indent="0" algn="l" defTabSz="914400" rtl="0" eaLnBrk="1" latinLnBrk="0" hangingPunct="1">
                        <a:buFont typeface="Arial" pitchFamily="34" charset="0"/>
                        <a:buNone/>
                      </a:pPr>
                      <a:r>
                        <a:rPr lang="en-US" sz="2000" b="1" kern="1200" dirty="0" smtClean="0">
                          <a:solidFill>
                            <a:schemeClr val="dk1"/>
                          </a:solidFill>
                          <a:latin typeface="Century Gothic" panose="020B0502020202020204" pitchFamily="34" charset="0"/>
                          <a:ea typeface="+mn-ea"/>
                          <a:cs typeface="Arial" pitchFamily="34" charset="0"/>
                        </a:rPr>
                        <a:t>5</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marR="0" indent="-88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kern="1200" dirty="0" smtClean="0">
                          <a:solidFill>
                            <a:schemeClr val="dk1"/>
                          </a:solidFill>
                          <a:latin typeface="Century Gothic" panose="020B0502020202020204" pitchFamily="34" charset="0"/>
                          <a:ea typeface="+mn-ea"/>
                          <a:cs typeface="Arial" pitchFamily="34" charset="0"/>
                        </a:rPr>
                        <a:t>I am “</a:t>
                      </a:r>
                      <a:r>
                        <a:rPr lang="en-US" sz="1100" b="1" i="1" u="sng" kern="1200" dirty="0" smtClean="0">
                          <a:solidFill>
                            <a:schemeClr val="dk1"/>
                          </a:solidFill>
                          <a:latin typeface="Century Gothic" panose="020B0502020202020204" pitchFamily="34" charset="0"/>
                          <a:ea typeface="+mn-ea"/>
                          <a:cs typeface="Arial" pitchFamily="34" charset="0"/>
                        </a:rPr>
                        <a:t>born of the Word</a:t>
                      </a:r>
                      <a:r>
                        <a:rPr lang="en-US" sz="1100" kern="1200" dirty="0" smtClean="0">
                          <a:solidFill>
                            <a:schemeClr val="dk1"/>
                          </a:solidFill>
                          <a:latin typeface="Century Gothic" panose="020B0502020202020204" pitchFamily="34" charset="0"/>
                          <a:ea typeface="+mn-ea"/>
                          <a:cs typeface="Arial" pitchFamily="34" charset="0"/>
                        </a:rPr>
                        <a:t>”- it describes my new nature. As I walk in it, God’s grace is manifest </a:t>
                      </a:r>
                      <a:r>
                        <a:rPr lang="en-US" sz="1100" kern="1200" dirty="0" smtClean="0">
                          <a:solidFill>
                            <a:schemeClr val="bg1">
                              <a:lumMod val="65000"/>
                            </a:schemeClr>
                          </a:solidFill>
                          <a:latin typeface="Century Gothic" panose="020B0502020202020204" pitchFamily="34" charset="0"/>
                          <a:ea typeface="+mn-ea"/>
                          <a:cs typeface="Arial" pitchFamily="34" charset="0"/>
                        </a:rPr>
                        <a:t>(2 Pet 1:3-8; </a:t>
                      </a:r>
                      <a:r>
                        <a:rPr lang="en-US" sz="1100" kern="1200" dirty="0" err="1" smtClean="0">
                          <a:solidFill>
                            <a:schemeClr val="bg1">
                              <a:lumMod val="65000"/>
                            </a:schemeClr>
                          </a:solidFill>
                          <a:latin typeface="Century Gothic" panose="020B0502020202020204" pitchFamily="34" charset="0"/>
                          <a:ea typeface="+mn-ea"/>
                          <a:cs typeface="Arial" pitchFamily="34" charset="0"/>
                        </a:rPr>
                        <a:t>Jn</a:t>
                      </a:r>
                      <a:r>
                        <a:rPr lang="en-US" sz="1100" kern="1200" dirty="0" smtClean="0">
                          <a:solidFill>
                            <a:schemeClr val="bg1">
                              <a:lumMod val="65000"/>
                            </a:schemeClr>
                          </a:solidFill>
                          <a:latin typeface="Century Gothic" panose="020B0502020202020204" pitchFamily="34" charset="0"/>
                          <a:ea typeface="+mn-ea"/>
                          <a:cs typeface="Arial" pitchFamily="34" charset="0"/>
                        </a:rPr>
                        <a:t> 1:1; 1 </a:t>
                      </a:r>
                      <a:r>
                        <a:rPr lang="en-US" sz="1100" kern="1200" dirty="0" err="1" smtClean="0">
                          <a:solidFill>
                            <a:schemeClr val="bg1">
                              <a:lumMod val="65000"/>
                            </a:schemeClr>
                          </a:solidFill>
                          <a:latin typeface="Century Gothic" panose="020B0502020202020204" pitchFamily="34" charset="0"/>
                          <a:ea typeface="+mn-ea"/>
                          <a:cs typeface="Arial" pitchFamily="34" charset="0"/>
                        </a:rPr>
                        <a:t>Jn</a:t>
                      </a:r>
                      <a:r>
                        <a:rPr lang="en-US" sz="1100" kern="1200" dirty="0" smtClean="0">
                          <a:solidFill>
                            <a:schemeClr val="bg1">
                              <a:lumMod val="65000"/>
                            </a:schemeClr>
                          </a:solidFill>
                          <a:latin typeface="Century Gothic" panose="020B0502020202020204" pitchFamily="34" charset="0"/>
                          <a:ea typeface="+mn-ea"/>
                          <a:cs typeface="Arial" pitchFamily="34" charset="0"/>
                        </a:rPr>
                        <a:t> 5:3; </a:t>
                      </a:r>
                      <a:r>
                        <a:rPr lang="en-US" sz="1100" kern="1200" dirty="0" err="1" smtClean="0">
                          <a:solidFill>
                            <a:schemeClr val="bg1">
                              <a:lumMod val="65000"/>
                            </a:schemeClr>
                          </a:solidFill>
                          <a:latin typeface="Century Gothic" panose="020B0502020202020204" pitchFamily="34" charset="0"/>
                          <a:ea typeface="+mn-ea"/>
                          <a:cs typeface="Arial" pitchFamily="34" charset="0"/>
                        </a:rPr>
                        <a:t>Jn</a:t>
                      </a:r>
                      <a:r>
                        <a:rPr lang="en-US" sz="1100" kern="1200" dirty="0" smtClean="0">
                          <a:solidFill>
                            <a:schemeClr val="bg1">
                              <a:lumMod val="65000"/>
                            </a:schemeClr>
                          </a:solidFill>
                          <a:latin typeface="Century Gothic" panose="020B0502020202020204" pitchFamily="34" charset="0"/>
                          <a:ea typeface="+mn-ea"/>
                          <a:cs typeface="Arial" pitchFamily="34" charset="0"/>
                        </a:rPr>
                        <a:t> 14-15)</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kern="1200" dirty="0" smtClean="0">
                          <a:solidFill>
                            <a:schemeClr val="dk1"/>
                          </a:solidFill>
                          <a:latin typeface="Century Gothic" panose="020B0502020202020204" pitchFamily="34" charset="0"/>
                          <a:ea typeface="+mn-ea"/>
                          <a:cs typeface="Arial" pitchFamily="34" charset="0"/>
                        </a:rPr>
                        <a:t>Ignorance of,</a:t>
                      </a:r>
                      <a:r>
                        <a:rPr lang="en-US" sz="1100" kern="1200" baseline="0" dirty="0" smtClean="0">
                          <a:solidFill>
                            <a:schemeClr val="dk1"/>
                          </a:solidFill>
                          <a:latin typeface="Century Gothic" panose="020B0502020202020204" pitchFamily="34" charset="0"/>
                          <a:ea typeface="+mn-ea"/>
                          <a:cs typeface="Arial" pitchFamily="34" charset="0"/>
                        </a:rPr>
                        <a:t> </a:t>
                      </a:r>
                      <a:r>
                        <a:rPr lang="en-US" sz="1100" kern="1200" dirty="0" smtClean="0">
                          <a:solidFill>
                            <a:schemeClr val="dk1"/>
                          </a:solidFill>
                          <a:latin typeface="Century Gothic" panose="020B0502020202020204" pitchFamily="34" charset="0"/>
                          <a:ea typeface="+mn-ea"/>
                          <a:cs typeface="Arial" pitchFamily="34" charset="0"/>
                        </a:rPr>
                        <a:t>despising,</a:t>
                      </a:r>
                      <a:r>
                        <a:rPr lang="en-US" sz="1100" kern="1200" baseline="0" dirty="0" smtClean="0">
                          <a:solidFill>
                            <a:schemeClr val="dk1"/>
                          </a:solidFill>
                          <a:latin typeface="Century Gothic" panose="020B0502020202020204" pitchFamily="34" charset="0"/>
                          <a:ea typeface="+mn-ea"/>
                          <a:cs typeface="Arial" pitchFamily="34" charset="0"/>
                        </a:rPr>
                        <a:t> or not believing </a:t>
                      </a:r>
                      <a:r>
                        <a:rPr lang="en-US" sz="1100" kern="1200" dirty="0" smtClean="0">
                          <a:solidFill>
                            <a:schemeClr val="dk1"/>
                          </a:solidFill>
                          <a:latin typeface="Century Gothic" panose="020B0502020202020204" pitchFamily="34" charset="0"/>
                          <a:ea typeface="+mn-ea"/>
                          <a:cs typeface="Arial" pitchFamily="34" charset="0"/>
                        </a:rPr>
                        <a:t>the Word (all of it)</a:t>
                      </a:r>
                      <a:endParaRPr lang="en-ZA" sz="1100" kern="1200" dirty="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marR="0" indent="-88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kern="1200" dirty="0" smtClean="0">
                          <a:solidFill>
                            <a:schemeClr val="dk1"/>
                          </a:solidFill>
                          <a:latin typeface="Century Gothic" panose="020B0502020202020204" pitchFamily="34" charset="0"/>
                          <a:ea typeface="+mn-ea"/>
                          <a:cs typeface="Arial" pitchFamily="34" charset="0"/>
                        </a:rPr>
                        <a:t>Be transformed by renewing mind</a:t>
                      </a:r>
                    </a:p>
                    <a:p>
                      <a:pPr marL="169862"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50" i="0" kern="1200" dirty="0" smtClean="0">
                          <a:solidFill>
                            <a:schemeClr val="dk1"/>
                          </a:solidFill>
                          <a:latin typeface="Century Gothic" panose="020B0502020202020204" pitchFamily="34" charset="0"/>
                          <a:ea typeface="+mn-ea"/>
                          <a:cs typeface="Arial" pitchFamily="34" charset="0"/>
                        </a:rPr>
                        <a:t>1. Agree with Word; 2. Receive revelation;</a:t>
                      </a:r>
                      <a:r>
                        <a:rPr lang="en-US" sz="1050" i="0" kern="1200" baseline="0" dirty="0" smtClean="0">
                          <a:solidFill>
                            <a:schemeClr val="dk1"/>
                          </a:solidFill>
                          <a:latin typeface="Century Gothic" panose="020B0502020202020204" pitchFamily="34" charset="0"/>
                          <a:ea typeface="+mn-ea"/>
                          <a:cs typeface="Arial" pitchFamily="34" charset="0"/>
                        </a:rPr>
                        <a:t> 3. Keep Word (</a:t>
                      </a:r>
                      <a:r>
                        <a:rPr lang="en-US" sz="1050" i="0" kern="1200" dirty="0" smtClean="0">
                          <a:solidFill>
                            <a:schemeClr val="dk1"/>
                          </a:solidFill>
                          <a:latin typeface="Century Gothic" panose="020B0502020202020204" pitchFamily="34" charset="0"/>
                          <a:ea typeface="+mn-ea"/>
                          <a:cs typeface="Arial" pitchFamily="34" charset="0"/>
                        </a:rPr>
                        <a:t>align life); 4. Discover His heart; 5. Hence, “come” in truth - belief, confession &amp; action</a:t>
                      </a:r>
                      <a:r>
                        <a:rPr lang="en-US" sz="1050" i="0" kern="1200" baseline="0" dirty="0" smtClean="0">
                          <a:solidFill>
                            <a:schemeClr val="dk1"/>
                          </a:solidFill>
                          <a:latin typeface="Century Gothic" panose="020B0502020202020204" pitchFamily="34" charset="0"/>
                          <a:ea typeface="+mn-ea"/>
                          <a:cs typeface="Arial" pitchFamily="34" charset="0"/>
                        </a:rPr>
                        <a:t> </a:t>
                      </a:r>
                      <a:r>
                        <a:rPr lang="en-US" sz="1050" i="0" kern="1200" dirty="0" smtClean="0">
                          <a:solidFill>
                            <a:schemeClr val="dk1"/>
                          </a:solidFill>
                          <a:latin typeface="Century Gothic" panose="020B0502020202020204" pitchFamily="34" charset="0"/>
                          <a:ea typeface="+mn-ea"/>
                          <a:cs typeface="Arial" pitchFamily="34" charset="0"/>
                        </a:rPr>
                        <a:t>aligned with His heart</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7313" indent="-87313" algn="l" defTabSz="914400" rtl="0" eaLnBrk="1" fontAlgn="t" latinLnBrk="0" hangingPunct="1">
                        <a:buFont typeface="Arial" pitchFamily="34" charset="0"/>
                        <a:buChar char="•"/>
                      </a:pPr>
                      <a:r>
                        <a:rPr lang="en-ZA" sz="1100" b="1" u="none" strike="noStrike" kern="1200" dirty="0" smtClean="0">
                          <a:solidFill>
                            <a:schemeClr val="dk1"/>
                          </a:solidFill>
                          <a:effectLst/>
                          <a:latin typeface="Century Gothic" panose="020B0502020202020204" pitchFamily="34" charset="0"/>
                          <a:ea typeface="+mn-ea"/>
                          <a:cs typeface="Arial" pitchFamily="34" charset="0"/>
                        </a:rPr>
                        <a:t>Meditation</a:t>
                      </a:r>
                      <a:br>
                        <a:rPr lang="en-ZA" sz="1100" b="1" u="none" strike="noStrike" kern="1200" dirty="0" smtClean="0">
                          <a:solidFill>
                            <a:schemeClr val="dk1"/>
                          </a:solidFill>
                          <a:effectLst/>
                          <a:latin typeface="Century Gothic" panose="020B0502020202020204" pitchFamily="34" charset="0"/>
                          <a:ea typeface="+mn-ea"/>
                          <a:cs typeface="Arial" pitchFamily="34" charset="0"/>
                        </a:rPr>
                      </a:br>
                      <a:r>
                        <a:rPr lang="en-ZA" sz="1100" b="0" u="none" strike="noStrike" kern="1200" dirty="0" smtClean="0">
                          <a:solidFill>
                            <a:schemeClr val="dk1"/>
                          </a:solidFill>
                          <a:effectLst/>
                          <a:latin typeface="Century Gothic" panose="020B0502020202020204" pitchFamily="34" charset="0"/>
                          <a:ea typeface="+mn-ea"/>
                          <a:cs typeface="Arial" pitchFamily="34" charset="0"/>
                        </a:rPr>
                        <a:t>(seek revelation &amp; understanding, align life / be transformed)</a:t>
                      </a:r>
                      <a:endParaRPr lang="en-ZA" sz="1100" b="0" u="none" strike="noStrike" kern="1200" dirty="0">
                        <a:solidFill>
                          <a:schemeClr val="dk1"/>
                        </a:solidFill>
                        <a:effectLst/>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tcPr>
                </a:tc>
              </a:tr>
              <a:tr h="680525">
                <a:tc>
                  <a:txBody>
                    <a:bodyPr/>
                    <a:lstStyle/>
                    <a:p>
                      <a:pPr marL="0" indent="0" algn="l" defTabSz="914400" rtl="0" eaLnBrk="1" latinLnBrk="0" hangingPunct="1">
                        <a:buFont typeface="Arial" pitchFamily="34" charset="0"/>
                        <a:buNone/>
                      </a:pPr>
                      <a:r>
                        <a:rPr lang="en-US" sz="2000" b="1" kern="1200" dirty="0" smtClean="0">
                          <a:solidFill>
                            <a:schemeClr val="dk1"/>
                          </a:solidFill>
                          <a:latin typeface="Century Gothic" panose="020B0502020202020204" pitchFamily="34" charset="0"/>
                          <a:ea typeface="+mn-ea"/>
                          <a:cs typeface="Arial" pitchFamily="34" charset="0"/>
                        </a:rPr>
                        <a:t>6</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marR="0" indent="-88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kern="1200" dirty="0" smtClean="0">
                          <a:solidFill>
                            <a:schemeClr val="dk1"/>
                          </a:solidFill>
                          <a:latin typeface="Century Gothic" panose="020B0502020202020204" pitchFamily="34" charset="0"/>
                          <a:ea typeface="+mn-ea"/>
                          <a:cs typeface="Arial" pitchFamily="34" charset="0"/>
                        </a:rPr>
                        <a:t>As I do walk in truths 1-5,</a:t>
                      </a:r>
                      <a:r>
                        <a:rPr lang="en-US" sz="1100" kern="1200" baseline="0" dirty="0" smtClean="0">
                          <a:solidFill>
                            <a:schemeClr val="dk1"/>
                          </a:solidFill>
                          <a:latin typeface="Century Gothic" panose="020B0502020202020204" pitchFamily="34" charset="0"/>
                          <a:ea typeface="+mn-ea"/>
                          <a:cs typeface="Arial" pitchFamily="34" charset="0"/>
                        </a:rPr>
                        <a:t> </a:t>
                      </a:r>
                      <a:r>
                        <a:rPr lang="en-US" sz="1100" kern="1200" dirty="0" smtClean="0">
                          <a:solidFill>
                            <a:schemeClr val="dk1"/>
                          </a:solidFill>
                          <a:latin typeface="Century Gothic" panose="020B0502020202020204" pitchFamily="34" charset="0"/>
                          <a:ea typeface="+mn-ea"/>
                          <a:cs typeface="Arial" pitchFamily="34" charset="0"/>
                        </a:rPr>
                        <a:t>I learn His heart, pray His heart, and </a:t>
                      </a:r>
                      <a:r>
                        <a:rPr lang="en-US" sz="1100" b="1" i="1" u="sng" kern="1200" dirty="0" smtClean="0">
                          <a:solidFill>
                            <a:schemeClr val="dk1"/>
                          </a:solidFill>
                          <a:latin typeface="Century Gothic" panose="020B0502020202020204" pitchFamily="34" charset="0"/>
                          <a:ea typeface="+mn-ea"/>
                          <a:cs typeface="Arial" pitchFamily="34" charset="0"/>
                        </a:rPr>
                        <a:t>receive answers</a:t>
                      </a:r>
                      <a:endParaRPr lang="en-US" sz="1100" i="1" u="sng" kern="1200" dirty="0" smtClean="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marR="0" indent="-88900" algn="l" defTabSz="914400" rtl="0" eaLnBrk="1" fontAlgn="auto" latinLnBrk="0" hangingPunct="1">
                        <a:lnSpc>
                          <a:spcPct val="100000"/>
                        </a:lnSpc>
                        <a:spcBef>
                          <a:spcPts val="0"/>
                        </a:spcBef>
                        <a:spcAft>
                          <a:spcPts val="0"/>
                        </a:spcAft>
                        <a:buClrTx/>
                        <a:buSzTx/>
                        <a:buFont typeface="Arial" pitchFamily="34" charset="0"/>
                        <a:buChar char="•"/>
                        <a:tabLst/>
                        <a:defRPr/>
                      </a:pPr>
                      <a:r>
                        <a:rPr lang="en-ZA" sz="1100" kern="1200" dirty="0" smtClean="0">
                          <a:solidFill>
                            <a:schemeClr val="dk1"/>
                          </a:solidFill>
                          <a:latin typeface="Century Gothic" panose="020B0502020202020204" pitchFamily="34" charset="0"/>
                          <a:ea typeface="+mn-ea"/>
                          <a:cs typeface="Arial" pitchFamily="34" charset="0"/>
                        </a:rPr>
                        <a:t>Don’t seek to know His will</a:t>
                      </a:r>
                    </a:p>
                    <a:p>
                      <a:pPr marL="88900" indent="-88900" algn="l" defTabSz="914400" rtl="0" eaLnBrk="1" latinLnBrk="0" hangingPunct="1">
                        <a:buFont typeface="Arial" pitchFamily="34" charset="0"/>
                        <a:buChar char="•"/>
                      </a:pPr>
                      <a:r>
                        <a:rPr lang="en-US" sz="1100" kern="1200" dirty="0" smtClean="0">
                          <a:solidFill>
                            <a:schemeClr val="dk1"/>
                          </a:solidFill>
                          <a:latin typeface="Century Gothic" panose="020B0502020202020204" pitchFamily="34" charset="0"/>
                          <a:ea typeface="+mn-ea"/>
                          <a:cs typeface="Arial" pitchFamily="34" charset="0"/>
                        </a:rPr>
                        <a:t>Don’t ask in faith</a:t>
                      </a:r>
                    </a:p>
                    <a:p>
                      <a:pPr marL="88900" indent="-88900" algn="l" defTabSz="914400" rtl="0" eaLnBrk="1" latinLnBrk="0" hangingPunct="1">
                        <a:buFont typeface="Arial" pitchFamily="34" charset="0"/>
                        <a:buChar char="•"/>
                      </a:pPr>
                      <a:r>
                        <a:rPr lang="en-US" sz="1100" kern="1200" dirty="0" smtClean="0">
                          <a:solidFill>
                            <a:schemeClr val="dk1"/>
                          </a:solidFill>
                          <a:latin typeface="Century Gothic" panose="020B0502020202020204" pitchFamily="34" charset="0"/>
                          <a:ea typeface="+mn-ea"/>
                          <a:cs typeface="Arial" pitchFamily="34" charset="0"/>
                        </a:rPr>
                        <a:t>Don’t receive by faith</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b="1" kern="1200" dirty="0" smtClean="0">
                          <a:solidFill>
                            <a:schemeClr val="dk1"/>
                          </a:solidFill>
                          <a:latin typeface="Century Gothic" panose="020B0502020202020204" pitchFamily="34" charset="0"/>
                          <a:ea typeface="+mn-ea"/>
                          <a:cs typeface="Arial" pitchFamily="34" charset="0"/>
                        </a:rPr>
                        <a:t>Ask &amp; receive</a:t>
                      </a:r>
                    </a:p>
                    <a:p>
                      <a:pPr marL="169862" lvl="1" indent="0" algn="l" defTabSz="914400" rtl="0" eaLnBrk="1" latinLnBrk="0" hangingPunct="1">
                        <a:buFont typeface="Wingdings" panose="05000000000000000000" pitchFamily="2" charset="2"/>
                        <a:buNone/>
                      </a:pPr>
                      <a:r>
                        <a:rPr lang="en-US" sz="1050" i="0" kern="1200" dirty="0" smtClean="0">
                          <a:solidFill>
                            <a:schemeClr val="dk1"/>
                          </a:solidFill>
                          <a:latin typeface="Century Gothic" panose="020B0502020202020204" pitchFamily="34" charset="0"/>
                          <a:ea typeface="+mn-ea"/>
                          <a:cs typeface="Arial" pitchFamily="34" charset="0"/>
                        </a:rPr>
                        <a:t>1. Seek to know His will; 2. Ask in faith, according to His will; 3. Receive by faith</a:t>
                      </a:r>
                      <a:endParaRPr lang="en-ZA" sz="1050" i="0" kern="1200" dirty="0" smtClean="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7313" indent="-87313" algn="l" defTabSz="914400" rtl="0" eaLnBrk="1" fontAlgn="t" latinLnBrk="0" hangingPunct="1">
                        <a:buFont typeface="Arial" pitchFamily="34" charset="0"/>
                        <a:buChar char="•"/>
                      </a:pPr>
                      <a:r>
                        <a:rPr lang="en-ZA" sz="1100" b="1" u="none" strike="noStrike" kern="1200" dirty="0" smtClean="0">
                          <a:solidFill>
                            <a:schemeClr val="dk1"/>
                          </a:solidFill>
                          <a:effectLst/>
                          <a:latin typeface="Century Gothic" panose="020B0502020202020204" pitchFamily="34" charset="0"/>
                          <a:ea typeface="+mn-ea"/>
                          <a:cs typeface="Arial" pitchFamily="34" charset="0"/>
                        </a:rPr>
                        <a:t>Petition</a:t>
                      </a:r>
                      <a:br>
                        <a:rPr lang="en-ZA" sz="1100" b="1" u="none" strike="noStrike" kern="1200" dirty="0" smtClean="0">
                          <a:solidFill>
                            <a:schemeClr val="dk1"/>
                          </a:solidFill>
                          <a:effectLst/>
                          <a:latin typeface="Century Gothic" panose="020B0502020202020204" pitchFamily="34" charset="0"/>
                          <a:ea typeface="+mn-ea"/>
                          <a:cs typeface="Arial" pitchFamily="34" charset="0"/>
                        </a:rPr>
                      </a:br>
                      <a:r>
                        <a:rPr lang="en-ZA" sz="1100" b="0" u="none" strike="noStrike" kern="1200" dirty="0" smtClean="0">
                          <a:solidFill>
                            <a:schemeClr val="dk1"/>
                          </a:solidFill>
                          <a:effectLst/>
                          <a:latin typeface="Century Gothic" panose="020B0502020202020204" pitchFamily="34" charset="0"/>
                          <a:ea typeface="+mn-ea"/>
                          <a:cs typeface="Arial" pitchFamily="34" charset="0"/>
                        </a:rPr>
                        <a:t>(request, for self &amp; others)</a:t>
                      </a:r>
                      <a:endParaRPr lang="en-ZA" sz="1100" b="0" u="none" strike="noStrike" kern="1200" dirty="0">
                        <a:solidFill>
                          <a:schemeClr val="dk1"/>
                        </a:solidFill>
                        <a:effectLst/>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tcPr>
                </a:tc>
              </a:tr>
              <a:tr h="680525">
                <a:tc>
                  <a:txBody>
                    <a:bodyPr/>
                    <a:lstStyle/>
                    <a:p>
                      <a:pPr marL="0" indent="0" algn="l" defTabSz="914400" rtl="0" eaLnBrk="1" latinLnBrk="0" hangingPunct="1">
                        <a:buFont typeface="Arial" pitchFamily="34" charset="0"/>
                        <a:buNone/>
                      </a:pPr>
                      <a:r>
                        <a:rPr lang="en-US" sz="2000" b="1" kern="1200" dirty="0" smtClean="0">
                          <a:solidFill>
                            <a:schemeClr val="dk1"/>
                          </a:solidFill>
                          <a:latin typeface="Century Gothic" panose="020B0502020202020204" pitchFamily="34" charset="0"/>
                          <a:ea typeface="+mn-ea"/>
                          <a:cs typeface="Arial" pitchFamily="34" charset="0"/>
                        </a:rPr>
                        <a:t>7</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US" sz="1100" b="1" i="1" u="sng" kern="1200" dirty="0" smtClean="0">
                          <a:solidFill>
                            <a:schemeClr val="dk1"/>
                          </a:solidFill>
                          <a:latin typeface="Century Gothic" panose="020B0502020202020204" pitchFamily="34" charset="0"/>
                          <a:ea typeface="+mn-ea"/>
                          <a:cs typeface="Arial" pitchFamily="34" charset="0"/>
                        </a:rPr>
                        <a:t>His love is better than life</a:t>
                      </a:r>
                      <a:r>
                        <a:rPr lang="en-US" sz="1100" kern="1200" dirty="0" smtClean="0">
                          <a:solidFill>
                            <a:schemeClr val="dk1"/>
                          </a:solidFill>
                          <a:latin typeface="Century Gothic" panose="020B0502020202020204" pitchFamily="34" charset="0"/>
                          <a:ea typeface="+mn-ea"/>
                          <a:cs typeface="Arial" pitchFamily="34" charset="0"/>
                        </a:rPr>
                        <a:t>; </a:t>
                      </a:r>
                      <a:r>
                        <a:rPr lang="en-US" sz="1100" kern="1200" baseline="0" dirty="0" smtClean="0">
                          <a:solidFill>
                            <a:schemeClr val="dk1"/>
                          </a:solidFill>
                          <a:latin typeface="Century Gothic" panose="020B0502020202020204" pitchFamily="34" charset="0"/>
                          <a:ea typeface="+mn-ea"/>
                          <a:cs typeface="Arial" pitchFamily="34" charset="0"/>
                        </a:rPr>
                        <a:t>joy &amp; pleasure are found in His Presence </a:t>
                      </a:r>
                      <a:r>
                        <a:rPr lang="en-US" sz="1100" kern="1200" dirty="0" smtClean="0">
                          <a:solidFill>
                            <a:schemeClr val="bg1">
                              <a:lumMod val="65000"/>
                            </a:schemeClr>
                          </a:solidFill>
                          <a:latin typeface="Century Gothic" panose="020B0502020202020204" pitchFamily="34" charset="0"/>
                          <a:ea typeface="+mn-ea"/>
                          <a:cs typeface="Arial" pitchFamily="34" charset="0"/>
                        </a:rPr>
                        <a:t>(Ps 63:3, Ps 16:11)</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ZA" sz="1100" kern="1200" dirty="0" smtClean="0">
                          <a:solidFill>
                            <a:schemeClr val="dk1"/>
                          </a:solidFill>
                          <a:latin typeface="Century Gothic" panose="020B0502020202020204" pitchFamily="34" charset="0"/>
                          <a:ea typeface="+mn-ea"/>
                          <a:cs typeface="Arial" pitchFamily="34" charset="0"/>
                        </a:rPr>
                        <a:t>Don’t seek His face</a:t>
                      </a:r>
                      <a:endParaRPr lang="en-ZA" sz="1100" kern="1200" dirty="0">
                        <a:solidFill>
                          <a:schemeClr val="dk1"/>
                        </a:solidFill>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8900" indent="-88900" algn="l" defTabSz="914400" rtl="0" eaLnBrk="1" latinLnBrk="0" hangingPunct="1">
                        <a:buFont typeface="Arial" pitchFamily="34" charset="0"/>
                        <a:buChar char="•"/>
                      </a:pPr>
                      <a:r>
                        <a:rPr lang="en-ZA" sz="1100" b="1" kern="1200" dirty="0" smtClean="0">
                          <a:solidFill>
                            <a:schemeClr val="dk1"/>
                          </a:solidFill>
                          <a:latin typeface="Century Gothic" panose="020B0502020202020204" pitchFamily="34" charset="0"/>
                          <a:ea typeface="+mn-ea"/>
                          <a:cs typeface="Arial" pitchFamily="34" charset="0"/>
                        </a:rPr>
                        <a:t>Seek His </a:t>
                      </a:r>
                      <a:r>
                        <a:rPr lang="en-ZA" sz="1100" b="1" kern="1200" baseline="0" dirty="0" smtClean="0">
                          <a:solidFill>
                            <a:schemeClr val="dk1"/>
                          </a:solidFill>
                          <a:latin typeface="Century Gothic" panose="020B0502020202020204" pitchFamily="34" charset="0"/>
                          <a:ea typeface="+mn-ea"/>
                          <a:cs typeface="Arial" pitchFamily="34" charset="0"/>
                        </a:rPr>
                        <a:t>manifest </a:t>
                      </a:r>
                      <a:r>
                        <a:rPr lang="en-ZA" sz="1100" b="1" kern="1200" dirty="0" smtClean="0">
                          <a:solidFill>
                            <a:schemeClr val="dk1"/>
                          </a:solidFill>
                          <a:latin typeface="Century Gothic" panose="020B0502020202020204" pitchFamily="34" charset="0"/>
                          <a:ea typeface="+mn-ea"/>
                          <a:cs typeface="Arial" pitchFamily="34" charset="0"/>
                        </a:rPr>
                        <a:t>Presence </a:t>
                      </a:r>
                    </a:p>
                    <a:p>
                      <a:pPr marL="169862" lvl="1" indent="0" algn="l" defTabSz="914400" rtl="0" eaLnBrk="1" latinLnBrk="0" hangingPunct="1">
                        <a:buFont typeface="Wingdings" panose="05000000000000000000" pitchFamily="2" charset="2"/>
                        <a:buNone/>
                      </a:pPr>
                      <a:r>
                        <a:rPr lang="en-ZA" sz="1050" i="0" kern="1200" dirty="0" smtClean="0">
                          <a:solidFill>
                            <a:schemeClr val="dk1"/>
                          </a:solidFill>
                          <a:latin typeface="Century Gothic" panose="020B0502020202020204" pitchFamily="34" charset="0"/>
                          <a:ea typeface="+mn-ea"/>
                          <a:cs typeface="Arial" pitchFamily="34" charset="0"/>
                        </a:rPr>
                        <a:t>1. Devote </a:t>
                      </a:r>
                      <a:r>
                        <a:rPr lang="en-ZA" sz="1050" i="0" kern="1200" baseline="0" dirty="0" smtClean="0">
                          <a:solidFill>
                            <a:schemeClr val="dk1"/>
                          </a:solidFill>
                          <a:latin typeface="Century Gothic" panose="020B0502020202020204" pitchFamily="34" charset="0"/>
                          <a:ea typeface="+mn-ea"/>
                          <a:cs typeface="Arial" pitchFamily="34" charset="0"/>
                        </a:rPr>
                        <a:t>time for “the one thing”; 2. </a:t>
                      </a:r>
                      <a:r>
                        <a:rPr lang="en-ZA" sz="1050" i="0" kern="1200" dirty="0" smtClean="0">
                          <a:solidFill>
                            <a:schemeClr val="dk1"/>
                          </a:solidFill>
                          <a:latin typeface="Century Gothic" panose="020B0502020202020204" pitchFamily="34" charset="0"/>
                          <a:ea typeface="+mn-ea"/>
                          <a:cs typeface="Arial" pitchFamily="34" charset="0"/>
                        </a:rPr>
                        <a:t>Pursue His Presence</a:t>
                      </a:r>
                      <a:r>
                        <a:rPr lang="en-ZA" sz="1050" i="0" kern="1200" baseline="0" dirty="0" smtClean="0">
                          <a:solidFill>
                            <a:schemeClr val="dk1"/>
                          </a:solidFill>
                          <a:latin typeface="Century Gothic" panose="020B0502020202020204" pitchFamily="34" charset="0"/>
                          <a:ea typeface="+mn-ea"/>
                          <a:cs typeface="Arial" pitchFamily="34" charset="0"/>
                        </a:rPr>
                        <a:t> </a:t>
                      </a:r>
                      <a:r>
                        <a:rPr lang="en-ZA" sz="1050" i="0" kern="1200" dirty="0" smtClean="0">
                          <a:solidFill>
                            <a:schemeClr val="dk1"/>
                          </a:solidFill>
                          <a:latin typeface="Century Gothic" panose="020B0502020202020204" pitchFamily="34" charset="0"/>
                          <a:ea typeface="+mn-ea"/>
                          <a:cs typeface="Arial" pitchFamily="34" charset="0"/>
                        </a:rPr>
                        <a:t>as a treasure</a:t>
                      </a:r>
                    </a:p>
                  </a:txBody>
                  <a:tcPr marL="6410" marR="6410" marT="6065"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87313" indent="-87313" algn="l" defTabSz="914400" rtl="0" eaLnBrk="1" fontAlgn="t" latinLnBrk="0" hangingPunct="1">
                        <a:buFont typeface="Arial" pitchFamily="34" charset="0"/>
                        <a:buChar char="•"/>
                      </a:pPr>
                      <a:r>
                        <a:rPr lang="en-ZA" sz="1100" b="1" u="none" strike="noStrike" kern="1200" dirty="0" smtClean="0">
                          <a:solidFill>
                            <a:schemeClr val="dk1"/>
                          </a:solidFill>
                          <a:effectLst/>
                          <a:latin typeface="Century Gothic" panose="020B0502020202020204" pitchFamily="34" charset="0"/>
                          <a:ea typeface="+mn-ea"/>
                          <a:cs typeface="Arial" pitchFamily="34" charset="0"/>
                        </a:rPr>
                        <a:t>Soaking</a:t>
                      </a:r>
                      <a:r>
                        <a:rPr lang="en-ZA" sz="1100" b="0" u="none" strike="noStrike" kern="1200" dirty="0" smtClean="0">
                          <a:solidFill>
                            <a:schemeClr val="dk1"/>
                          </a:solidFill>
                          <a:effectLst/>
                          <a:latin typeface="Century Gothic" panose="020B0502020202020204" pitchFamily="34" charset="0"/>
                          <a:ea typeface="+mn-ea"/>
                          <a:cs typeface="Arial" pitchFamily="34" charset="0"/>
                        </a:rPr>
                        <a:t/>
                      </a:r>
                      <a:br>
                        <a:rPr lang="en-ZA" sz="1100" b="0" u="none" strike="noStrike" kern="1200" dirty="0" smtClean="0">
                          <a:solidFill>
                            <a:schemeClr val="dk1"/>
                          </a:solidFill>
                          <a:effectLst/>
                          <a:latin typeface="Century Gothic" panose="020B0502020202020204" pitchFamily="34" charset="0"/>
                          <a:ea typeface="+mn-ea"/>
                          <a:cs typeface="Arial" pitchFamily="34" charset="0"/>
                        </a:rPr>
                      </a:br>
                      <a:r>
                        <a:rPr lang="en-ZA" sz="1100" b="0" u="none" strike="noStrike" kern="1200" dirty="0" smtClean="0">
                          <a:solidFill>
                            <a:schemeClr val="dk1"/>
                          </a:solidFill>
                          <a:effectLst/>
                          <a:latin typeface="Century Gothic" panose="020B0502020202020204" pitchFamily="34" charset="0"/>
                          <a:ea typeface="+mn-ea"/>
                          <a:cs typeface="Arial" pitchFamily="34" charset="0"/>
                        </a:rPr>
                        <a:t>(bask in His Presence, enjoy His glory &amp;</a:t>
                      </a:r>
                      <a:r>
                        <a:rPr lang="en-ZA" sz="1100" b="0" u="none" strike="noStrike" kern="1200" baseline="0" dirty="0" smtClean="0">
                          <a:solidFill>
                            <a:schemeClr val="dk1"/>
                          </a:solidFill>
                          <a:effectLst/>
                          <a:latin typeface="Century Gothic" panose="020B0502020202020204" pitchFamily="34" charset="0"/>
                          <a:ea typeface="+mn-ea"/>
                          <a:cs typeface="Arial" pitchFamily="34" charset="0"/>
                        </a:rPr>
                        <a:t> love</a:t>
                      </a:r>
                      <a:r>
                        <a:rPr lang="en-ZA" sz="1100" b="0" u="none" strike="noStrike" kern="1200" dirty="0" smtClean="0">
                          <a:solidFill>
                            <a:schemeClr val="dk1"/>
                          </a:solidFill>
                          <a:effectLst/>
                          <a:latin typeface="Century Gothic" panose="020B0502020202020204" pitchFamily="34" charset="0"/>
                          <a:ea typeface="+mn-ea"/>
                          <a:cs typeface="Arial" pitchFamily="34" charset="0"/>
                        </a:rPr>
                        <a:t>)</a:t>
                      </a:r>
                      <a:endParaRPr lang="en-ZA" sz="1100" b="0" u="none" strike="noStrike" kern="1200" dirty="0">
                        <a:solidFill>
                          <a:schemeClr val="dk1"/>
                        </a:solidFill>
                        <a:effectLst/>
                        <a:latin typeface="Century Gothic" panose="020B0502020202020204" pitchFamily="34" charset="0"/>
                        <a:ea typeface="+mn-ea"/>
                        <a:cs typeface="Arial" pitchFamily="34" charset="0"/>
                      </a:endParaRPr>
                    </a:p>
                  </a:txBody>
                  <a:tcPr marL="6410" marR="6410" marT="6065" marB="0">
                    <a:lnL w="6350" cap="flat" cmpd="sng" algn="ctr">
                      <a:solidFill>
                        <a:schemeClr val="bg1">
                          <a:lumMod val="65000"/>
                        </a:schemeClr>
                      </a:solidFill>
                      <a:prstDash val="solid"/>
                      <a:round/>
                      <a:headEnd type="none" w="med" len="med"/>
                      <a:tailEnd type="none" w="med" len="med"/>
                    </a:lnL>
                  </a:tcPr>
                </a:tc>
              </a:tr>
            </a:tbl>
          </a:graphicData>
        </a:graphic>
      </p:graphicFrame>
      <p:sp>
        <p:nvSpPr>
          <p:cNvPr id="11" name="Slide Number Placeholder 3"/>
          <p:cNvSpPr>
            <a:spLocks noGrp="1"/>
          </p:cNvSpPr>
          <p:nvPr>
            <p:ph type="sldNum" sz="quarter" idx="12"/>
          </p:nvPr>
        </p:nvSpPr>
        <p:spPr>
          <a:xfrm>
            <a:off x="7029450" y="6569075"/>
            <a:ext cx="2133600" cy="365125"/>
          </a:xfrm>
        </p:spPr>
        <p:txBody>
          <a:bodyPr/>
          <a:lstStyle/>
          <a:p>
            <a:pPr>
              <a:defRPr/>
            </a:pPr>
            <a:fld id="{9B69759B-C1D9-417C-9B4A-0F717375400C}" type="slidenum">
              <a:rPr lang="en-ZA" smtClean="0">
                <a:solidFill>
                  <a:prstClr val="white">
                    <a:lumMod val="50000"/>
                  </a:prstClr>
                </a:solidFill>
              </a:rPr>
              <a:pPr>
                <a:defRPr/>
              </a:pPr>
              <a:t>16</a:t>
            </a:fld>
            <a:endParaRPr lang="en-ZA" dirty="0">
              <a:solidFill>
                <a:prstClr val="white">
                  <a:lumMod val="50000"/>
                </a:prstClr>
              </a:solidFill>
            </a:endParaRPr>
          </a:p>
        </p:txBody>
      </p:sp>
    </p:spTree>
    <p:extLst>
      <p:ext uri="{BB962C8B-B14F-4D97-AF65-F5344CB8AC3E}">
        <p14:creationId xmlns:p14="http://schemas.microsoft.com/office/powerpoint/2010/main" val="275801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ctr"/>
            <a:r>
              <a:rPr lang="en-US" dirty="0"/>
              <a:t>P1. Our 2nd Station on the way into God's Presence is the </a:t>
            </a:r>
            <a:r>
              <a:rPr lang="en-US" dirty="0" smtClean="0"/>
              <a:t>Bronze Altar of sacrifice…</a:t>
            </a:r>
            <a:endParaRPr lang="en-US" dirty="0"/>
          </a:p>
        </p:txBody>
      </p:sp>
      <p:sp>
        <p:nvSpPr>
          <p:cNvPr id="10" name="Rectangle 9"/>
          <p:cNvSpPr/>
          <p:nvPr/>
        </p:nvSpPr>
        <p:spPr>
          <a:xfrm>
            <a:off x="6710582" y="1239523"/>
            <a:ext cx="2331818" cy="4031873"/>
          </a:xfrm>
          <a:prstGeom prst="rect">
            <a:avLst/>
          </a:prstGeom>
        </p:spPr>
        <p:txBody>
          <a:bodyPr wrap="square">
            <a:spAutoFit/>
          </a:bodyPr>
          <a:lstStyle/>
          <a:p>
            <a:pPr algn="ctr" fontAlgn="base">
              <a:spcBef>
                <a:spcPct val="0"/>
              </a:spcBef>
              <a:spcAft>
                <a:spcPct val="0"/>
              </a:spcAft>
            </a:pPr>
            <a:r>
              <a:rPr lang="en-US" sz="3200" b="1" i="1" dirty="0">
                <a:solidFill>
                  <a:prstClr val="black"/>
                </a:solidFill>
                <a:latin typeface="Century Gothic" panose="020B0502020202020204" pitchFamily="34" charset="0"/>
                <a:ea typeface="MS PGothic" pitchFamily="34" charset="-128"/>
              </a:rPr>
              <a:t>“Behold, the </a:t>
            </a:r>
            <a:r>
              <a:rPr lang="en-US" sz="3200" b="1" i="1" u="sng" dirty="0">
                <a:solidFill>
                  <a:prstClr val="black"/>
                </a:solidFill>
                <a:latin typeface="Century Gothic" panose="020B0502020202020204" pitchFamily="34" charset="0"/>
                <a:ea typeface="MS PGothic" pitchFamily="34" charset="-128"/>
              </a:rPr>
              <a:t>Lamb</a:t>
            </a:r>
            <a:r>
              <a:rPr lang="en-US" sz="3200" b="1" i="1" dirty="0">
                <a:solidFill>
                  <a:prstClr val="black"/>
                </a:solidFill>
                <a:latin typeface="Century Gothic" panose="020B0502020202020204" pitchFamily="34" charset="0"/>
                <a:ea typeface="MS PGothic" pitchFamily="34" charset="-128"/>
              </a:rPr>
              <a:t> of God, who takes away the sin of the world! </a:t>
            </a:r>
            <a:r>
              <a:rPr lang="en-US" sz="3200" b="1" i="1" dirty="0">
                <a:solidFill>
                  <a:prstClr val="black"/>
                </a:solidFill>
                <a:latin typeface="Century Gothic" panose="020B0502020202020204" pitchFamily="34" charset="0"/>
                <a:ea typeface="MS PGothic" pitchFamily="34" charset="-128"/>
              </a:rPr>
              <a:t> </a:t>
            </a:r>
            <a:br>
              <a:rPr lang="en-US" sz="3200" b="1" i="1" dirty="0">
                <a:solidFill>
                  <a:prstClr val="black"/>
                </a:solidFill>
                <a:latin typeface="Century Gothic" panose="020B0502020202020204" pitchFamily="34" charset="0"/>
                <a:ea typeface="MS PGothic" pitchFamily="34" charset="-128"/>
              </a:rPr>
            </a:br>
            <a:r>
              <a:rPr lang="en-US" sz="3200" b="1" i="1" dirty="0">
                <a:solidFill>
                  <a:prstClr val="black"/>
                </a:solidFill>
                <a:latin typeface="Century Gothic" panose="020B0502020202020204" pitchFamily="34" charset="0"/>
                <a:ea typeface="MS PGothic" pitchFamily="34" charset="-128"/>
              </a:rPr>
              <a:t> (</a:t>
            </a:r>
            <a:r>
              <a:rPr lang="en-US" sz="3200" b="1" i="1" dirty="0" err="1">
                <a:solidFill>
                  <a:prstClr val="black"/>
                </a:solidFill>
                <a:latin typeface="Century Gothic" panose="020B0502020202020204" pitchFamily="34" charset="0"/>
                <a:ea typeface="MS PGothic" pitchFamily="34" charset="-128"/>
              </a:rPr>
              <a:t>Jn</a:t>
            </a:r>
            <a:r>
              <a:rPr lang="en-US" sz="3200" b="1" i="1" dirty="0">
                <a:solidFill>
                  <a:prstClr val="black"/>
                </a:solidFill>
                <a:latin typeface="Century Gothic" panose="020B0502020202020204" pitchFamily="34" charset="0"/>
                <a:ea typeface="MS PGothic" pitchFamily="34" charset="-128"/>
              </a:rPr>
              <a:t> 1:29). </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300" y="1320800"/>
            <a:ext cx="6469282" cy="48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47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128588"/>
            <a:ext cx="8984343" cy="504825"/>
          </a:xfrm>
        </p:spPr>
        <p:txBody>
          <a:bodyPr/>
          <a:lstStyle/>
          <a:p>
            <a:pPr fontAlgn="ctr"/>
            <a:r>
              <a:rPr lang="en-US" dirty="0" smtClean="0"/>
              <a:t>P1. … Under </a:t>
            </a:r>
            <a:r>
              <a:rPr lang="en-US" dirty="0"/>
              <a:t>the OC, the altar was where sacrifices were made to atone for </a:t>
            </a:r>
            <a:r>
              <a:rPr lang="en-US" dirty="0" smtClean="0"/>
              <a:t>our sins </a:t>
            </a:r>
            <a:br>
              <a:rPr lang="en-US" dirty="0" smtClean="0"/>
            </a:br>
            <a:r>
              <a:rPr lang="en-US" dirty="0" smtClean="0"/>
              <a:t>(their life was taken, as a substitute for ours)</a:t>
            </a:r>
            <a:endParaRPr lang="en-US" dirty="0"/>
          </a:p>
        </p:txBody>
      </p:sp>
      <p:grpSp>
        <p:nvGrpSpPr>
          <p:cNvPr id="20" name="Group 19"/>
          <p:cNvGrpSpPr/>
          <p:nvPr/>
        </p:nvGrpSpPr>
        <p:grpSpPr>
          <a:xfrm>
            <a:off x="6274614" y="3627858"/>
            <a:ext cx="2720976" cy="2423886"/>
            <a:chOff x="259896" y="4180116"/>
            <a:chExt cx="2720976" cy="2423886"/>
          </a:xfrm>
        </p:grpSpPr>
        <p:pic>
          <p:nvPicPr>
            <p:cNvPr id="8" name="Picture 6" descr="tab-brazen-altar.jpg"/>
            <p:cNvPicPr>
              <a:picLocks noChangeAspect="1" noChangeArrowheads="1"/>
            </p:cNvPicPr>
            <p:nvPr/>
          </p:nvPicPr>
          <p:blipFill rotWithShape="1">
            <a:blip r:embed="rId3">
              <a:extLst>
                <a:ext uri="{28A0092B-C50C-407E-A947-70E740481C1C}">
                  <a14:useLocalDpi xmlns:a14="http://schemas.microsoft.com/office/drawing/2010/main" val="0"/>
                </a:ext>
              </a:extLst>
            </a:blip>
            <a:srcRect t="4357" b="11880"/>
            <a:stretch/>
          </p:blipFill>
          <p:spPr bwMode="auto">
            <a:xfrm>
              <a:off x="259896" y="4180116"/>
              <a:ext cx="2720976" cy="2423886"/>
            </a:xfrm>
            <a:prstGeom prst="flowChartAlternateProcess">
              <a:avLst/>
            </a:prstGeom>
            <a:noFill/>
            <a:ln w="76200">
              <a:solidFill>
                <a:schemeClr val="accent6">
                  <a:lumMod val="75000"/>
                </a:schemeClr>
              </a:solidFill>
              <a:miter lim="800000"/>
              <a:headEnd/>
              <a:tailEnd/>
            </a:ln>
            <a:effectLst>
              <a:softEdge rad="317500"/>
            </a:effectLst>
            <a:extLst>
              <a:ext uri="{909E8E84-426E-40DD-AFC4-6F175D3DCCD1}">
                <a14:hiddenFill xmlns:a14="http://schemas.microsoft.com/office/drawing/2010/main">
                  <a:solidFill>
                    <a:srgbClr val="FFFFFF"/>
                  </a:solidFill>
                </a14:hiddenFill>
              </a:ext>
            </a:extLst>
          </p:spPr>
        </p:pic>
        <p:pic>
          <p:nvPicPr>
            <p:cNvPr id="16" name="Picture 15" descr="http://adventbiblestudy.files.wordpress.com/2010/07/lamb-for-sacrifice.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4658" y="4296825"/>
              <a:ext cx="1109624" cy="73568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182879" y="1654731"/>
            <a:ext cx="8837295" cy="5262979"/>
          </a:xfrm>
          <a:prstGeom prst="rect">
            <a:avLst/>
          </a:prstGeom>
        </p:spPr>
        <p:txBody>
          <a:bodyPr wrap="square">
            <a:spAutoFit/>
          </a:bodyPr>
          <a:lstStyle/>
          <a:p>
            <a:pPr marL="285750" indent="-285750" fontAlgn="ctr">
              <a:spcBef>
                <a:spcPct val="0"/>
              </a:spcBef>
              <a:spcAft>
                <a:spcPct val="0"/>
              </a:spcAft>
              <a:buFont typeface="Arial" pitchFamily="34" charset="0"/>
              <a:buChar char="•"/>
            </a:pPr>
            <a:r>
              <a:rPr lang="en-US" sz="2400" i="1" dirty="0">
                <a:solidFill>
                  <a:prstClr val="black"/>
                </a:solidFill>
                <a:latin typeface="Arial" pitchFamily="34" charset="0"/>
                <a:ea typeface="MS PGothic" pitchFamily="34" charset="-128"/>
              </a:rPr>
              <a:t>For the </a:t>
            </a:r>
            <a:r>
              <a:rPr lang="en-US" sz="2400" b="1" i="1" u="sng" dirty="0">
                <a:solidFill>
                  <a:srgbClr val="4F81BD"/>
                </a:solidFill>
                <a:latin typeface="Arial" pitchFamily="34" charset="0"/>
                <a:ea typeface="MS PGothic" pitchFamily="34" charset="-128"/>
              </a:rPr>
              <a:t>wages of sin is death</a:t>
            </a:r>
            <a:r>
              <a:rPr lang="en-US" sz="2400" b="1" i="1" dirty="0">
                <a:solidFill>
                  <a:srgbClr val="4F81BD"/>
                </a:solidFill>
                <a:latin typeface="Arial" pitchFamily="34" charset="0"/>
                <a:ea typeface="MS PGothic" pitchFamily="34" charset="-128"/>
              </a:rPr>
              <a:t> </a:t>
            </a:r>
            <a:r>
              <a:rPr lang="en-US" sz="2400" i="1" dirty="0">
                <a:solidFill>
                  <a:prstClr val="black"/>
                </a:solidFill>
                <a:latin typeface="Arial" pitchFamily="34" charset="0"/>
                <a:ea typeface="MS PGothic" pitchFamily="34" charset="-128"/>
              </a:rPr>
              <a:t>(</a:t>
            </a:r>
            <a:r>
              <a:rPr lang="en-US" sz="2400" i="1" dirty="0">
                <a:solidFill>
                  <a:prstClr val="black"/>
                </a:solidFill>
                <a:latin typeface="Arial" pitchFamily="34" charset="0"/>
                <a:ea typeface="MS PGothic" pitchFamily="34" charset="-128"/>
              </a:rPr>
              <a:t>Ro 6:23) </a:t>
            </a:r>
          </a:p>
          <a:p>
            <a:pPr marL="285750" indent="-285750" fontAlgn="ctr">
              <a:spcBef>
                <a:spcPct val="0"/>
              </a:spcBef>
              <a:spcAft>
                <a:spcPct val="0"/>
              </a:spcAft>
              <a:buFont typeface="Arial" pitchFamily="34" charset="0"/>
              <a:buChar char="•"/>
            </a:pPr>
            <a:endParaRPr lang="en-ZA" sz="2400" i="1" dirty="0">
              <a:solidFill>
                <a:prstClr val="black"/>
              </a:solidFill>
              <a:latin typeface="Arial" pitchFamily="34" charset="0"/>
              <a:ea typeface="MS PGothic" pitchFamily="34" charset="-128"/>
            </a:endParaRPr>
          </a:p>
          <a:p>
            <a:pPr marL="285750" indent="-285750" fontAlgn="ctr">
              <a:spcBef>
                <a:spcPct val="0"/>
              </a:spcBef>
              <a:spcAft>
                <a:spcPct val="0"/>
              </a:spcAft>
              <a:buFont typeface="Arial" pitchFamily="34" charset="0"/>
              <a:buChar char="•"/>
            </a:pPr>
            <a:r>
              <a:rPr lang="en-ZA" sz="2400" i="1" dirty="0">
                <a:solidFill>
                  <a:prstClr val="black"/>
                </a:solidFill>
                <a:latin typeface="Arial" pitchFamily="34" charset="0"/>
                <a:ea typeface="MS PGothic" pitchFamily="34" charset="-128"/>
              </a:rPr>
              <a:t>“For the </a:t>
            </a:r>
            <a:r>
              <a:rPr lang="en-ZA" sz="2400" b="1" i="1" u="sng" dirty="0">
                <a:solidFill>
                  <a:srgbClr val="4F81BD"/>
                </a:solidFill>
                <a:latin typeface="Arial" pitchFamily="34" charset="0"/>
                <a:ea typeface="MS PGothic" pitchFamily="34" charset="-128"/>
              </a:rPr>
              <a:t>life</a:t>
            </a:r>
            <a:r>
              <a:rPr lang="en-ZA" sz="2400" b="1" i="1" dirty="0">
                <a:solidFill>
                  <a:srgbClr val="4F81BD"/>
                </a:solidFill>
                <a:latin typeface="Arial" pitchFamily="34" charset="0"/>
                <a:ea typeface="MS PGothic" pitchFamily="34" charset="-128"/>
              </a:rPr>
              <a:t> of a creature is in the </a:t>
            </a:r>
            <a:r>
              <a:rPr lang="en-ZA" sz="2400" b="1" i="1" u="sng" dirty="0">
                <a:solidFill>
                  <a:srgbClr val="4F81BD"/>
                </a:solidFill>
                <a:latin typeface="Arial" pitchFamily="34" charset="0"/>
                <a:ea typeface="MS PGothic" pitchFamily="34" charset="-128"/>
              </a:rPr>
              <a:t>blood</a:t>
            </a:r>
            <a:r>
              <a:rPr lang="en-ZA" sz="2400" i="1" dirty="0">
                <a:solidFill>
                  <a:prstClr val="black"/>
                </a:solidFill>
                <a:latin typeface="Arial" pitchFamily="34" charset="0"/>
                <a:ea typeface="MS PGothic" pitchFamily="34" charset="-128"/>
              </a:rPr>
              <a:t>, and I have given it to you to make atonement for yourselves on the altar; </a:t>
            </a:r>
            <a:r>
              <a:rPr lang="en-ZA" sz="2400" b="1" i="1" dirty="0">
                <a:solidFill>
                  <a:srgbClr val="4F81BD"/>
                </a:solidFill>
                <a:latin typeface="Arial" pitchFamily="34" charset="0"/>
                <a:ea typeface="MS PGothic" pitchFamily="34" charset="-128"/>
              </a:rPr>
              <a:t>it is the </a:t>
            </a:r>
            <a:r>
              <a:rPr lang="en-ZA" sz="2400" b="1" i="1" u="sng" dirty="0">
                <a:solidFill>
                  <a:srgbClr val="4F81BD"/>
                </a:solidFill>
                <a:latin typeface="Arial" pitchFamily="34" charset="0"/>
                <a:ea typeface="MS PGothic" pitchFamily="34" charset="-128"/>
              </a:rPr>
              <a:t>blood that makes atonement </a:t>
            </a:r>
            <a:r>
              <a:rPr lang="en-ZA" sz="2400" b="1" i="1" dirty="0">
                <a:solidFill>
                  <a:srgbClr val="4F81BD"/>
                </a:solidFill>
                <a:latin typeface="Arial" pitchFamily="34" charset="0"/>
                <a:ea typeface="MS PGothic" pitchFamily="34" charset="-128"/>
              </a:rPr>
              <a:t>for one's life</a:t>
            </a:r>
            <a:r>
              <a:rPr lang="en-ZA" sz="2400" i="1" dirty="0">
                <a:solidFill>
                  <a:prstClr val="black"/>
                </a:solidFill>
                <a:latin typeface="Arial" pitchFamily="34" charset="0"/>
                <a:ea typeface="MS PGothic" pitchFamily="34" charset="-128"/>
              </a:rPr>
              <a:t>.” (Lev 17:11) </a:t>
            </a:r>
            <a:endParaRPr lang="en-ZA" sz="2400" i="1" dirty="0">
              <a:solidFill>
                <a:prstClr val="black"/>
              </a:solidFill>
              <a:latin typeface="Arial" pitchFamily="34" charset="0"/>
              <a:ea typeface="MS PGothic" pitchFamily="34" charset="-128"/>
            </a:endParaRPr>
          </a:p>
          <a:p>
            <a:pPr marL="285750" indent="-285750" fontAlgn="ctr">
              <a:spcBef>
                <a:spcPct val="0"/>
              </a:spcBef>
              <a:spcAft>
                <a:spcPct val="0"/>
              </a:spcAft>
              <a:buFont typeface="Arial" pitchFamily="34" charset="0"/>
              <a:buChar char="•"/>
            </a:pPr>
            <a:endParaRPr lang="en-ZA" sz="2400" i="1" dirty="0">
              <a:solidFill>
                <a:prstClr val="black"/>
              </a:solidFill>
              <a:latin typeface="Arial" pitchFamily="34" charset="0"/>
              <a:ea typeface="MS PGothic" pitchFamily="34" charset="-128"/>
            </a:endParaRPr>
          </a:p>
          <a:p>
            <a:pPr marL="285750" indent="-285750" fontAlgn="ctr">
              <a:spcBef>
                <a:spcPct val="0"/>
              </a:spcBef>
              <a:spcAft>
                <a:spcPct val="0"/>
              </a:spcAft>
              <a:buFont typeface="Arial" pitchFamily="34" charset="0"/>
              <a:buChar char="•"/>
            </a:pPr>
            <a:r>
              <a:rPr lang="en-ZA" sz="2400" i="1" dirty="0">
                <a:solidFill>
                  <a:prstClr val="black"/>
                </a:solidFill>
                <a:latin typeface="Arial" pitchFamily="34" charset="0"/>
                <a:ea typeface="MS PGothic" pitchFamily="34" charset="-128"/>
              </a:rPr>
              <a:t>"</a:t>
            </a:r>
            <a:r>
              <a:rPr lang="en-ZA" sz="2400" i="1" dirty="0">
                <a:solidFill>
                  <a:prstClr val="black"/>
                </a:solidFill>
                <a:latin typeface="Arial" pitchFamily="34" charset="0"/>
                <a:ea typeface="MS PGothic" pitchFamily="34" charset="-128"/>
              </a:rPr>
              <a:t>The law requires that nearly everything </a:t>
            </a:r>
            <a:r>
              <a:rPr lang="en-ZA" sz="2400" i="1" dirty="0">
                <a:solidFill>
                  <a:prstClr val="black"/>
                </a:solidFill>
                <a:latin typeface="Arial" pitchFamily="34" charset="0"/>
                <a:ea typeface="MS PGothic" pitchFamily="34" charset="-128"/>
              </a:rPr>
              <a:t/>
            </a:r>
            <a:br>
              <a:rPr lang="en-ZA" sz="2400" i="1" dirty="0">
                <a:solidFill>
                  <a:prstClr val="black"/>
                </a:solidFill>
                <a:latin typeface="Arial" pitchFamily="34" charset="0"/>
                <a:ea typeface="MS PGothic" pitchFamily="34" charset="-128"/>
              </a:rPr>
            </a:br>
            <a:r>
              <a:rPr lang="en-ZA" sz="2400" i="1" dirty="0">
                <a:solidFill>
                  <a:prstClr val="black"/>
                </a:solidFill>
                <a:latin typeface="Arial" pitchFamily="34" charset="0"/>
                <a:ea typeface="MS PGothic" pitchFamily="34" charset="-128"/>
              </a:rPr>
              <a:t>be cleansed </a:t>
            </a:r>
            <a:r>
              <a:rPr lang="en-ZA" sz="2400" i="1" dirty="0">
                <a:solidFill>
                  <a:prstClr val="black"/>
                </a:solidFill>
                <a:latin typeface="Arial" pitchFamily="34" charset="0"/>
                <a:ea typeface="MS PGothic" pitchFamily="34" charset="-128"/>
              </a:rPr>
              <a:t>with blood, and </a:t>
            </a:r>
            <a:r>
              <a:rPr lang="en-ZA" sz="2400" b="1" i="1" dirty="0">
                <a:solidFill>
                  <a:srgbClr val="4F81BD"/>
                </a:solidFill>
                <a:latin typeface="Arial" pitchFamily="34" charset="0"/>
                <a:ea typeface="MS PGothic" pitchFamily="34" charset="-128"/>
              </a:rPr>
              <a:t>without the </a:t>
            </a:r>
            <a:r>
              <a:rPr lang="en-ZA" sz="2400" b="1" i="1" dirty="0">
                <a:solidFill>
                  <a:srgbClr val="4F81BD"/>
                </a:solidFill>
                <a:latin typeface="Arial" pitchFamily="34" charset="0"/>
                <a:ea typeface="MS PGothic" pitchFamily="34" charset="-128"/>
              </a:rPr>
              <a:t/>
            </a:r>
            <a:br>
              <a:rPr lang="en-ZA" sz="2400" b="1" i="1" dirty="0">
                <a:solidFill>
                  <a:srgbClr val="4F81BD"/>
                </a:solidFill>
                <a:latin typeface="Arial" pitchFamily="34" charset="0"/>
                <a:ea typeface="MS PGothic" pitchFamily="34" charset="-128"/>
              </a:rPr>
            </a:br>
            <a:r>
              <a:rPr lang="en-ZA" sz="2400" b="1" i="1" u="sng" dirty="0">
                <a:solidFill>
                  <a:srgbClr val="4F81BD"/>
                </a:solidFill>
                <a:latin typeface="Arial" pitchFamily="34" charset="0"/>
                <a:ea typeface="MS PGothic" pitchFamily="34" charset="-128"/>
              </a:rPr>
              <a:t>shedding </a:t>
            </a:r>
            <a:r>
              <a:rPr lang="en-ZA" sz="2400" b="1" i="1" u="sng" dirty="0">
                <a:solidFill>
                  <a:srgbClr val="4F81BD"/>
                </a:solidFill>
                <a:latin typeface="Arial" pitchFamily="34" charset="0"/>
                <a:ea typeface="MS PGothic" pitchFamily="34" charset="-128"/>
              </a:rPr>
              <a:t>of blood </a:t>
            </a:r>
            <a:r>
              <a:rPr lang="en-ZA" sz="2400" b="1" i="1" dirty="0">
                <a:solidFill>
                  <a:srgbClr val="4F81BD"/>
                </a:solidFill>
                <a:latin typeface="Arial" pitchFamily="34" charset="0"/>
                <a:ea typeface="MS PGothic" pitchFamily="34" charset="-128"/>
              </a:rPr>
              <a:t>there is no </a:t>
            </a:r>
            <a:r>
              <a:rPr lang="en-ZA" sz="2400" b="1" i="1" dirty="0">
                <a:solidFill>
                  <a:srgbClr val="4F81BD"/>
                </a:solidFill>
                <a:latin typeface="Arial" pitchFamily="34" charset="0"/>
                <a:ea typeface="MS PGothic" pitchFamily="34" charset="-128"/>
              </a:rPr>
              <a:t/>
            </a:r>
            <a:br>
              <a:rPr lang="en-ZA" sz="2400" b="1" i="1" dirty="0">
                <a:solidFill>
                  <a:srgbClr val="4F81BD"/>
                </a:solidFill>
                <a:latin typeface="Arial" pitchFamily="34" charset="0"/>
                <a:ea typeface="MS PGothic" pitchFamily="34" charset="-128"/>
              </a:rPr>
            </a:br>
            <a:r>
              <a:rPr lang="en-ZA" sz="2400" b="1" i="1" u="sng" dirty="0">
                <a:solidFill>
                  <a:srgbClr val="4F81BD"/>
                </a:solidFill>
                <a:latin typeface="Arial" pitchFamily="34" charset="0"/>
                <a:ea typeface="MS PGothic" pitchFamily="34" charset="-128"/>
              </a:rPr>
              <a:t>forgiveness</a:t>
            </a:r>
            <a:r>
              <a:rPr lang="en-ZA" sz="2400" i="1" dirty="0">
                <a:solidFill>
                  <a:prstClr val="black"/>
                </a:solidFill>
                <a:latin typeface="Arial" pitchFamily="34" charset="0"/>
                <a:ea typeface="MS PGothic" pitchFamily="34" charset="-128"/>
              </a:rPr>
              <a:t>.” (Hebrews 9:22</a:t>
            </a:r>
            <a:r>
              <a:rPr lang="en-ZA" sz="2400" i="1" dirty="0">
                <a:solidFill>
                  <a:prstClr val="black"/>
                </a:solidFill>
                <a:latin typeface="Arial" pitchFamily="34" charset="0"/>
                <a:ea typeface="MS PGothic" pitchFamily="34" charset="-128"/>
              </a:rPr>
              <a:t>)</a:t>
            </a:r>
          </a:p>
          <a:p>
            <a:pPr marL="285750" indent="-285750" fontAlgn="ctr">
              <a:spcBef>
                <a:spcPct val="0"/>
              </a:spcBef>
              <a:spcAft>
                <a:spcPct val="0"/>
              </a:spcAft>
              <a:buFont typeface="Arial" pitchFamily="34" charset="0"/>
              <a:buChar char="•"/>
            </a:pPr>
            <a:endParaRPr lang="en-ZA" sz="2400" dirty="0">
              <a:solidFill>
                <a:prstClr val="black"/>
              </a:solidFill>
              <a:latin typeface="Arial" pitchFamily="34" charset="0"/>
              <a:ea typeface="MS PGothic" pitchFamily="34" charset="-128"/>
            </a:endParaRPr>
          </a:p>
          <a:p>
            <a:pPr marL="285750" indent="-285750" fontAlgn="ctr">
              <a:spcBef>
                <a:spcPct val="0"/>
              </a:spcBef>
              <a:spcAft>
                <a:spcPct val="0"/>
              </a:spcAft>
              <a:buFont typeface="Arial" pitchFamily="34" charset="0"/>
              <a:buChar char="•"/>
            </a:pPr>
            <a:r>
              <a:rPr lang="en-ZA" sz="2400" i="1" dirty="0">
                <a:solidFill>
                  <a:prstClr val="black"/>
                </a:solidFill>
                <a:latin typeface="Arial" pitchFamily="34" charset="0"/>
                <a:ea typeface="MS PGothic" pitchFamily="34" charset="-128"/>
              </a:rPr>
              <a:t>“He is to lay his hand on the head </a:t>
            </a:r>
            <a:r>
              <a:rPr lang="en-ZA" sz="2400" i="1" dirty="0">
                <a:solidFill>
                  <a:prstClr val="black"/>
                </a:solidFill>
                <a:latin typeface="Arial" pitchFamily="34" charset="0"/>
                <a:ea typeface="MS PGothic" pitchFamily="34" charset="-128"/>
              </a:rPr>
              <a:t>of </a:t>
            </a:r>
            <a:r>
              <a:rPr lang="en-ZA" sz="2400" i="1" dirty="0">
                <a:solidFill>
                  <a:prstClr val="black"/>
                </a:solidFill>
                <a:latin typeface="Arial" pitchFamily="34" charset="0"/>
                <a:ea typeface="MS PGothic" pitchFamily="34" charset="-128"/>
              </a:rPr>
              <a:t>the </a:t>
            </a:r>
            <a:r>
              <a:rPr lang="en-ZA" sz="2400" i="1" dirty="0">
                <a:solidFill>
                  <a:prstClr val="black"/>
                </a:solidFill>
                <a:latin typeface="Arial" pitchFamily="34" charset="0"/>
                <a:ea typeface="MS PGothic" pitchFamily="34" charset="-128"/>
              </a:rPr>
              <a:t/>
            </a:r>
            <a:br>
              <a:rPr lang="en-ZA" sz="2400" i="1" dirty="0">
                <a:solidFill>
                  <a:prstClr val="black"/>
                </a:solidFill>
                <a:latin typeface="Arial" pitchFamily="34" charset="0"/>
                <a:ea typeface="MS PGothic" pitchFamily="34" charset="-128"/>
              </a:rPr>
            </a:br>
            <a:r>
              <a:rPr lang="en-ZA" sz="2400" i="1" dirty="0">
                <a:solidFill>
                  <a:prstClr val="black"/>
                </a:solidFill>
                <a:latin typeface="Arial" pitchFamily="34" charset="0"/>
                <a:ea typeface="MS PGothic" pitchFamily="34" charset="-128"/>
              </a:rPr>
              <a:t>burnt </a:t>
            </a:r>
            <a:r>
              <a:rPr lang="en-ZA" sz="2400" b="1" i="1" u="sng" dirty="0">
                <a:solidFill>
                  <a:srgbClr val="4F81BD"/>
                </a:solidFill>
                <a:latin typeface="Arial" pitchFamily="34" charset="0"/>
                <a:ea typeface="MS PGothic" pitchFamily="34" charset="-128"/>
              </a:rPr>
              <a:t>offering</a:t>
            </a:r>
            <a:r>
              <a:rPr lang="en-ZA" sz="2400" i="1" dirty="0">
                <a:solidFill>
                  <a:prstClr val="black"/>
                </a:solidFill>
                <a:latin typeface="Arial" pitchFamily="34" charset="0"/>
                <a:ea typeface="MS PGothic" pitchFamily="34" charset="-128"/>
              </a:rPr>
              <a:t>, and it will be </a:t>
            </a:r>
            <a:r>
              <a:rPr lang="en-ZA" sz="2400" i="1" dirty="0">
                <a:solidFill>
                  <a:prstClr val="black"/>
                </a:solidFill>
                <a:latin typeface="Arial" pitchFamily="34" charset="0"/>
                <a:ea typeface="MS PGothic" pitchFamily="34" charset="-128"/>
              </a:rPr>
              <a:t>accepted </a:t>
            </a:r>
            <a:r>
              <a:rPr lang="en-ZA" sz="2400" b="1" i="1" u="sng" dirty="0">
                <a:solidFill>
                  <a:srgbClr val="4F81BD"/>
                </a:solidFill>
                <a:latin typeface="Arial" pitchFamily="34" charset="0"/>
                <a:ea typeface="MS PGothic" pitchFamily="34" charset="-128"/>
              </a:rPr>
              <a:t>on </a:t>
            </a:r>
            <a:br>
              <a:rPr lang="en-ZA" sz="2400" b="1" i="1" u="sng" dirty="0">
                <a:solidFill>
                  <a:srgbClr val="4F81BD"/>
                </a:solidFill>
                <a:latin typeface="Arial" pitchFamily="34" charset="0"/>
                <a:ea typeface="MS PGothic" pitchFamily="34" charset="-128"/>
              </a:rPr>
            </a:br>
            <a:r>
              <a:rPr lang="en-ZA" sz="2400" b="1" i="1" u="sng" dirty="0">
                <a:solidFill>
                  <a:srgbClr val="4F81BD"/>
                </a:solidFill>
                <a:latin typeface="Arial" pitchFamily="34" charset="0"/>
                <a:ea typeface="MS PGothic" pitchFamily="34" charset="-128"/>
              </a:rPr>
              <a:t>his behalf </a:t>
            </a:r>
            <a:r>
              <a:rPr lang="en-ZA" sz="2400" i="1" dirty="0">
                <a:solidFill>
                  <a:prstClr val="black"/>
                </a:solidFill>
                <a:latin typeface="Arial" pitchFamily="34" charset="0"/>
                <a:ea typeface="MS PGothic" pitchFamily="34" charset="-128"/>
              </a:rPr>
              <a:t>to </a:t>
            </a:r>
            <a:r>
              <a:rPr lang="en-ZA" sz="2400" b="1" i="1" u="sng" dirty="0">
                <a:solidFill>
                  <a:srgbClr val="4F81BD"/>
                </a:solidFill>
                <a:latin typeface="Arial" pitchFamily="34" charset="0"/>
                <a:ea typeface="MS PGothic" pitchFamily="34" charset="-128"/>
              </a:rPr>
              <a:t>make atonement for him</a:t>
            </a:r>
            <a:r>
              <a:rPr lang="en-ZA" sz="2400" i="1" dirty="0">
                <a:solidFill>
                  <a:prstClr val="black"/>
                </a:solidFill>
                <a:latin typeface="Arial" pitchFamily="34" charset="0"/>
                <a:ea typeface="MS PGothic" pitchFamily="34" charset="-128"/>
              </a:rPr>
              <a:t>.” (Leviticus 1:4)</a:t>
            </a:r>
            <a:endParaRPr lang="en-ZA" sz="2400" dirty="0">
              <a:solidFill>
                <a:prstClr val="black"/>
              </a:solidFill>
              <a:latin typeface="Arial" pitchFamily="34" charset="0"/>
              <a:ea typeface="MS PGothic" pitchFamily="34" charset="-128"/>
            </a:endParaRPr>
          </a:p>
        </p:txBody>
      </p:sp>
      <p:sp>
        <p:nvSpPr>
          <p:cNvPr id="7" name="Slide Number Placeholder 3"/>
          <p:cNvSpPr>
            <a:spLocks noGrp="1"/>
          </p:cNvSpPr>
          <p:nvPr>
            <p:ph type="sldNum" sz="quarter" idx="12"/>
          </p:nvPr>
        </p:nvSpPr>
        <p:spPr>
          <a:xfrm>
            <a:off x="6930564" y="6492875"/>
            <a:ext cx="2133600" cy="365125"/>
          </a:xfrm>
        </p:spPr>
        <p:txBody>
          <a:bodyPr/>
          <a:lstStyle/>
          <a:p>
            <a:pPr>
              <a:defRPr/>
            </a:pPr>
            <a:fld id="{9B69759B-C1D9-417C-9B4A-0F717375400C}" type="slidenum">
              <a:rPr lang="en-ZA" smtClean="0"/>
              <a:pPr>
                <a:defRPr/>
              </a:pPr>
              <a:t>3</a:t>
            </a:fld>
            <a:endParaRPr lang="en-ZA"/>
          </a:p>
        </p:txBody>
      </p:sp>
    </p:spTree>
    <p:extLst>
      <p:ext uri="{BB962C8B-B14F-4D97-AF65-F5344CB8AC3E}">
        <p14:creationId xmlns:p14="http://schemas.microsoft.com/office/powerpoint/2010/main" val="1282454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ctr"/>
            <a:r>
              <a:rPr lang="en-US" dirty="0"/>
              <a:t>P2. The OC Altar symbolised the true </a:t>
            </a:r>
            <a:r>
              <a:rPr lang="en-US" dirty="0" smtClean="0"/>
              <a:t>Altar - the </a:t>
            </a:r>
            <a:r>
              <a:rPr lang="en-US" dirty="0"/>
              <a:t>Cross of Jesus. Jesus is our once-for-all </a:t>
            </a:r>
            <a:r>
              <a:rPr lang="en-US" dirty="0" smtClean="0"/>
              <a:t>sacrifice, Who’s death atoned </a:t>
            </a:r>
            <a:r>
              <a:rPr lang="en-US" dirty="0"/>
              <a:t>for all our </a:t>
            </a:r>
            <a:r>
              <a:rPr lang="en-US" dirty="0" smtClean="0"/>
              <a:t>sins</a:t>
            </a:r>
            <a:endParaRPr lang="en-US" dirty="0"/>
          </a:p>
        </p:txBody>
      </p:sp>
      <p:sp>
        <p:nvSpPr>
          <p:cNvPr id="3" name="Rectangle 2"/>
          <p:cNvSpPr/>
          <p:nvPr/>
        </p:nvSpPr>
        <p:spPr>
          <a:xfrm>
            <a:off x="109139" y="1703609"/>
            <a:ext cx="6173675" cy="4616648"/>
          </a:xfrm>
          <a:prstGeom prst="rect">
            <a:avLst/>
          </a:prstGeom>
        </p:spPr>
        <p:txBody>
          <a:bodyPr wrap="square">
            <a:spAutoFit/>
          </a:bodyPr>
          <a:lstStyle/>
          <a:p>
            <a:pPr marL="342900" indent="-342900" fontAlgn="ctr">
              <a:spcBef>
                <a:spcPct val="0"/>
              </a:spcBef>
              <a:spcAft>
                <a:spcPct val="0"/>
              </a:spcAft>
              <a:buFont typeface="Arial" pitchFamily="34" charset="0"/>
              <a:buChar char="•"/>
            </a:pPr>
            <a:r>
              <a:rPr lang="en-US" sz="3600" b="1" i="1" dirty="0">
                <a:solidFill>
                  <a:prstClr val="black"/>
                </a:solidFill>
                <a:latin typeface="Arial" panose="020B0604020202020204" pitchFamily="34" charset="0"/>
                <a:ea typeface="MS PGothic" pitchFamily="34" charset="-128"/>
                <a:cs typeface="Arial" panose="020B0604020202020204" pitchFamily="34" charset="0"/>
              </a:rPr>
              <a:t>“Behold</a:t>
            </a:r>
            <a:r>
              <a:rPr lang="en-US" sz="3600" b="1" i="1" dirty="0">
                <a:solidFill>
                  <a:prstClr val="black"/>
                </a:solidFill>
                <a:latin typeface="Arial" panose="020B0604020202020204" pitchFamily="34" charset="0"/>
                <a:ea typeface="MS PGothic" pitchFamily="34" charset="-128"/>
                <a:cs typeface="Arial" panose="020B0604020202020204" pitchFamily="34" charset="0"/>
              </a:rPr>
              <a:t>, the </a:t>
            </a:r>
            <a:r>
              <a:rPr lang="en-US" sz="3600" b="1" i="1" u="sng" dirty="0">
                <a:solidFill>
                  <a:srgbClr val="4F81BD"/>
                </a:solidFill>
                <a:latin typeface="Arial" panose="020B0604020202020204" pitchFamily="34" charset="0"/>
                <a:ea typeface="MS PGothic" pitchFamily="34" charset="-128"/>
                <a:cs typeface="Arial" panose="020B0604020202020204" pitchFamily="34" charset="0"/>
              </a:rPr>
              <a:t>Lamb of God</a:t>
            </a:r>
            <a:r>
              <a:rPr lang="en-US" sz="3600" b="1" i="1" dirty="0">
                <a:solidFill>
                  <a:prstClr val="black"/>
                </a:solidFill>
                <a:latin typeface="Arial" panose="020B0604020202020204" pitchFamily="34" charset="0"/>
                <a:ea typeface="MS PGothic" pitchFamily="34" charset="-128"/>
                <a:cs typeface="Arial" panose="020B0604020202020204" pitchFamily="34" charset="0"/>
              </a:rPr>
              <a:t>, who</a:t>
            </a:r>
            <a:r>
              <a:rPr lang="en-US" sz="3600" b="1" i="1" dirty="0">
                <a:solidFill>
                  <a:srgbClr val="4F81BD"/>
                </a:solidFill>
                <a:latin typeface="Arial" panose="020B0604020202020204" pitchFamily="34" charset="0"/>
                <a:ea typeface="MS PGothic" pitchFamily="34" charset="-128"/>
                <a:cs typeface="Arial" panose="020B0604020202020204" pitchFamily="34" charset="0"/>
              </a:rPr>
              <a:t> takes away the sin of the world</a:t>
            </a:r>
            <a:r>
              <a:rPr lang="en-US" sz="3600" b="1" i="1" dirty="0">
                <a:solidFill>
                  <a:prstClr val="black"/>
                </a:solidFill>
                <a:latin typeface="Arial" panose="020B0604020202020204" pitchFamily="34" charset="0"/>
                <a:ea typeface="MS PGothic" pitchFamily="34" charset="-128"/>
                <a:cs typeface="Arial" panose="020B0604020202020204" pitchFamily="34" charset="0"/>
              </a:rPr>
              <a:t>!  </a:t>
            </a:r>
            <a:r>
              <a:rPr lang="en-US" sz="3600" b="1" i="1" dirty="0">
                <a:solidFill>
                  <a:prstClr val="black"/>
                </a:solidFill>
                <a:latin typeface="Arial" panose="020B0604020202020204" pitchFamily="34" charset="0"/>
                <a:ea typeface="MS PGothic" pitchFamily="34" charset="-128"/>
                <a:cs typeface="Arial" panose="020B0604020202020204" pitchFamily="34" charset="0"/>
              </a:rPr>
              <a:t>(Jn1:29)</a:t>
            </a:r>
            <a:endParaRPr lang="en-US" sz="2000" b="1" i="1" dirty="0">
              <a:solidFill>
                <a:prstClr val="black"/>
              </a:solidFill>
              <a:latin typeface="Arial" panose="020B0604020202020204" pitchFamily="34" charset="0"/>
              <a:ea typeface="MS PGothic" pitchFamily="34" charset="-128"/>
              <a:cs typeface="Arial" panose="020B0604020202020204" pitchFamily="34" charset="0"/>
            </a:endParaRPr>
          </a:p>
          <a:p>
            <a:pPr marL="342900" indent="-342900" fontAlgn="ctr">
              <a:spcBef>
                <a:spcPct val="0"/>
              </a:spcBef>
              <a:spcAft>
                <a:spcPct val="0"/>
              </a:spcAft>
              <a:buFont typeface="Arial" pitchFamily="34" charset="0"/>
              <a:buChar char="•"/>
            </a:pPr>
            <a:endParaRPr lang="en-ZA" i="1" dirty="0">
              <a:solidFill>
                <a:prstClr val="black"/>
              </a:solidFill>
              <a:latin typeface="Arial" pitchFamily="34" charset="0"/>
              <a:ea typeface="MS PGothic" pitchFamily="34" charset="-128"/>
            </a:endParaRPr>
          </a:p>
          <a:p>
            <a:pPr marL="342900" indent="-342900" fontAlgn="ctr">
              <a:spcBef>
                <a:spcPct val="0"/>
              </a:spcBef>
              <a:spcAft>
                <a:spcPct val="0"/>
              </a:spcAft>
              <a:buFont typeface="Arial" pitchFamily="34" charset="0"/>
              <a:buChar char="•"/>
            </a:pPr>
            <a:r>
              <a:rPr lang="en-ZA" sz="2400" i="1" dirty="0">
                <a:solidFill>
                  <a:prstClr val="black"/>
                </a:solidFill>
                <a:latin typeface="Arial" pitchFamily="34" charset="0"/>
                <a:ea typeface="MS PGothic" pitchFamily="34" charset="-128"/>
              </a:rPr>
              <a:t>“you </a:t>
            </a:r>
            <a:r>
              <a:rPr lang="en-ZA" sz="2400" i="1" dirty="0">
                <a:solidFill>
                  <a:prstClr val="black"/>
                </a:solidFill>
                <a:latin typeface="Arial" pitchFamily="34" charset="0"/>
                <a:ea typeface="MS PGothic" pitchFamily="34" charset="-128"/>
              </a:rPr>
              <a:t>were redeemed … with the </a:t>
            </a:r>
            <a:r>
              <a:rPr lang="en-ZA" sz="2400" b="1" i="1" dirty="0">
                <a:solidFill>
                  <a:srgbClr val="4F81BD"/>
                </a:solidFill>
                <a:latin typeface="Arial" pitchFamily="34" charset="0"/>
                <a:ea typeface="MS PGothic" pitchFamily="34" charset="-128"/>
              </a:rPr>
              <a:t>precious blood of </a:t>
            </a:r>
            <a:r>
              <a:rPr lang="en-ZA" sz="2400" b="1" i="1" u="sng" dirty="0">
                <a:solidFill>
                  <a:srgbClr val="4F81BD"/>
                </a:solidFill>
                <a:latin typeface="Arial" pitchFamily="34" charset="0"/>
                <a:ea typeface="MS PGothic" pitchFamily="34" charset="-128"/>
              </a:rPr>
              <a:t>Christ, a lamb without </a:t>
            </a:r>
            <a:r>
              <a:rPr lang="en-ZA" sz="2400" b="1" i="1" u="sng" dirty="0">
                <a:solidFill>
                  <a:srgbClr val="4F81BD"/>
                </a:solidFill>
                <a:latin typeface="Arial" pitchFamily="34" charset="0"/>
                <a:ea typeface="MS PGothic" pitchFamily="34" charset="-128"/>
              </a:rPr>
              <a:t>blemish</a:t>
            </a:r>
            <a:r>
              <a:rPr lang="en-ZA" sz="2400" i="1" dirty="0">
                <a:solidFill>
                  <a:prstClr val="black"/>
                </a:solidFill>
                <a:latin typeface="Arial" pitchFamily="34" charset="0"/>
                <a:ea typeface="MS PGothic" pitchFamily="34" charset="-128"/>
              </a:rPr>
              <a:t>” </a:t>
            </a:r>
            <a:r>
              <a:rPr lang="en-ZA" sz="2400" i="1" dirty="0">
                <a:solidFill>
                  <a:prstClr val="black"/>
                </a:solidFill>
                <a:latin typeface="Arial" pitchFamily="34" charset="0"/>
                <a:ea typeface="MS PGothic" pitchFamily="34" charset="-128"/>
              </a:rPr>
              <a:t>(1 Peter 1:18-19)</a:t>
            </a:r>
            <a:endParaRPr lang="en-ZA" sz="2400" dirty="0">
              <a:solidFill>
                <a:prstClr val="black"/>
              </a:solidFill>
              <a:latin typeface="Arial" pitchFamily="34" charset="0"/>
              <a:ea typeface="MS PGothic" pitchFamily="34" charset="-128"/>
            </a:endParaRPr>
          </a:p>
          <a:p>
            <a:pPr marL="342900" indent="-342900" fontAlgn="ctr">
              <a:spcBef>
                <a:spcPct val="0"/>
              </a:spcBef>
              <a:spcAft>
                <a:spcPct val="0"/>
              </a:spcAft>
              <a:buFont typeface="Arial" pitchFamily="34" charset="0"/>
              <a:buChar char="•"/>
            </a:pPr>
            <a:endParaRPr lang="en-ZA" sz="2400" i="1" dirty="0">
              <a:solidFill>
                <a:prstClr val="black"/>
              </a:solidFill>
              <a:latin typeface="Arial" pitchFamily="34" charset="0"/>
              <a:ea typeface="MS PGothic" pitchFamily="34" charset="-128"/>
            </a:endParaRPr>
          </a:p>
          <a:p>
            <a:pPr marL="342900" indent="-342900" fontAlgn="ctr">
              <a:spcBef>
                <a:spcPct val="0"/>
              </a:spcBef>
              <a:spcAft>
                <a:spcPct val="0"/>
              </a:spcAft>
              <a:buFont typeface="Arial" pitchFamily="34" charset="0"/>
              <a:buChar char="•"/>
            </a:pPr>
            <a:r>
              <a:rPr lang="en-ZA" sz="2400" i="1" dirty="0">
                <a:solidFill>
                  <a:prstClr val="black"/>
                </a:solidFill>
                <a:latin typeface="Arial" pitchFamily="34" charset="0"/>
                <a:ea typeface="MS PGothic" pitchFamily="34" charset="-128"/>
              </a:rPr>
              <a:t>“</a:t>
            </a:r>
            <a:r>
              <a:rPr lang="en-ZA" sz="2400" i="1" dirty="0">
                <a:solidFill>
                  <a:prstClr val="black"/>
                </a:solidFill>
                <a:latin typeface="Arial" pitchFamily="34" charset="0"/>
                <a:ea typeface="MS PGothic" pitchFamily="34" charset="-128"/>
              </a:rPr>
              <a:t>We have been </a:t>
            </a:r>
            <a:r>
              <a:rPr lang="en-ZA" sz="2400" i="1" dirty="0">
                <a:solidFill>
                  <a:prstClr val="black"/>
                </a:solidFill>
                <a:latin typeface="Arial" pitchFamily="34" charset="0"/>
                <a:ea typeface="MS PGothic" pitchFamily="34" charset="-128"/>
              </a:rPr>
              <a:t>cleansed </a:t>
            </a:r>
            <a:r>
              <a:rPr lang="en-ZA" sz="2400" b="1" i="1" dirty="0">
                <a:solidFill>
                  <a:srgbClr val="4F81BD"/>
                </a:solidFill>
                <a:latin typeface="Arial" pitchFamily="34" charset="0"/>
                <a:ea typeface="MS PGothic" pitchFamily="34" charset="-128"/>
              </a:rPr>
              <a:t>through the </a:t>
            </a:r>
            <a:r>
              <a:rPr lang="en-ZA" sz="2400" b="1" i="1" u="sng" dirty="0">
                <a:solidFill>
                  <a:srgbClr val="4F81BD"/>
                </a:solidFill>
                <a:latin typeface="Arial" pitchFamily="34" charset="0"/>
                <a:ea typeface="MS PGothic" pitchFamily="34" charset="-128"/>
              </a:rPr>
              <a:t>sacrifice of the body of Jesus Christ</a:t>
            </a:r>
            <a:r>
              <a:rPr lang="en-ZA" sz="2400" b="1" i="1" dirty="0">
                <a:solidFill>
                  <a:srgbClr val="4F81BD"/>
                </a:solidFill>
                <a:latin typeface="Arial" pitchFamily="34" charset="0"/>
                <a:ea typeface="MS PGothic" pitchFamily="34" charset="-128"/>
              </a:rPr>
              <a:t> once for all</a:t>
            </a:r>
            <a:r>
              <a:rPr lang="en-ZA" sz="2400" i="1" dirty="0">
                <a:solidFill>
                  <a:prstClr val="black"/>
                </a:solidFill>
                <a:latin typeface="Arial" pitchFamily="34" charset="0"/>
                <a:ea typeface="MS PGothic" pitchFamily="34" charset="-128"/>
              </a:rPr>
              <a:t>. </a:t>
            </a:r>
            <a:r>
              <a:rPr lang="en-ZA" sz="2400" i="1" dirty="0">
                <a:solidFill>
                  <a:prstClr val="black"/>
                </a:solidFill>
                <a:latin typeface="Arial" pitchFamily="34" charset="0"/>
                <a:ea typeface="MS PGothic" pitchFamily="34" charset="-128"/>
              </a:rPr>
              <a:t>(</a:t>
            </a:r>
            <a:r>
              <a:rPr lang="en-ZA" sz="2400" i="1" dirty="0">
                <a:solidFill>
                  <a:prstClr val="black"/>
                </a:solidFill>
                <a:latin typeface="Arial" pitchFamily="34" charset="0"/>
                <a:ea typeface="MS PGothic" pitchFamily="34" charset="-128"/>
              </a:rPr>
              <a:t>Hebrews 10:10, 14, 18</a:t>
            </a:r>
            <a:r>
              <a:rPr lang="en-ZA" sz="2400" i="1" dirty="0">
                <a:solidFill>
                  <a:prstClr val="black"/>
                </a:solidFill>
                <a:latin typeface="Arial" pitchFamily="34" charset="0"/>
                <a:ea typeface="MS PGothic" pitchFamily="34" charset="-128"/>
              </a:rPr>
              <a:t>)</a:t>
            </a:r>
          </a:p>
        </p:txBody>
      </p:sp>
      <p:grpSp>
        <p:nvGrpSpPr>
          <p:cNvPr id="7" name="Group 6"/>
          <p:cNvGrpSpPr/>
          <p:nvPr/>
        </p:nvGrpSpPr>
        <p:grpSpPr>
          <a:xfrm>
            <a:off x="6127296" y="1623240"/>
            <a:ext cx="2720976" cy="2423886"/>
            <a:chOff x="259896" y="4180116"/>
            <a:chExt cx="2720976" cy="2423886"/>
          </a:xfrm>
        </p:grpSpPr>
        <p:pic>
          <p:nvPicPr>
            <p:cNvPr id="9" name="Picture 6" descr="tab-brazen-altar.jpg"/>
            <p:cNvPicPr>
              <a:picLocks noChangeAspect="1" noChangeArrowheads="1"/>
            </p:cNvPicPr>
            <p:nvPr/>
          </p:nvPicPr>
          <p:blipFill rotWithShape="1">
            <a:blip r:embed="rId3">
              <a:extLst>
                <a:ext uri="{28A0092B-C50C-407E-A947-70E740481C1C}">
                  <a14:useLocalDpi xmlns:a14="http://schemas.microsoft.com/office/drawing/2010/main" val="0"/>
                </a:ext>
              </a:extLst>
            </a:blip>
            <a:srcRect t="4357" b="11880"/>
            <a:stretch/>
          </p:blipFill>
          <p:spPr bwMode="auto">
            <a:xfrm>
              <a:off x="259896" y="4180116"/>
              <a:ext cx="2720976" cy="2423886"/>
            </a:xfrm>
            <a:prstGeom prst="flowChartAlternateProcess">
              <a:avLst/>
            </a:prstGeom>
            <a:noFill/>
            <a:ln w="76200">
              <a:solidFill>
                <a:schemeClr val="accent6">
                  <a:lumMod val="75000"/>
                </a:schemeClr>
              </a:solidFill>
              <a:miter lim="800000"/>
              <a:headEnd/>
              <a:tailEnd/>
            </a:ln>
            <a:effectLst>
              <a:softEdge rad="317500"/>
            </a:effectLst>
            <a:extLst>
              <a:ext uri="{909E8E84-426E-40DD-AFC4-6F175D3DCCD1}">
                <a14:hiddenFill xmlns:a14="http://schemas.microsoft.com/office/drawing/2010/main">
                  <a:solidFill>
                    <a:srgbClr val="FFFFFF"/>
                  </a:solidFill>
                </a14:hiddenFill>
              </a:ext>
            </a:extLst>
          </p:spPr>
        </p:pic>
        <p:pic>
          <p:nvPicPr>
            <p:cNvPr id="10" name="Picture 9" descr="http://adventbiblestudy.files.wordpress.com/2010/07/lamb-for-sacrifice.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74658" y="4296825"/>
              <a:ext cx="1109624" cy="735681"/>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4" descr="https://encrypted-tbn3.gstatic.com/images?q=tbn:ANd9GcS7UlKQ-ORx-z-AhSi4-3T6cY9OjJbPebikMx3Wd0TEuvF9YAWe6w"/>
          <p:cNvPicPr>
            <a:picLocks noChangeAspect="1" noChangeArrowheads="1"/>
          </p:cNvPicPr>
          <p:nvPr/>
        </p:nvPicPr>
        <p:blipFill rotWithShape="1">
          <a:blip r:embed="rId6">
            <a:extLst>
              <a:ext uri="{28A0092B-C50C-407E-A947-70E740481C1C}">
                <a14:useLocalDpi xmlns:a14="http://schemas.microsoft.com/office/drawing/2010/main" val="0"/>
              </a:ext>
            </a:extLst>
          </a:blip>
          <a:srcRect l="15588"/>
          <a:stretch/>
        </p:blipFill>
        <p:spPr bwMode="auto">
          <a:xfrm>
            <a:off x="6142536" y="4415786"/>
            <a:ext cx="2709141" cy="2127994"/>
          </a:xfrm>
          <a:prstGeom prst="flowChartAlternateProcess">
            <a:avLst/>
          </a:prstGeom>
          <a:noFill/>
          <a:ln w="76200">
            <a:solidFill>
              <a:schemeClr val="accent6">
                <a:lumMod val="75000"/>
              </a:schemeClr>
            </a:solidFill>
            <a:miter lim="800000"/>
            <a:headEnd/>
            <a:tailEnd/>
          </a:ln>
          <a:effectLst>
            <a:softEdge rad="317500"/>
          </a:effectLst>
          <a:extLst>
            <a:ext uri="{909E8E84-426E-40DD-AFC4-6F175D3DCCD1}">
              <a14:hiddenFill xmlns:a14="http://schemas.microsoft.com/office/drawing/2010/main">
                <a:solidFill>
                  <a:srgbClr val="FFFFFF"/>
                </a:solidFill>
              </a14:hiddenFill>
            </a:ext>
          </a:extLst>
        </p:spPr>
      </p:pic>
      <p:sp>
        <p:nvSpPr>
          <p:cNvPr id="12" name="Right Arrow 11"/>
          <p:cNvSpPr/>
          <p:nvPr/>
        </p:nvSpPr>
        <p:spPr>
          <a:xfrm rot="5400000" flipV="1">
            <a:off x="7241040" y="4004303"/>
            <a:ext cx="493488" cy="4789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13" name="Slide Number Placeholder 3"/>
          <p:cNvSpPr>
            <a:spLocks noGrp="1"/>
          </p:cNvSpPr>
          <p:nvPr>
            <p:ph type="sldNum" sz="quarter" idx="12"/>
          </p:nvPr>
        </p:nvSpPr>
        <p:spPr>
          <a:xfrm>
            <a:off x="6930564" y="6389639"/>
            <a:ext cx="2133600" cy="365125"/>
          </a:xfrm>
        </p:spPr>
        <p:txBody>
          <a:bodyPr/>
          <a:lstStyle/>
          <a:p>
            <a:pPr>
              <a:defRPr/>
            </a:pPr>
            <a:fld id="{9B69759B-C1D9-417C-9B4A-0F717375400C}" type="slidenum">
              <a:rPr lang="en-ZA" smtClean="0"/>
              <a:pPr>
                <a:defRPr/>
              </a:pPr>
              <a:t>4</a:t>
            </a:fld>
            <a:endParaRPr lang="en-ZA"/>
          </a:p>
        </p:txBody>
      </p:sp>
    </p:spTree>
    <p:extLst>
      <p:ext uri="{BB962C8B-B14F-4D97-AF65-F5344CB8AC3E}">
        <p14:creationId xmlns:p14="http://schemas.microsoft.com/office/powerpoint/2010/main" val="4107319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whatafy.com/storage/2013/01/2013/01/31/red-easter-eggs/jesus-on-cross.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rcRect l="41441" r="4206"/>
          <a:stretch/>
        </p:blipFill>
        <p:spPr bwMode="auto">
          <a:xfrm>
            <a:off x="5000625" y="1691572"/>
            <a:ext cx="4038600" cy="49364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9657" y="128588"/>
            <a:ext cx="8984343" cy="504825"/>
          </a:xfrm>
        </p:spPr>
        <p:txBody>
          <a:bodyPr/>
          <a:lstStyle/>
          <a:p>
            <a:pPr fontAlgn="ctr"/>
            <a:r>
              <a:rPr lang="en-US" dirty="0"/>
              <a:t>P3. We are called to enter Father’s Presence </a:t>
            </a:r>
            <a:r>
              <a:rPr lang="en-US" b="1" dirty="0"/>
              <a:t>boldly</a:t>
            </a:r>
            <a:r>
              <a:rPr lang="en-US" dirty="0"/>
              <a:t>, since </a:t>
            </a:r>
            <a:r>
              <a:rPr lang="en-US" dirty="0" smtClean="0"/>
              <a:t>through Jesus’s sacrifice there </a:t>
            </a:r>
            <a:r>
              <a:rPr lang="en-US" dirty="0"/>
              <a:t>is </a:t>
            </a:r>
            <a:r>
              <a:rPr lang="en-US" b="1" u="sng" dirty="0" smtClean="0"/>
              <a:t>now</a:t>
            </a:r>
            <a:r>
              <a:rPr lang="en-US" dirty="0" smtClean="0"/>
              <a:t> no </a:t>
            </a:r>
            <a:r>
              <a:rPr lang="en-US" dirty="0"/>
              <a:t>condemnation. We </a:t>
            </a:r>
            <a:r>
              <a:rPr lang="en-US" b="1" u="sng" dirty="0"/>
              <a:t>are</a:t>
            </a:r>
            <a:r>
              <a:rPr lang="en-US" dirty="0"/>
              <a:t> </a:t>
            </a:r>
            <a:r>
              <a:rPr lang="en-US" dirty="0" smtClean="0"/>
              <a:t>guiltless in Him</a:t>
            </a:r>
            <a:endParaRPr lang="en-US" dirty="0"/>
          </a:p>
        </p:txBody>
      </p:sp>
      <p:sp>
        <p:nvSpPr>
          <p:cNvPr id="3" name="Content Placeholder 2"/>
          <p:cNvSpPr>
            <a:spLocks noGrp="1"/>
          </p:cNvSpPr>
          <p:nvPr>
            <p:ph idx="1"/>
          </p:nvPr>
        </p:nvSpPr>
        <p:spPr>
          <a:xfrm>
            <a:off x="104776" y="1869620"/>
            <a:ext cx="9039224" cy="4988380"/>
          </a:xfrm>
        </p:spPr>
        <p:txBody>
          <a:bodyPr/>
          <a:lstStyle/>
          <a:p>
            <a:pPr marL="180975" indent="-180975" fontAlgn="ctr">
              <a:spcAft>
                <a:spcPts val="600"/>
              </a:spcAft>
              <a:tabLst>
                <a:tab pos="180975" algn="l"/>
              </a:tabLst>
            </a:pPr>
            <a:r>
              <a:rPr lang="en-US" sz="2400" i="1" dirty="0" smtClean="0"/>
              <a:t>He made Him who knew no </a:t>
            </a:r>
            <a:r>
              <a:rPr lang="en-US" sz="2400" i="1" dirty="0"/>
              <a:t>sin to be sin for </a:t>
            </a:r>
            <a:r>
              <a:rPr lang="en-US" sz="2400" i="1" dirty="0" smtClean="0"/>
              <a:t>us; that </a:t>
            </a:r>
            <a:r>
              <a:rPr lang="en-US" sz="2400" b="1" i="1" u="sng" dirty="0">
                <a:solidFill>
                  <a:schemeClr val="accent1"/>
                </a:solidFill>
              </a:rPr>
              <a:t>we might be made the righteousness of God</a:t>
            </a:r>
            <a:r>
              <a:rPr lang="en-US" sz="2400" i="1" dirty="0" smtClean="0"/>
              <a:t> in him. (2 Co 5:21) </a:t>
            </a:r>
          </a:p>
          <a:p>
            <a:pPr marL="180975" indent="-180975" fontAlgn="ctr">
              <a:spcAft>
                <a:spcPts val="600"/>
              </a:spcAft>
              <a:tabLst>
                <a:tab pos="180975" algn="l"/>
              </a:tabLst>
            </a:pPr>
            <a:r>
              <a:rPr lang="en-US" sz="2400" i="1" dirty="0" smtClean="0"/>
              <a:t>There is therefore [because of Christ’s atoning death on our behalf, and our being considered sinless and fully obedient through faith in Him] </a:t>
            </a:r>
            <a:r>
              <a:rPr lang="en-US" sz="2400" b="1" i="1" u="sng" dirty="0">
                <a:solidFill>
                  <a:schemeClr val="accent1"/>
                </a:solidFill>
              </a:rPr>
              <a:t>now no condemnation </a:t>
            </a:r>
            <a:r>
              <a:rPr lang="en-US" sz="2400" i="1" dirty="0" smtClean="0"/>
              <a:t>for those who are in Christ Jesus (Rom 8:1) </a:t>
            </a:r>
          </a:p>
          <a:p>
            <a:pPr marL="180975" indent="-180975" fontAlgn="ctr">
              <a:spcAft>
                <a:spcPts val="600"/>
              </a:spcAft>
              <a:tabLst>
                <a:tab pos="180975" algn="l"/>
              </a:tabLst>
            </a:pPr>
            <a:r>
              <a:rPr lang="en-US" sz="2400" i="1" dirty="0"/>
              <a:t>Who shall bring any charge against God’s elect? </a:t>
            </a:r>
            <a:r>
              <a:rPr lang="en-US" sz="2400" b="1" i="1" u="sng" dirty="0">
                <a:solidFill>
                  <a:schemeClr val="accent1"/>
                </a:solidFill>
              </a:rPr>
              <a:t>It is God who justifies. Who is to condemn? </a:t>
            </a:r>
            <a:r>
              <a:rPr lang="en-US" sz="2400" i="1" dirty="0"/>
              <a:t>Christ Jesus is the one who </a:t>
            </a:r>
            <a:r>
              <a:rPr lang="en-US" sz="2400" i="1" dirty="0" smtClean="0"/>
              <a:t>died… who </a:t>
            </a:r>
            <a:r>
              <a:rPr lang="en-US" sz="2400" i="1" dirty="0"/>
              <a:t>indeed is interceding for us. Who shall separate us from the love of Christ? </a:t>
            </a:r>
            <a:r>
              <a:rPr lang="en-US" sz="2400" dirty="0" smtClean="0"/>
              <a:t>(</a:t>
            </a:r>
            <a:r>
              <a:rPr lang="en-US" sz="2400" dirty="0"/>
              <a:t>Ro 8:33–35) </a:t>
            </a:r>
            <a:endParaRPr lang="en-US" sz="2400" i="1" dirty="0" smtClean="0"/>
          </a:p>
          <a:p>
            <a:pPr marL="180975" indent="-180975">
              <a:spcAft>
                <a:spcPts val="600"/>
              </a:spcAft>
              <a:tabLst>
                <a:tab pos="180975" algn="l"/>
              </a:tabLst>
            </a:pPr>
            <a:r>
              <a:rPr lang="en-US" sz="2400" i="1" dirty="0" smtClean="0"/>
              <a:t>Having… </a:t>
            </a:r>
            <a:r>
              <a:rPr lang="en-US" sz="2400" b="1" i="1" u="sng" dirty="0" smtClean="0">
                <a:solidFill>
                  <a:schemeClr val="accent1"/>
                </a:solidFill>
              </a:rPr>
              <a:t>boldness</a:t>
            </a:r>
            <a:r>
              <a:rPr lang="en-US" sz="2400" i="1" dirty="0" smtClean="0"/>
              <a:t> </a:t>
            </a:r>
            <a:r>
              <a:rPr lang="en-US" sz="2400" i="1" dirty="0"/>
              <a:t>to </a:t>
            </a:r>
            <a:r>
              <a:rPr lang="en-US" sz="2400" b="1" i="1" u="sng" dirty="0">
                <a:solidFill>
                  <a:schemeClr val="accent1"/>
                </a:solidFill>
              </a:rPr>
              <a:t>enter the holiest </a:t>
            </a:r>
            <a:r>
              <a:rPr lang="en-US" sz="2400" i="1" dirty="0"/>
              <a:t>by the blood of </a:t>
            </a:r>
            <a:r>
              <a:rPr lang="en-US" sz="2400" i="1" dirty="0" smtClean="0"/>
              <a:t>Jesus … Let </a:t>
            </a:r>
            <a:r>
              <a:rPr lang="en-US" sz="2400" i="1" dirty="0"/>
              <a:t>us draw </a:t>
            </a:r>
            <a:r>
              <a:rPr lang="en-US" sz="2400" i="1" dirty="0" smtClean="0"/>
              <a:t>near… </a:t>
            </a:r>
            <a:r>
              <a:rPr lang="en-US" sz="2400" b="1" i="1" u="sng" dirty="0">
                <a:solidFill>
                  <a:schemeClr val="accent1"/>
                </a:solidFill>
              </a:rPr>
              <a:t>in full assurance of faith </a:t>
            </a:r>
            <a:r>
              <a:rPr lang="en-US" sz="2400" dirty="0" smtClean="0"/>
              <a:t>(He </a:t>
            </a:r>
            <a:r>
              <a:rPr lang="en-US" sz="2400" dirty="0"/>
              <a:t>10:19–22) </a:t>
            </a:r>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pPr>
                <a:defRPr/>
              </a:pPr>
              <a:t>5</a:t>
            </a:fld>
            <a:endParaRPr lang="en-ZA"/>
          </a:p>
        </p:txBody>
      </p:sp>
      <p:sp>
        <p:nvSpPr>
          <p:cNvPr id="6" name="Rectangle 5"/>
          <p:cNvSpPr/>
          <p:nvPr/>
        </p:nvSpPr>
        <p:spPr>
          <a:xfrm>
            <a:off x="755576" y="4365104"/>
            <a:ext cx="3312368" cy="302433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dirty="0" smtClean="0">
                <a:solidFill>
                  <a:schemeClr val="tx1"/>
                </a:solidFill>
              </a:rPr>
              <a:t>“There is therefore” – what does that mean? </a:t>
            </a:r>
          </a:p>
          <a:p>
            <a:r>
              <a:rPr lang="en-ZA" b="1" dirty="0" smtClean="0">
                <a:solidFill>
                  <a:schemeClr val="tx1"/>
                </a:solidFill>
              </a:rPr>
              <a:t>Expand with 3 aspects of what He has done i.r.t. sin, from Rom </a:t>
            </a:r>
            <a:r>
              <a:rPr lang="en-ZA" b="1" dirty="0" err="1" smtClean="0">
                <a:solidFill>
                  <a:schemeClr val="tx1"/>
                </a:solidFill>
              </a:rPr>
              <a:t>Ch</a:t>
            </a:r>
            <a:r>
              <a:rPr lang="en-ZA" b="1" dirty="0" smtClean="0">
                <a:solidFill>
                  <a:schemeClr val="tx1"/>
                </a:solidFill>
              </a:rPr>
              <a:t> 5 - 8</a:t>
            </a:r>
          </a:p>
          <a:p>
            <a:pPr marL="342900" indent="-342900">
              <a:buAutoNum type="arabicPeriod"/>
            </a:pPr>
            <a:r>
              <a:rPr lang="en-ZA" dirty="0" smtClean="0">
                <a:solidFill>
                  <a:schemeClr val="tx1"/>
                </a:solidFill>
              </a:rPr>
              <a:t>Forgiven</a:t>
            </a:r>
          </a:p>
          <a:p>
            <a:pPr marL="342900" indent="-342900">
              <a:buAutoNum type="arabicPeriod"/>
            </a:pPr>
            <a:r>
              <a:rPr lang="en-ZA" dirty="0" smtClean="0">
                <a:solidFill>
                  <a:schemeClr val="tx1"/>
                </a:solidFill>
              </a:rPr>
              <a:t>Killed – dead to sin</a:t>
            </a:r>
          </a:p>
          <a:p>
            <a:pPr marL="342900" indent="-342900">
              <a:buAutoNum type="arabicPeriod"/>
            </a:pPr>
            <a:r>
              <a:rPr lang="en-ZA" dirty="0" smtClean="0">
                <a:solidFill>
                  <a:schemeClr val="tx1"/>
                </a:solidFill>
              </a:rPr>
              <a:t>Regenerated - nature of sons</a:t>
            </a:r>
            <a:endParaRPr lang="en-ZA" dirty="0">
              <a:solidFill>
                <a:schemeClr val="tx1"/>
              </a:solidFill>
            </a:endParaRPr>
          </a:p>
          <a:p>
            <a:pPr marL="342900" indent="-342900">
              <a:buAutoNum type="arabicPeriod"/>
            </a:pPr>
            <a:endParaRPr lang="en-ZA" dirty="0" smtClean="0">
              <a:solidFill>
                <a:schemeClr val="tx1"/>
              </a:solidFill>
            </a:endParaRPr>
          </a:p>
          <a:p>
            <a:r>
              <a:rPr lang="en-ZA" b="1" dirty="0" smtClean="0">
                <a:solidFill>
                  <a:schemeClr val="tx1"/>
                </a:solidFill>
              </a:rPr>
              <a:t>Highlight the faith response</a:t>
            </a:r>
          </a:p>
        </p:txBody>
      </p:sp>
      <p:sp>
        <p:nvSpPr>
          <p:cNvPr id="7" name="Rectangle 6"/>
          <p:cNvSpPr/>
          <p:nvPr/>
        </p:nvSpPr>
        <p:spPr>
          <a:xfrm>
            <a:off x="4491426" y="4365104"/>
            <a:ext cx="3312368" cy="302433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b="1" i="1" dirty="0" smtClean="0">
                <a:solidFill>
                  <a:schemeClr val="tx1"/>
                </a:solidFill>
              </a:rPr>
              <a:t>“wish you would read bible so we can have sensible conversation”</a:t>
            </a:r>
          </a:p>
        </p:txBody>
      </p:sp>
    </p:spTree>
    <p:extLst>
      <p:ext uri="{BB962C8B-B14F-4D97-AF65-F5344CB8AC3E}">
        <p14:creationId xmlns:p14="http://schemas.microsoft.com/office/powerpoint/2010/main" val="722279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hatafy.com/storage/2013/01/2013/01/31/red-easter-eggs/jesus-on-cross.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41441" r="4206"/>
          <a:stretch/>
        </p:blipFill>
        <p:spPr bwMode="auto">
          <a:xfrm>
            <a:off x="5000625" y="1556108"/>
            <a:ext cx="4038600" cy="49364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fontAlgn="ctr"/>
            <a:r>
              <a:rPr lang="en-US" dirty="0"/>
              <a:t>P4. However, </a:t>
            </a:r>
            <a:r>
              <a:rPr lang="en-US" dirty="0" smtClean="0"/>
              <a:t>unbelief presents </a:t>
            </a:r>
            <a:r>
              <a:rPr lang="en-US" dirty="0"/>
              <a:t>a second obstacle: A guilty </a:t>
            </a:r>
            <a:r>
              <a:rPr lang="en-US" dirty="0" smtClean="0"/>
              <a:t>conscience, which will always stop us from coming before God boldly</a:t>
            </a:r>
            <a:endParaRPr lang="en-US" dirty="0"/>
          </a:p>
        </p:txBody>
      </p:sp>
      <p:sp>
        <p:nvSpPr>
          <p:cNvPr id="7" name="Rectangle 6"/>
          <p:cNvSpPr/>
          <p:nvPr/>
        </p:nvSpPr>
        <p:spPr>
          <a:xfrm>
            <a:off x="347472" y="1604909"/>
            <a:ext cx="8674608" cy="5632311"/>
          </a:xfrm>
          <a:prstGeom prst="rect">
            <a:avLst/>
          </a:prstGeom>
        </p:spPr>
        <p:txBody>
          <a:bodyPr wrap="square">
            <a:spAutoFit/>
          </a:bodyPr>
          <a:lstStyle/>
          <a:p>
            <a:pPr marL="342900" indent="-342900" fontAlgn="base">
              <a:spcBef>
                <a:spcPct val="0"/>
              </a:spcBef>
              <a:spcAft>
                <a:spcPct val="0"/>
              </a:spcAft>
              <a:buFont typeface="Arial" pitchFamily="34" charset="0"/>
              <a:buChar char="•"/>
            </a:pPr>
            <a:r>
              <a:rPr lang="en-US" sz="2400" i="1" dirty="0">
                <a:solidFill>
                  <a:prstClr val="black"/>
                </a:solidFill>
                <a:latin typeface="Arial" pitchFamily="34" charset="0"/>
                <a:ea typeface="MS PGothic" pitchFamily="34" charset="-128"/>
              </a:rPr>
              <a:t>Who </a:t>
            </a:r>
            <a:r>
              <a:rPr lang="en-US" sz="2400" i="1" dirty="0">
                <a:solidFill>
                  <a:prstClr val="black"/>
                </a:solidFill>
                <a:latin typeface="Arial" pitchFamily="34" charset="0"/>
                <a:ea typeface="MS PGothic" pitchFamily="34" charset="-128"/>
              </a:rPr>
              <a:t>shall ascend the hill of the </a:t>
            </a:r>
            <a:r>
              <a:rPr lang="en-US" sz="2400" i="1" cap="small" dirty="0">
                <a:solidFill>
                  <a:prstClr val="black"/>
                </a:solidFill>
                <a:latin typeface="Arial" pitchFamily="34" charset="0"/>
                <a:ea typeface="MS PGothic" pitchFamily="34" charset="-128"/>
              </a:rPr>
              <a:t>Lord</a:t>
            </a:r>
            <a:r>
              <a:rPr lang="en-US" sz="2400" i="1" dirty="0">
                <a:solidFill>
                  <a:prstClr val="black"/>
                </a:solidFill>
                <a:latin typeface="Arial" pitchFamily="34" charset="0"/>
                <a:ea typeface="MS PGothic" pitchFamily="34" charset="-128"/>
              </a:rPr>
              <a:t>? And </a:t>
            </a:r>
            <a:r>
              <a:rPr lang="en-US" sz="2400" b="1" i="1" dirty="0">
                <a:solidFill>
                  <a:srgbClr val="4F81BD"/>
                </a:solidFill>
                <a:latin typeface="Arial" pitchFamily="34" charset="0"/>
                <a:ea typeface="MS PGothic" pitchFamily="34" charset="-128"/>
              </a:rPr>
              <a:t>who shall stand in his holy place</a:t>
            </a:r>
            <a:r>
              <a:rPr lang="en-US" sz="2400" i="1" dirty="0">
                <a:solidFill>
                  <a:prstClr val="black"/>
                </a:solidFill>
                <a:latin typeface="Arial" pitchFamily="34" charset="0"/>
                <a:ea typeface="MS PGothic" pitchFamily="34" charset="-128"/>
              </a:rPr>
              <a:t>? </a:t>
            </a:r>
            <a:br>
              <a:rPr lang="en-US" sz="2400" i="1" dirty="0">
                <a:solidFill>
                  <a:prstClr val="black"/>
                </a:solidFill>
                <a:latin typeface="Arial" pitchFamily="34" charset="0"/>
                <a:ea typeface="MS PGothic" pitchFamily="34" charset="-128"/>
              </a:rPr>
            </a:br>
            <a:r>
              <a:rPr lang="en-US" sz="2400" i="1" dirty="0">
                <a:solidFill>
                  <a:prstClr val="black"/>
                </a:solidFill>
                <a:latin typeface="Arial" pitchFamily="34" charset="0"/>
                <a:ea typeface="MS PGothic" pitchFamily="34" charset="-128"/>
              </a:rPr>
              <a:t>He who has </a:t>
            </a:r>
            <a:r>
              <a:rPr lang="en-US" sz="2400" b="1" i="1" dirty="0">
                <a:solidFill>
                  <a:srgbClr val="4F81BD"/>
                </a:solidFill>
                <a:latin typeface="Arial" pitchFamily="34" charset="0"/>
                <a:ea typeface="MS PGothic" pitchFamily="34" charset="-128"/>
              </a:rPr>
              <a:t>clean hands </a:t>
            </a:r>
            <a:r>
              <a:rPr lang="en-US" sz="2400" i="1" dirty="0">
                <a:solidFill>
                  <a:prstClr val="black"/>
                </a:solidFill>
                <a:latin typeface="Arial" pitchFamily="34" charset="0"/>
                <a:ea typeface="MS PGothic" pitchFamily="34" charset="-128"/>
              </a:rPr>
              <a:t>and a </a:t>
            </a:r>
            <a:r>
              <a:rPr lang="en-US" sz="2400" b="1" i="1" dirty="0">
                <a:solidFill>
                  <a:srgbClr val="4F81BD"/>
                </a:solidFill>
                <a:latin typeface="Arial" pitchFamily="34" charset="0"/>
                <a:ea typeface="MS PGothic" pitchFamily="34" charset="-128"/>
              </a:rPr>
              <a:t>pure heart…</a:t>
            </a:r>
            <a:r>
              <a:rPr lang="en-US" sz="2400" i="1" dirty="0">
                <a:solidFill>
                  <a:prstClr val="black"/>
                </a:solidFill>
                <a:latin typeface="Arial" pitchFamily="34" charset="0"/>
                <a:ea typeface="MS PGothic" pitchFamily="34" charset="-128"/>
              </a:rPr>
              <a:t> </a:t>
            </a:r>
            <a:r>
              <a:rPr lang="en-US" sz="2400" dirty="0">
                <a:solidFill>
                  <a:prstClr val="black"/>
                </a:solidFill>
                <a:latin typeface="Arial" pitchFamily="34" charset="0"/>
                <a:ea typeface="MS PGothic" pitchFamily="34" charset="-128"/>
              </a:rPr>
              <a:t>(Ps 24:3–6) </a:t>
            </a:r>
          </a:p>
          <a:p>
            <a:pPr marL="342900" indent="-342900" fontAlgn="base">
              <a:spcBef>
                <a:spcPct val="0"/>
              </a:spcBef>
              <a:spcAft>
                <a:spcPct val="0"/>
              </a:spcAft>
              <a:buFont typeface="Arial" pitchFamily="34" charset="0"/>
              <a:buChar char="•"/>
            </a:pPr>
            <a:endParaRPr lang="en-US" sz="2400" dirty="0">
              <a:solidFill>
                <a:prstClr val="black"/>
              </a:solidFill>
              <a:latin typeface="Arial" pitchFamily="34" charset="0"/>
              <a:ea typeface="MS PGothic" pitchFamily="34" charset="-128"/>
            </a:endParaRPr>
          </a:p>
          <a:p>
            <a:pPr marL="342900" indent="-342900" fontAlgn="base">
              <a:spcBef>
                <a:spcPct val="0"/>
              </a:spcBef>
              <a:spcAft>
                <a:spcPct val="0"/>
              </a:spcAft>
              <a:buFont typeface="Arial" pitchFamily="34" charset="0"/>
              <a:buChar char="•"/>
            </a:pPr>
            <a:r>
              <a:rPr lang="en-US" sz="2400" dirty="0">
                <a:solidFill>
                  <a:prstClr val="white">
                    <a:lumMod val="50000"/>
                  </a:prstClr>
                </a:solidFill>
                <a:latin typeface="Arial" pitchFamily="34" charset="0"/>
                <a:ea typeface="MS PGothic" pitchFamily="34" charset="-128"/>
              </a:rPr>
              <a:t>James, a servant </a:t>
            </a:r>
            <a:r>
              <a:rPr lang="en-US" sz="2400" dirty="0">
                <a:solidFill>
                  <a:prstClr val="white">
                    <a:lumMod val="50000"/>
                  </a:prstClr>
                </a:solidFill>
                <a:latin typeface="Arial" pitchFamily="34" charset="0"/>
                <a:ea typeface="MS PGothic" pitchFamily="34" charset="-128"/>
              </a:rPr>
              <a:t>of… the </a:t>
            </a:r>
            <a:r>
              <a:rPr lang="en-US" sz="2400" dirty="0">
                <a:solidFill>
                  <a:prstClr val="white">
                    <a:lumMod val="50000"/>
                  </a:prstClr>
                </a:solidFill>
                <a:latin typeface="Arial" pitchFamily="34" charset="0"/>
                <a:ea typeface="MS PGothic" pitchFamily="34" charset="-128"/>
              </a:rPr>
              <a:t>Lord Jesus Christ, To the twelve tribes </a:t>
            </a:r>
            <a:r>
              <a:rPr lang="en-US" sz="2400" dirty="0">
                <a:solidFill>
                  <a:prstClr val="white">
                    <a:lumMod val="50000"/>
                  </a:prstClr>
                </a:solidFill>
                <a:latin typeface="Arial" pitchFamily="34" charset="0"/>
                <a:ea typeface="MS PGothic" pitchFamily="34" charset="-128"/>
              </a:rPr>
              <a:t>… [</a:t>
            </a:r>
            <a:r>
              <a:rPr lang="en-US" sz="2400" dirty="0">
                <a:solidFill>
                  <a:prstClr val="white">
                    <a:lumMod val="50000"/>
                  </a:prstClr>
                </a:solidFill>
                <a:latin typeface="Arial" pitchFamily="34" charset="0"/>
                <a:ea typeface="MS PGothic" pitchFamily="34" charset="-128"/>
              </a:rPr>
              <a:t>who] hold the faith in our Lord Jesus </a:t>
            </a:r>
            <a:r>
              <a:rPr lang="en-US" sz="2400" dirty="0">
                <a:solidFill>
                  <a:prstClr val="white">
                    <a:lumMod val="50000"/>
                  </a:prstClr>
                </a:solidFill>
                <a:latin typeface="Arial" pitchFamily="34" charset="0"/>
                <a:ea typeface="MS PGothic" pitchFamily="34" charset="-128"/>
              </a:rPr>
              <a:t>(</a:t>
            </a:r>
            <a:r>
              <a:rPr lang="en-US" sz="2400" dirty="0">
                <a:solidFill>
                  <a:prstClr val="white">
                    <a:lumMod val="50000"/>
                  </a:prstClr>
                </a:solidFill>
                <a:latin typeface="Arial" pitchFamily="34" charset="0"/>
                <a:ea typeface="MS PGothic" pitchFamily="34" charset="-128"/>
              </a:rPr>
              <a:t>Jm1:1; </a:t>
            </a:r>
            <a:r>
              <a:rPr lang="en-US" sz="2400" dirty="0">
                <a:solidFill>
                  <a:prstClr val="white">
                    <a:lumMod val="50000"/>
                  </a:prstClr>
                </a:solidFill>
                <a:latin typeface="Arial" pitchFamily="34" charset="0"/>
                <a:ea typeface="MS PGothic" pitchFamily="34" charset="-128"/>
              </a:rPr>
              <a:t>2:1) </a:t>
            </a:r>
            <a:r>
              <a:rPr lang="en-US" sz="2400" i="1" dirty="0">
                <a:solidFill>
                  <a:prstClr val="black"/>
                </a:solidFill>
                <a:latin typeface="Arial" pitchFamily="34" charset="0"/>
                <a:ea typeface="MS PGothic" pitchFamily="34" charset="-128"/>
                <a:cs typeface="Arial" pitchFamily="34" charset="0"/>
              </a:rPr>
              <a:t>Draw near to God, and he will draw near to you… </a:t>
            </a:r>
            <a:br>
              <a:rPr lang="en-US" sz="2400" i="1" dirty="0">
                <a:solidFill>
                  <a:prstClr val="black"/>
                </a:solidFill>
                <a:latin typeface="Arial" pitchFamily="34" charset="0"/>
                <a:ea typeface="MS PGothic" pitchFamily="34" charset="-128"/>
                <a:cs typeface="Arial" pitchFamily="34" charset="0"/>
              </a:rPr>
            </a:br>
            <a:r>
              <a:rPr lang="en-US" sz="2400" b="1" i="1" dirty="0">
                <a:solidFill>
                  <a:srgbClr val="4F81BD"/>
                </a:solidFill>
                <a:latin typeface="Arial" pitchFamily="34" charset="0"/>
                <a:ea typeface="MS PGothic" pitchFamily="34" charset="-128"/>
              </a:rPr>
              <a:t>Cleanse </a:t>
            </a:r>
            <a:r>
              <a:rPr lang="en-US" sz="2400" b="1" i="1" dirty="0">
                <a:solidFill>
                  <a:srgbClr val="4F81BD"/>
                </a:solidFill>
                <a:latin typeface="Arial" pitchFamily="34" charset="0"/>
                <a:ea typeface="MS PGothic" pitchFamily="34" charset="-128"/>
              </a:rPr>
              <a:t>your hands</a:t>
            </a:r>
            <a:r>
              <a:rPr lang="en-US" sz="2400" i="1" dirty="0">
                <a:solidFill>
                  <a:prstClr val="black"/>
                </a:solidFill>
                <a:latin typeface="Arial" pitchFamily="34" charset="0"/>
                <a:ea typeface="MS PGothic" pitchFamily="34" charset="-128"/>
                <a:cs typeface="Arial" pitchFamily="34" charset="0"/>
              </a:rPr>
              <a:t>, you sinners, and </a:t>
            </a:r>
            <a:r>
              <a:rPr lang="en-US" sz="2400" b="1" i="1" dirty="0">
                <a:solidFill>
                  <a:srgbClr val="4F81BD"/>
                </a:solidFill>
                <a:latin typeface="Arial" pitchFamily="34" charset="0"/>
                <a:ea typeface="MS PGothic" pitchFamily="34" charset="-128"/>
              </a:rPr>
              <a:t>purify your hearts</a:t>
            </a:r>
            <a:r>
              <a:rPr lang="en-US" sz="2400" i="1" dirty="0">
                <a:solidFill>
                  <a:prstClr val="black"/>
                </a:solidFill>
                <a:latin typeface="Arial" pitchFamily="34" charset="0"/>
                <a:ea typeface="MS PGothic" pitchFamily="34" charset="-128"/>
                <a:cs typeface="Arial" pitchFamily="34" charset="0"/>
              </a:rPr>
              <a:t>, you </a:t>
            </a:r>
            <a:r>
              <a:rPr lang="en-US" sz="2400" b="1" u="sng" dirty="0">
                <a:solidFill>
                  <a:srgbClr val="4F81BD"/>
                </a:solidFill>
                <a:latin typeface="Arial" pitchFamily="34" charset="0"/>
                <a:ea typeface="MS PGothic" pitchFamily="34" charset="-128"/>
                <a:cs typeface="Arial" pitchFamily="34" charset="0"/>
              </a:rPr>
              <a:t>double-minded</a:t>
            </a:r>
            <a:r>
              <a:rPr lang="en-US" sz="2400" i="1" dirty="0">
                <a:solidFill>
                  <a:prstClr val="black"/>
                </a:solidFill>
                <a:latin typeface="Arial" pitchFamily="34" charset="0"/>
                <a:ea typeface="MS PGothic" pitchFamily="34" charset="-128"/>
                <a:cs typeface="Arial" pitchFamily="34" charset="0"/>
              </a:rPr>
              <a:t>. </a:t>
            </a:r>
            <a:r>
              <a:rPr lang="en-US" sz="2400" dirty="0">
                <a:solidFill>
                  <a:prstClr val="black"/>
                </a:solidFill>
                <a:latin typeface="Arial" pitchFamily="34" charset="0"/>
                <a:ea typeface="MS PGothic" pitchFamily="34" charset="-128"/>
                <a:cs typeface="Arial" pitchFamily="34" charset="0"/>
              </a:rPr>
              <a:t>(Jas 4:8</a:t>
            </a:r>
            <a:r>
              <a:rPr lang="en-US" sz="2400" dirty="0">
                <a:solidFill>
                  <a:prstClr val="black"/>
                </a:solidFill>
                <a:latin typeface="Arial" pitchFamily="34" charset="0"/>
                <a:ea typeface="MS PGothic" pitchFamily="34" charset="-128"/>
                <a:cs typeface="Arial" pitchFamily="34" charset="0"/>
              </a:rPr>
              <a:t>)</a:t>
            </a:r>
          </a:p>
          <a:p>
            <a:pPr marL="342900" indent="-342900" fontAlgn="base">
              <a:spcBef>
                <a:spcPct val="0"/>
              </a:spcBef>
              <a:spcAft>
                <a:spcPct val="0"/>
              </a:spcAft>
              <a:buFont typeface="Arial" pitchFamily="34" charset="0"/>
              <a:buChar char="•"/>
            </a:pPr>
            <a:endParaRPr lang="en-US" sz="2400" dirty="0">
              <a:solidFill>
                <a:prstClr val="black"/>
              </a:solidFill>
              <a:latin typeface="Arial" pitchFamily="34" charset="0"/>
              <a:ea typeface="MS PGothic" pitchFamily="34" charset="-128"/>
              <a:cs typeface="Arial" pitchFamily="34" charset="0"/>
            </a:endParaRPr>
          </a:p>
          <a:p>
            <a:pPr marL="342900" indent="-342900" fontAlgn="base">
              <a:spcBef>
                <a:spcPct val="0"/>
              </a:spcBef>
              <a:spcAft>
                <a:spcPct val="0"/>
              </a:spcAft>
              <a:buFont typeface="Arial" pitchFamily="34" charset="0"/>
              <a:buChar char="•"/>
            </a:pPr>
            <a:r>
              <a:rPr lang="en-US" sz="2400" dirty="0">
                <a:solidFill>
                  <a:prstClr val="black"/>
                </a:solidFill>
                <a:latin typeface="Arial" pitchFamily="34" charset="0"/>
                <a:ea typeface="MS PGothic" pitchFamily="34" charset="-128"/>
              </a:rPr>
              <a:t>Beloved, </a:t>
            </a:r>
            <a:r>
              <a:rPr lang="en-US" sz="2400" b="1" u="sng" dirty="0">
                <a:ln>
                  <a:solidFill>
                    <a:srgbClr val="F79646">
                      <a:lumMod val="75000"/>
                    </a:srgbClr>
                  </a:solidFill>
                </a:ln>
                <a:solidFill>
                  <a:srgbClr val="F79646"/>
                </a:solidFill>
                <a:latin typeface="Arial" pitchFamily="34" charset="0"/>
                <a:ea typeface="MS PGothic" pitchFamily="34" charset="-128"/>
                <a:cs typeface="Arial" pitchFamily="34" charset="0"/>
              </a:rPr>
              <a:t>if</a:t>
            </a:r>
            <a:r>
              <a:rPr lang="en-US" sz="2400" dirty="0">
                <a:solidFill>
                  <a:prstClr val="black"/>
                </a:solidFill>
                <a:latin typeface="Arial" pitchFamily="34" charset="0"/>
                <a:ea typeface="MS PGothic" pitchFamily="34" charset="-128"/>
              </a:rPr>
              <a:t> </a:t>
            </a:r>
            <a:r>
              <a:rPr lang="en-US" sz="2400" b="1" i="1" dirty="0">
                <a:solidFill>
                  <a:srgbClr val="4F81BD"/>
                </a:solidFill>
                <a:latin typeface="Arial" pitchFamily="34" charset="0"/>
                <a:ea typeface="MS PGothic" pitchFamily="34" charset="-128"/>
              </a:rPr>
              <a:t>[our heart does not condemn us]</a:t>
            </a:r>
            <a:r>
              <a:rPr lang="en-US" sz="2400" dirty="0">
                <a:solidFill>
                  <a:prstClr val="black"/>
                </a:solidFill>
                <a:latin typeface="Arial" pitchFamily="34" charset="0"/>
                <a:ea typeface="MS PGothic" pitchFamily="34" charset="-128"/>
              </a:rPr>
              <a:t>, </a:t>
            </a:r>
            <a:r>
              <a:rPr lang="en-US" sz="2400" i="1" dirty="0">
                <a:ln>
                  <a:solidFill>
                    <a:srgbClr val="F79646">
                      <a:lumMod val="75000"/>
                    </a:srgbClr>
                  </a:solidFill>
                </a:ln>
                <a:solidFill>
                  <a:srgbClr val="F79646"/>
                </a:solidFill>
                <a:latin typeface="Arial" pitchFamily="34" charset="0"/>
                <a:ea typeface="MS PGothic" pitchFamily="34" charset="-128"/>
                <a:cs typeface="Arial" pitchFamily="34" charset="0"/>
                <a:sym typeface="Wingdings" pitchFamily="2" charset="2"/>
              </a:rPr>
              <a:t></a:t>
            </a:r>
            <a:r>
              <a:rPr lang="en-US" sz="2400" dirty="0">
                <a:solidFill>
                  <a:prstClr val="black"/>
                </a:solidFill>
                <a:latin typeface="Arial" pitchFamily="34" charset="0"/>
                <a:ea typeface="MS PGothic" pitchFamily="34" charset="-128"/>
                <a:sym typeface="Wingdings" pitchFamily="2" charset="2"/>
              </a:rPr>
              <a:t> </a:t>
            </a:r>
            <a:r>
              <a:rPr lang="en-US" sz="2400" dirty="0">
                <a:solidFill>
                  <a:srgbClr val="C0504D"/>
                </a:solidFill>
                <a:latin typeface="Arial" pitchFamily="34" charset="0"/>
                <a:ea typeface="MS PGothic" pitchFamily="34" charset="-128"/>
                <a:sym typeface="Wingdings" pitchFamily="2" charset="2"/>
              </a:rPr>
              <a:t>[</a:t>
            </a:r>
            <a:r>
              <a:rPr lang="en-US" sz="2400" dirty="0">
                <a:solidFill>
                  <a:srgbClr val="C0504D"/>
                </a:solidFill>
                <a:latin typeface="Arial" pitchFamily="34" charset="0"/>
                <a:ea typeface="MS PGothic" pitchFamily="34" charset="-128"/>
              </a:rPr>
              <a:t>we have </a:t>
            </a:r>
            <a:r>
              <a:rPr lang="en-US" sz="2400" b="1" i="1" dirty="0">
                <a:solidFill>
                  <a:srgbClr val="C0504D"/>
                </a:solidFill>
                <a:latin typeface="Arial" pitchFamily="34" charset="0"/>
                <a:ea typeface="MS PGothic" pitchFamily="34" charset="-128"/>
              </a:rPr>
              <a:t>confidence before God</a:t>
            </a:r>
            <a:r>
              <a:rPr lang="en-US" sz="2400" dirty="0">
                <a:solidFill>
                  <a:srgbClr val="C0504D"/>
                </a:solidFill>
                <a:latin typeface="Arial" pitchFamily="34" charset="0"/>
                <a:ea typeface="MS PGothic" pitchFamily="34" charset="-128"/>
              </a:rPr>
              <a:t>; and </a:t>
            </a:r>
            <a:r>
              <a:rPr lang="en-US" sz="2400" b="1" i="1" dirty="0">
                <a:solidFill>
                  <a:srgbClr val="C0504D"/>
                </a:solidFill>
                <a:latin typeface="Arial" pitchFamily="34" charset="0"/>
                <a:ea typeface="MS PGothic" pitchFamily="34" charset="-128"/>
              </a:rPr>
              <a:t>whatever we ask we receive from him]</a:t>
            </a:r>
            <a:r>
              <a:rPr lang="en-US" sz="2400" dirty="0">
                <a:solidFill>
                  <a:prstClr val="black"/>
                </a:solidFill>
                <a:latin typeface="Arial" pitchFamily="34" charset="0"/>
                <a:ea typeface="MS PGothic" pitchFamily="34" charset="-128"/>
              </a:rPr>
              <a:t>, </a:t>
            </a:r>
            <a:r>
              <a:rPr lang="en-US" sz="2400" i="1" dirty="0">
                <a:ln>
                  <a:solidFill>
                    <a:srgbClr val="F79646">
                      <a:lumMod val="75000"/>
                    </a:srgbClr>
                  </a:solidFill>
                </a:ln>
                <a:solidFill>
                  <a:srgbClr val="F79646"/>
                </a:solidFill>
                <a:latin typeface="Arial" pitchFamily="34" charset="0"/>
                <a:ea typeface="MS PGothic" pitchFamily="34" charset="-128"/>
                <a:cs typeface="Arial" pitchFamily="34" charset="0"/>
                <a:sym typeface="Wingdings" pitchFamily="2" charset="2"/>
              </a:rPr>
              <a:t></a:t>
            </a:r>
            <a:r>
              <a:rPr lang="en-US" sz="2400" dirty="0">
                <a:solidFill>
                  <a:prstClr val="black"/>
                </a:solidFill>
                <a:latin typeface="Arial" pitchFamily="34" charset="0"/>
                <a:ea typeface="MS PGothic" pitchFamily="34" charset="-128"/>
                <a:sym typeface="Wingdings" pitchFamily="2" charset="2"/>
              </a:rPr>
              <a:t> </a:t>
            </a:r>
            <a:r>
              <a:rPr lang="en-US" sz="2400" b="1" u="sng" dirty="0">
                <a:ln>
                  <a:solidFill>
                    <a:srgbClr val="F79646">
                      <a:lumMod val="75000"/>
                    </a:srgbClr>
                  </a:solidFill>
                </a:ln>
                <a:solidFill>
                  <a:srgbClr val="F79646"/>
                </a:solidFill>
                <a:latin typeface="Arial" pitchFamily="34" charset="0"/>
                <a:ea typeface="MS PGothic" pitchFamily="34" charset="-128"/>
                <a:cs typeface="Arial" pitchFamily="34" charset="0"/>
              </a:rPr>
              <a:t>because</a:t>
            </a:r>
            <a:r>
              <a:rPr lang="en-US" sz="2400" dirty="0">
                <a:solidFill>
                  <a:prstClr val="black"/>
                </a:solidFill>
                <a:latin typeface="Arial" pitchFamily="34" charset="0"/>
                <a:ea typeface="MS PGothic" pitchFamily="34" charset="-128"/>
              </a:rPr>
              <a:t> [</a:t>
            </a:r>
            <a:r>
              <a:rPr lang="en-US" sz="2400" dirty="0">
                <a:solidFill>
                  <a:srgbClr val="4F81BD"/>
                </a:solidFill>
                <a:latin typeface="Arial" pitchFamily="34" charset="0"/>
                <a:ea typeface="MS PGothic" pitchFamily="34" charset="-128"/>
              </a:rPr>
              <a:t>we keep his commandments and do what pleases him</a:t>
            </a:r>
            <a:r>
              <a:rPr lang="en-US" sz="2400" dirty="0">
                <a:solidFill>
                  <a:prstClr val="black"/>
                </a:solidFill>
                <a:latin typeface="Arial" pitchFamily="34" charset="0"/>
                <a:ea typeface="MS PGothic" pitchFamily="34" charset="-128"/>
              </a:rPr>
              <a:t>] (1 </a:t>
            </a:r>
            <a:r>
              <a:rPr lang="en-US" sz="2400" dirty="0" err="1">
                <a:solidFill>
                  <a:prstClr val="black"/>
                </a:solidFill>
                <a:latin typeface="Arial" pitchFamily="34" charset="0"/>
                <a:ea typeface="MS PGothic" pitchFamily="34" charset="-128"/>
              </a:rPr>
              <a:t>Jn</a:t>
            </a:r>
            <a:r>
              <a:rPr lang="en-US" sz="2400" dirty="0">
                <a:solidFill>
                  <a:prstClr val="black"/>
                </a:solidFill>
                <a:latin typeface="Arial" pitchFamily="34" charset="0"/>
                <a:ea typeface="MS PGothic" pitchFamily="34" charset="-128"/>
              </a:rPr>
              <a:t> 3:21-22)</a:t>
            </a:r>
          </a:p>
          <a:p>
            <a:pPr marL="342900" indent="-342900" fontAlgn="base">
              <a:spcBef>
                <a:spcPct val="0"/>
              </a:spcBef>
              <a:spcAft>
                <a:spcPct val="0"/>
              </a:spcAft>
              <a:buFont typeface="Arial" pitchFamily="34" charset="0"/>
              <a:buChar char="•"/>
            </a:pPr>
            <a:endParaRPr lang="en-US" sz="2400" i="1" dirty="0">
              <a:solidFill>
                <a:prstClr val="black"/>
              </a:solidFill>
              <a:latin typeface="Arial" pitchFamily="34" charset="0"/>
              <a:ea typeface="MS PGothic" pitchFamily="34" charset="-128"/>
            </a:endParaRPr>
          </a:p>
        </p:txBody>
      </p:sp>
      <p:sp>
        <p:nvSpPr>
          <p:cNvPr id="13" name="Rounded Rectangle 12"/>
          <p:cNvSpPr/>
          <p:nvPr/>
        </p:nvSpPr>
        <p:spPr>
          <a:xfrm>
            <a:off x="2456180" y="2413355"/>
            <a:ext cx="1854200" cy="3683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a:solidFill>
                <a:prstClr val="white"/>
              </a:solidFill>
              <a:latin typeface="Arial" pitchFamily="34" charset="0"/>
              <a:cs typeface="Arial" pitchFamily="34" charset="0"/>
            </a:endParaRPr>
          </a:p>
        </p:txBody>
      </p:sp>
      <p:sp>
        <p:nvSpPr>
          <p:cNvPr id="14" name="Rounded Rectangle 13"/>
          <p:cNvSpPr/>
          <p:nvPr/>
        </p:nvSpPr>
        <p:spPr>
          <a:xfrm>
            <a:off x="5110480" y="2413355"/>
            <a:ext cx="1854200" cy="3683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a:solidFill>
                <a:prstClr val="white"/>
              </a:solidFill>
              <a:latin typeface="Arial" pitchFamily="34" charset="0"/>
              <a:cs typeface="Arial" pitchFamily="34" charset="0"/>
            </a:endParaRPr>
          </a:p>
        </p:txBody>
      </p:sp>
      <p:sp>
        <p:nvSpPr>
          <p:cNvPr id="15" name="Rounded Rectangle 14"/>
          <p:cNvSpPr/>
          <p:nvPr/>
        </p:nvSpPr>
        <p:spPr>
          <a:xfrm>
            <a:off x="741680" y="4216741"/>
            <a:ext cx="2971800" cy="3683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a:solidFill>
                <a:prstClr val="white"/>
              </a:solidFill>
              <a:latin typeface="Arial" pitchFamily="34" charset="0"/>
              <a:cs typeface="Arial" pitchFamily="34" charset="0"/>
            </a:endParaRPr>
          </a:p>
        </p:txBody>
      </p:sp>
      <p:sp>
        <p:nvSpPr>
          <p:cNvPr id="16" name="Rounded Rectangle 15"/>
          <p:cNvSpPr/>
          <p:nvPr/>
        </p:nvSpPr>
        <p:spPr>
          <a:xfrm>
            <a:off x="6126480" y="4233674"/>
            <a:ext cx="2730500" cy="3683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a:solidFill>
                <a:prstClr val="white"/>
              </a:solidFill>
              <a:latin typeface="Arial" pitchFamily="34" charset="0"/>
              <a:cs typeface="Arial" pitchFamily="34" charset="0"/>
            </a:endParaRPr>
          </a:p>
        </p:txBody>
      </p:sp>
      <p:cxnSp>
        <p:nvCxnSpPr>
          <p:cNvPr id="17" name="Straight Connector 16"/>
          <p:cNvCxnSpPr>
            <a:stCxn id="15" idx="0"/>
            <a:endCxn id="13" idx="2"/>
          </p:cNvCxnSpPr>
          <p:nvPr/>
        </p:nvCxnSpPr>
        <p:spPr>
          <a:xfrm flipV="1">
            <a:off x="2227580" y="2781655"/>
            <a:ext cx="1155700" cy="1435086"/>
          </a:xfrm>
          <a:prstGeom prst="lin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a:stCxn id="16" idx="0"/>
            <a:endCxn id="14" idx="2"/>
          </p:cNvCxnSpPr>
          <p:nvPr/>
        </p:nvCxnSpPr>
        <p:spPr>
          <a:xfrm flipH="1" flipV="1">
            <a:off x="6037580" y="2781655"/>
            <a:ext cx="1454150" cy="1452019"/>
          </a:xfrm>
          <a:prstGeom prst="lin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Slide Number Placeholder 3"/>
          <p:cNvSpPr>
            <a:spLocks noGrp="1"/>
          </p:cNvSpPr>
          <p:nvPr>
            <p:ph type="sldNum" sz="quarter" idx="12"/>
          </p:nvPr>
        </p:nvSpPr>
        <p:spPr>
          <a:xfrm>
            <a:off x="6930564" y="6357411"/>
            <a:ext cx="2133600" cy="365125"/>
          </a:xfrm>
        </p:spPr>
        <p:txBody>
          <a:bodyPr/>
          <a:lstStyle/>
          <a:p>
            <a:pPr>
              <a:defRPr/>
            </a:pPr>
            <a:fld id="{9B69759B-C1D9-417C-9B4A-0F717375400C}" type="slidenum">
              <a:rPr lang="en-ZA" smtClean="0"/>
              <a:pPr>
                <a:defRPr/>
              </a:pPr>
              <a:t>6</a:t>
            </a:fld>
            <a:endParaRPr lang="en-ZA"/>
          </a:p>
        </p:txBody>
      </p:sp>
      <p:sp>
        <p:nvSpPr>
          <p:cNvPr id="12" name="Rounded Rectangle 11"/>
          <p:cNvSpPr/>
          <p:nvPr/>
        </p:nvSpPr>
        <p:spPr>
          <a:xfrm>
            <a:off x="695960" y="5317421"/>
            <a:ext cx="1329690" cy="3683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spcBef>
                <a:spcPct val="0"/>
              </a:spcBef>
              <a:spcAft>
                <a:spcPct val="0"/>
              </a:spcAft>
            </a:pPr>
            <a:endParaRPr lang="en-ZA" sz="24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873626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3" grpId="0" animBg="1"/>
      <p:bldP spid="14" grpId="0" animBg="1"/>
      <p:bldP spid="15" grpId="0" animBg="1"/>
      <p:bldP spid="1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ctr"/>
            <a:r>
              <a:rPr lang="en-US" dirty="0" smtClean="0"/>
              <a:t>P5. </a:t>
            </a:r>
            <a:r>
              <a:rPr lang="en-US" dirty="0"/>
              <a:t>At the </a:t>
            </a:r>
            <a:r>
              <a:rPr lang="en-US" dirty="0" smtClean="0"/>
              <a:t>Cross, </a:t>
            </a:r>
            <a:r>
              <a:rPr lang="en-US" dirty="0"/>
              <a:t>Jesus waits to cleanse </a:t>
            </a:r>
            <a:r>
              <a:rPr lang="en-US" dirty="0" smtClean="0"/>
              <a:t>us….</a:t>
            </a:r>
            <a:endParaRPr lang="en-US" dirty="0"/>
          </a:p>
        </p:txBody>
      </p:sp>
      <p:sp>
        <p:nvSpPr>
          <p:cNvPr id="3" name="Content Placeholder 2"/>
          <p:cNvSpPr>
            <a:spLocks noGrp="1"/>
          </p:cNvSpPr>
          <p:nvPr>
            <p:ph idx="1"/>
          </p:nvPr>
        </p:nvSpPr>
        <p:spPr>
          <a:xfrm>
            <a:off x="139700" y="729360"/>
            <a:ext cx="8928100" cy="3947205"/>
          </a:xfrm>
        </p:spPr>
        <p:txBody>
          <a:bodyPr/>
          <a:lstStyle/>
          <a:p>
            <a:pPr marL="177800" indent="-177800"/>
            <a:r>
              <a:rPr lang="en-US" sz="2400" b="1" i="1" dirty="0">
                <a:solidFill>
                  <a:schemeClr val="accent1"/>
                </a:solidFill>
              </a:rPr>
              <a:t>God is light, and in him is no darkness at all. If we say we have fellowship with him while we walk in darkness, we lie </a:t>
            </a:r>
            <a:r>
              <a:rPr lang="en-US" sz="2400" i="1" dirty="0"/>
              <a:t>and do not practice the truth. But if </a:t>
            </a:r>
            <a:r>
              <a:rPr lang="en-US" sz="2400" i="1" dirty="0" smtClean="0"/>
              <a:t> </a:t>
            </a:r>
            <a:r>
              <a:rPr lang="en-US" sz="2400" b="1" i="1" dirty="0">
                <a:solidFill>
                  <a:schemeClr val="accent1"/>
                </a:solidFill>
              </a:rPr>
              <a:t>[we</a:t>
            </a:r>
            <a:r>
              <a:rPr lang="en-US" sz="2400" i="1" dirty="0" smtClean="0"/>
              <a:t> </a:t>
            </a:r>
            <a:r>
              <a:rPr lang="en-US" sz="2400" b="1" i="1" dirty="0">
                <a:solidFill>
                  <a:schemeClr val="accent1"/>
                </a:solidFill>
              </a:rPr>
              <a:t>walk in the light</a:t>
            </a:r>
            <a:r>
              <a:rPr lang="en-US" sz="2400" i="1" dirty="0"/>
              <a:t>, as he is in the </a:t>
            </a:r>
            <a:r>
              <a:rPr lang="en-US" sz="2400" i="1" dirty="0" smtClean="0"/>
              <a:t>light</a:t>
            </a:r>
            <a:r>
              <a:rPr lang="en-US" sz="2400" b="1" i="1" dirty="0">
                <a:solidFill>
                  <a:schemeClr val="accent1"/>
                </a:solidFill>
              </a:rPr>
              <a:t>]</a:t>
            </a:r>
            <a:r>
              <a:rPr lang="en-US" sz="2400" i="1" dirty="0" smtClean="0"/>
              <a:t> </a:t>
            </a:r>
            <a:r>
              <a:rPr lang="en-US" sz="2400" i="1" dirty="0" smtClean="0">
                <a:ln>
                  <a:solidFill>
                    <a:schemeClr val="accent6">
                      <a:lumMod val="75000"/>
                    </a:schemeClr>
                  </a:solidFill>
                </a:ln>
                <a:solidFill>
                  <a:schemeClr val="accent6"/>
                </a:solidFill>
                <a:sym typeface="Wingdings" pitchFamily="2" charset="2"/>
              </a:rPr>
              <a:t> </a:t>
            </a:r>
            <a:r>
              <a:rPr lang="en-US" sz="2400" b="1" i="1" dirty="0">
                <a:solidFill>
                  <a:schemeClr val="accent2"/>
                </a:solidFill>
                <a:sym typeface="Wingdings" pitchFamily="2" charset="2"/>
              </a:rPr>
              <a:t>[</a:t>
            </a:r>
            <a:r>
              <a:rPr lang="en-US" sz="2400" i="1" dirty="0" smtClean="0"/>
              <a:t>we </a:t>
            </a:r>
            <a:r>
              <a:rPr lang="en-US" sz="2400" i="1" dirty="0"/>
              <a:t>have fellowship with one another, and the </a:t>
            </a:r>
            <a:r>
              <a:rPr lang="en-US" sz="2400" b="1" i="1" dirty="0">
                <a:solidFill>
                  <a:schemeClr val="accent2"/>
                </a:solidFill>
              </a:rPr>
              <a:t>blood of Jesus his Son cleanses us from all </a:t>
            </a:r>
            <a:r>
              <a:rPr lang="en-US" sz="2400" b="1" i="1" dirty="0" smtClean="0">
                <a:solidFill>
                  <a:schemeClr val="accent2"/>
                </a:solidFill>
              </a:rPr>
              <a:t>sin]</a:t>
            </a:r>
            <a:r>
              <a:rPr lang="en-US" sz="2400" i="1" dirty="0" smtClean="0"/>
              <a:t> </a:t>
            </a:r>
            <a:br>
              <a:rPr lang="en-US" sz="2400" i="1" dirty="0" smtClean="0"/>
            </a:br>
            <a:r>
              <a:rPr lang="en-US" sz="2400" b="1" i="1" dirty="0" smtClean="0">
                <a:solidFill>
                  <a:schemeClr val="accent1"/>
                </a:solidFill>
              </a:rPr>
              <a:t>If [we </a:t>
            </a:r>
            <a:r>
              <a:rPr lang="en-US" sz="2400" b="1" i="1" dirty="0">
                <a:solidFill>
                  <a:schemeClr val="accent1"/>
                </a:solidFill>
              </a:rPr>
              <a:t>confess our </a:t>
            </a:r>
            <a:r>
              <a:rPr lang="en-US" sz="2400" b="1" i="1" dirty="0" smtClean="0">
                <a:solidFill>
                  <a:schemeClr val="accent1"/>
                </a:solidFill>
              </a:rPr>
              <a:t>sins]</a:t>
            </a:r>
            <a:r>
              <a:rPr lang="en-US" sz="2400" i="1" dirty="0" smtClean="0"/>
              <a:t>, </a:t>
            </a:r>
            <a:r>
              <a:rPr lang="en-US" sz="2400" i="1" dirty="0">
                <a:ln>
                  <a:solidFill>
                    <a:schemeClr val="accent6">
                      <a:lumMod val="75000"/>
                    </a:schemeClr>
                  </a:solidFill>
                </a:ln>
                <a:solidFill>
                  <a:schemeClr val="accent6"/>
                </a:solidFill>
                <a:sym typeface="Wingdings" pitchFamily="2" charset="2"/>
              </a:rPr>
              <a:t></a:t>
            </a:r>
            <a:r>
              <a:rPr lang="en-US" sz="2400" i="1" dirty="0" smtClean="0">
                <a:sym typeface="Wingdings" pitchFamily="2" charset="2"/>
              </a:rPr>
              <a:t> </a:t>
            </a:r>
            <a:r>
              <a:rPr lang="en-US" sz="2400" b="1" i="1" dirty="0" smtClean="0">
                <a:solidFill>
                  <a:schemeClr val="accent2"/>
                </a:solidFill>
                <a:sym typeface="Wingdings" pitchFamily="2" charset="2"/>
              </a:rPr>
              <a:t>[h</a:t>
            </a:r>
            <a:r>
              <a:rPr lang="en-US" sz="2400" b="1" i="1" dirty="0" smtClean="0">
                <a:solidFill>
                  <a:schemeClr val="accent2"/>
                </a:solidFill>
              </a:rPr>
              <a:t>e </a:t>
            </a:r>
            <a:r>
              <a:rPr lang="en-US" sz="2400" b="1" i="1" dirty="0">
                <a:solidFill>
                  <a:schemeClr val="accent2"/>
                </a:solidFill>
              </a:rPr>
              <a:t>is faithful &amp; just to forgive us our sins and to cleanse us</a:t>
            </a:r>
            <a:r>
              <a:rPr lang="en-US" sz="2400" b="1" i="1" dirty="0">
                <a:solidFill>
                  <a:schemeClr val="accent1"/>
                </a:solidFill>
              </a:rPr>
              <a:t> </a:t>
            </a:r>
            <a:r>
              <a:rPr lang="en-US" sz="2400" i="1" dirty="0"/>
              <a:t>from all </a:t>
            </a:r>
            <a:r>
              <a:rPr lang="en-US" sz="2400" i="1" dirty="0" smtClean="0"/>
              <a:t>unrighteousness</a:t>
            </a:r>
            <a:r>
              <a:rPr lang="en-US" sz="2400" b="1" i="1" dirty="0" smtClean="0">
                <a:solidFill>
                  <a:schemeClr val="accent2"/>
                </a:solidFill>
              </a:rPr>
              <a:t>]</a:t>
            </a:r>
            <a:r>
              <a:rPr lang="en-US" sz="2400" i="1" dirty="0" smtClean="0"/>
              <a:t> </a:t>
            </a:r>
            <a:br>
              <a:rPr lang="en-US" sz="2400" i="1" dirty="0" smtClean="0"/>
            </a:br>
            <a:r>
              <a:rPr lang="en-US" sz="2400" i="1" dirty="0" smtClean="0"/>
              <a:t>(</a:t>
            </a:r>
            <a:r>
              <a:rPr lang="en-US" sz="2400" i="1" dirty="0"/>
              <a:t>1 </a:t>
            </a:r>
            <a:r>
              <a:rPr lang="en-US" sz="2400" i="1" dirty="0" err="1"/>
              <a:t>Jn</a:t>
            </a:r>
            <a:r>
              <a:rPr lang="en-US" sz="2400" i="1" dirty="0"/>
              <a:t> </a:t>
            </a:r>
            <a:r>
              <a:rPr lang="en-US" sz="2400" i="1" dirty="0" smtClean="0"/>
              <a:t>1:5-9)</a:t>
            </a:r>
          </a:p>
          <a:p>
            <a:pPr marL="177800" indent="-177800"/>
            <a:r>
              <a:rPr lang="en-US" sz="2400" i="1" dirty="0" smtClean="0"/>
              <a:t>For </a:t>
            </a:r>
            <a:r>
              <a:rPr lang="en-US" sz="2400" b="1" i="1" dirty="0">
                <a:solidFill>
                  <a:schemeClr val="accent1"/>
                </a:solidFill>
              </a:rPr>
              <a:t>if </a:t>
            </a:r>
            <a:r>
              <a:rPr lang="en-US" sz="2400" b="1" i="1" dirty="0" smtClean="0">
                <a:solidFill>
                  <a:schemeClr val="accent1"/>
                </a:solidFill>
              </a:rPr>
              <a:t> [you </a:t>
            </a:r>
            <a:r>
              <a:rPr lang="en-US" sz="2400" b="1" i="1" dirty="0">
                <a:solidFill>
                  <a:schemeClr val="accent1"/>
                </a:solidFill>
              </a:rPr>
              <a:t>forgive others their </a:t>
            </a:r>
            <a:r>
              <a:rPr lang="en-US" sz="2400" b="1" i="1" dirty="0" smtClean="0">
                <a:solidFill>
                  <a:schemeClr val="accent1"/>
                </a:solidFill>
              </a:rPr>
              <a:t>trespasses], </a:t>
            </a:r>
            <a:r>
              <a:rPr lang="en-US" sz="2400" i="1" dirty="0">
                <a:ln>
                  <a:solidFill>
                    <a:schemeClr val="accent6">
                      <a:lumMod val="75000"/>
                    </a:schemeClr>
                  </a:solidFill>
                </a:ln>
                <a:solidFill>
                  <a:schemeClr val="accent6"/>
                </a:solidFill>
                <a:sym typeface="Wingdings" pitchFamily="2" charset="2"/>
              </a:rPr>
              <a:t></a:t>
            </a:r>
            <a:r>
              <a:rPr lang="en-US" sz="2400" b="1" i="1" dirty="0" smtClean="0">
                <a:solidFill>
                  <a:schemeClr val="accent1"/>
                </a:solidFill>
                <a:sym typeface="Wingdings" pitchFamily="2" charset="2"/>
              </a:rPr>
              <a:t> </a:t>
            </a:r>
            <a:r>
              <a:rPr lang="en-US" sz="2400" b="1" i="1" dirty="0">
                <a:solidFill>
                  <a:schemeClr val="accent2"/>
                </a:solidFill>
                <a:sym typeface="Wingdings" pitchFamily="2" charset="2"/>
              </a:rPr>
              <a:t>[</a:t>
            </a:r>
            <a:r>
              <a:rPr lang="en-US" sz="2400" b="1" i="1" dirty="0" smtClean="0">
                <a:solidFill>
                  <a:schemeClr val="accent2"/>
                </a:solidFill>
              </a:rPr>
              <a:t>your </a:t>
            </a:r>
            <a:r>
              <a:rPr lang="en-US" sz="2400" b="1" i="1" dirty="0">
                <a:solidFill>
                  <a:schemeClr val="accent2"/>
                </a:solidFill>
              </a:rPr>
              <a:t>heavenly Father will also forgive </a:t>
            </a:r>
            <a:r>
              <a:rPr lang="en-US" sz="2400" b="1" i="1" dirty="0" smtClean="0">
                <a:solidFill>
                  <a:schemeClr val="accent2"/>
                </a:solidFill>
              </a:rPr>
              <a:t>you]</a:t>
            </a:r>
            <a:r>
              <a:rPr lang="en-US" sz="2400" i="1" dirty="0" smtClean="0"/>
              <a:t>, </a:t>
            </a:r>
            <a:r>
              <a:rPr lang="en-US" sz="2400" i="1" dirty="0"/>
              <a:t>but if you do not forgive others their trespasses, neither will your Father forgive your trespasses. (Mt 6:14–15) </a:t>
            </a:r>
            <a:endParaRPr lang="en-US" sz="2400" i="1" dirty="0" smtClean="0"/>
          </a:p>
        </p:txBody>
      </p:sp>
      <p:sp>
        <p:nvSpPr>
          <p:cNvPr id="4" name="Slide Number Placeholder 3"/>
          <p:cNvSpPr>
            <a:spLocks noGrp="1"/>
          </p:cNvSpPr>
          <p:nvPr>
            <p:ph type="sldNum" sz="quarter" idx="12"/>
          </p:nvPr>
        </p:nvSpPr>
        <p:spPr>
          <a:xfrm>
            <a:off x="6887021" y="6359993"/>
            <a:ext cx="2133600" cy="365125"/>
          </a:xfrm>
        </p:spPr>
        <p:txBody>
          <a:bodyPr/>
          <a:lstStyle/>
          <a:p>
            <a:pPr>
              <a:defRPr/>
            </a:pPr>
            <a:fld id="{9B69759B-C1D9-417C-9B4A-0F717375400C}" type="slidenum">
              <a:rPr lang="en-ZA" smtClean="0"/>
              <a:pPr>
                <a:defRPr/>
              </a:pPr>
              <a:t>7</a:t>
            </a:fld>
            <a:endParaRPr lang="en-ZA" dirty="0"/>
          </a:p>
        </p:txBody>
      </p:sp>
      <p:sp>
        <p:nvSpPr>
          <p:cNvPr id="5" name="Rounded Rectangle 4"/>
          <p:cNvSpPr/>
          <p:nvPr/>
        </p:nvSpPr>
        <p:spPr>
          <a:xfrm>
            <a:off x="4876120" y="1533543"/>
            <a:ext cx="305479" cy="34834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6" name="Rounded Rectangle 5"/>
          <p:cNvSpPr/>
          <p:nvPr/>
        </p:nvSpPr>
        <p:spPr>
          <a:xfrm>
            <a:off x="385299" y="2601023"/>
            <a:ext cx="300716" cy="34834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7" name="Rounded Rectangle 6"/>
          <p:cNvSpPr/>
          <p:nvPr/>
        </p:nvSpPr>
        <p:spPr>
          <a:xfrm>
            <a:off x="928008" y="3799368"/>
            <a:ext cx="300716" cy="348343"/>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9" name="Rectangle 8"/>
          <p:cNvSpPr/>
          <p:nvPr/>
        </p:nvSpPr>
        <p:spPr>
          <a:xfrm>
            <a:off x="145140" y="5820006"/>
            <a:ext cx="8848608" cy="830997"/>
          </a:xfrm>
          <a:prstGeom prst="rect">
            <a:avLst/>
          </a:prstGeom>
          <a:solidFill>
            <a:schemeClr val="tx1"/>
          </a:solidFill>
        </p:spPr>
        <p:txBody>
          <a:bodyPr wrap="square">
            <a:spAutoFit/>
          </a:bodyPr>
          <a:lstStyle/>
          <a:p>
            <a:pPr marL="0" lvl="2" algn="ctr" fontAlgn="base">
              <a:spcBef>
                <a:spcPct val="0"/>
              </a:spcBef>
              <a:spcAft>
                <a:spcPct val="0"/>
              </a:spcAft>
            </a:pPr>
            <a:r>
              <a:rPr lang="en-US" sz="2400" b="1" dirty="0">
                <a:solidFill>
                  <a:prstClr val="white"/>
                </a:solidFill>
                <a:latin typeface="Arial" pitchFamily="34" charset="0"/>
                <a:ea typeface="MS PGothic" pitchFamily="34" charset="-128"/>
              </a:rPr>
              <a:t>…</a:t>
            </a:r>
            <a:r>
              <a:rPr lang="en-US" sz="2400" b="1" i="1" dirty="0">
                <a:ln>
                  <a:solidFill>
                    <a:srgbClr val="F79646">
                      <a:lumMod val="75000"/>
                    </a:srgbClr>
                  </a:solidFill>
                </a:ln>
                <a:solidFill>
                  <a:srgbClr val="F79646"/>
                </a:solidFill>
                <a:latin typeface="Arial" pitchFamily="34" charset="0"/>
                <a:ea typeface="MS PGothic" pitchFamily="34" charset="-128"/>
                <a:cs typeface="Arial" pitchFamily="34" charset="0"/>
              </a:rPr>
              <a:t>when</a:t>
            </a:r>
            <a:r>
              <a:rPr lang="en-US" sz="2400" b="1" dirty="0">
                <a:solidFill>
                  <a:prstClr val="white"/>
                </a:solidFill>
                <a:latin typeface="Arial" pitchFamily="34" charset="0"/>
                <a:ea typeface="MS PGothic" pitchFamily="34" charset="-128"/>
              </a:rPr>
              <a:t> we</a:t>
            </a:r>
            <a:r>
              <a:rPr lang="en-US" sz="2400" b="1" dirty="0">
                <a:solidFill>
                  <a:prstClr val="white"/>
                </a:solidFill>
                <a:latin typeface="Arial" pitchFamily="34" charset="0"/>
                <a:ea typeface="MS PGothic" pitchFamily="34" charset="-128"/>
              </a:rPr>
              <a:t>: 1) </a:t>
            </a:r>
            <a:r>
              <a:rPr lang="en-US" sz="2400" b="1" dirty="0">
                <a:solidFill>
                  <a:prstClr val="white"/>
                </a:solidFill>
                <a:latin typeface="Arial" pitchFamily="34" charset="0"/>
                <a:ea typeface="MS PGothic" pitchFamily="34" charset="-128"/>
              </a:rPr>
              <a:t>repent </a:t>
            </a:r>
            <a:r>
              <a:rPr lang="en-US" sz="2400" b="1" dirty="0">
                <a:solidFill>
                  <a:prstClr val="white"/>
                </a:solidFill>
                <a:latin typeface="Arial" pitchFamily="34" charset="0"/>
                <a:ea typeface="MS PGothic" pitchFamily="34" charset="-128"/>
              </a:rPr>
              <a:t>of sin (return to walking in the light); and 2) forgive others </a:t>
            </a:r>
            <a:r>
              <a:rPr lang="en-US" sz="2400" b="1" dirty="0">
                <a:solidFill>
                  <a:prstClr val="white"/>
                </a:solidFill>
                <a:latin typeface="Arial" pitchFamily="34" charset="0"/>
                <a:ea typeface="MS PGothic" pitchFamily="34" charset="-128"/>
              </a:rPr>
              <a:t>(which is also repenting of sin)</a:t>
            </a:r>
            <a:endParaRPr lang="en-US" sz="2400" b="1" dirty="0">
              <a:solidFill>
                <a:prstClr val="white"/>
              </a:solidFill>
              <a:latin typeface="Arial" pitchFamily="34" charset="0"/>
              <a:ea typeface="MS PGothic" pitchFamily="34" charset="-128"/>
            </a:endParaRPr>
          </a:p>
        </p:txBody>
      </p:sp>
      <p:sp>
        <p:nvSpPr>
          <p:cNvPr id="10" name="Down Arrow 9"/>
          <p:cNvSpPr/>
          <p:nvPr/>
        </p:nvSpPr>
        <p:spPr>
          <a:xfrm>
            <a:off x="4150972" y="5353088"/>
            <a:ext cx="847165" cy="4034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a:solidFill>
                <a:prstClr val="white"/>
              </a:solidFill>
            </a:endParaRPr>
          </a:p>
        </p:txBody>
      </p:sp>
      <p:sp>
        <p:nvSpPr>
          <p:cNvPr id="11" name="Slide Number Placeholder 3"/>
          <p:cNvSpPr txBox="1">
            <a:spLocks/>
          </p:cNvSpPr>
          <p:nvPr/>
        </p:nvSpPr>
        <p:spPr>
          <a:xfrm>
            <a:off x="6930564" y="653097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itchFamily="34" charset="0"/>
                <a:ea typeface="ＭＳ Ｐゴシック"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a:lstStyle>
          <a:p>
            <a:pPr>
              <a:defRPr/>
            </a:pPr>
            <a:fld id="{9B69759B-C1D9-417C-9B4A-0F717375400C}" type="slidenum">
              <a:rPr lang="en-ZA" smtClean="0"/>
              <a:pPr>
                <a:defRPr/>
              </a:pPr>
              <a:t>7</a:t>
            </a:fld>
            <a:endParaRPr lang="en-ZA"/>
          </a:p>
        </p:txBody>
      </p:sp>
    </p:spTree>
    <p:extLst>
      <p:ext uri="{BB962C8B-B14F-4D97-AF65-F5344CB8AC3E}">
        <p14:creationId xmlns:p14="http://schemas.microsoft.com/office/powerpoint/2010/main" val="37471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ctr"/>
            <a:r>
              <a:rPr lang="en-US" dirty="0" smtClean="0"/>
              <a:t>P6. </a:t>
            </a:r>
            <a:r>
              <a:rPr lang="en-US" dirty="0"/>
              <a:t>He is faithful to fully forgive every sin; therefore, we seal this cleansing experience through further thanksgiving</a:t>
            </a:r>
          </a:p>
        </p:txBody>
      </p:sp>
      <p:sp>
        <p:nvSpPr>
          <p:cNvPr id="3" name="Content Placeholder 2"/>
          <p:cNvSpPr>
            <a:spLocks noGrp="1"/>
          </p:cNvSpPr>
          <p:nvPr>
            <p:ph idx="1"/>
          </p:nvPr>
        </p:nvSpPr>
        <p:spPr>
          <a:xfrm>
            <a:off x="165100" y="1828801"/>
            <a:ext cx="4533900" cy="3929062"/>
          </a:xfrm>
        </p:spPr>
        <p:txBody>
          <a:bodyPr/>
          <a:lstStyle/>
          <a:p>
            <a:r>
              <a:rPr lang="en-US" i="1" dirty="0" smtClean="0"/>
              <a:t>But </a:t>
            </a:r>
            <a:r>
              <a:rPr lang="en-US" i="1" dirty="0"/>
              <a:t>thou art a God </a:t>
            </a:r>
            <a:r>
              <a:rPr lang="en-US" b="1" i="1" u="sng" dirty="0">
                <a:solidFill>
                  <a:schemeClr val="accent1"/>
                </a:solidFill>
              </a:rPr>
              <a:t>ready to </a:t>
            </a:r>
            <a:r>
              <a:rPr lang="en-US" b="1" i="1" u="sng" dirty="0" smtClean="0">
                <a:solidFill>
                  <a:schemeClr val="accent1"/>
                </a:solidFill>
              </a:rPr>
              <a:t>pardon</a:t>
            </a:r>
            <a:r>
              <a:rPr lang="en-US" i="1" dirty="0" smtClean="0"/>
              <a:t> </a:t>
            </a:r>
            <a:r>
              <a:rPr lang="en-US" i="1" dirty="0"/>
              <a:t>(</a:t>
            </a:r>
            <a:r>
              <a:rPr lang="en-US" i="1" dirty="0" err="1"/>
              <a:t>Neh</a:t>
            </a:r>
            <a:r>
              <a:rPr lang="en-US" i="1" dirty="0"/>
              <a:t> 9:17</a:t>
            </a:r>
            <a:r>
              <a:rPr lang="en-US" i="1" dirty="0" smtClean="0"/>
              <a:t>)</a:t>
            </a:r>
          </a:p>
          <a:p>
            <a:endParaRPr lang="en-ZA" i="1" dirty="0" smtClean="0"/>
          </a:p>
          <a:p>
            <a:r>
              <a:rPr lang="en-US" i="1" dirty="0" smtClean="0"/>
              <a:t>If </a:t>
            </a:r>
            <a:r>
              <a:rPr lang="en-US" i="1" dirty="0"/>
              <a:t>we confess our sins, </a:t>
            </a:r>
            <a:r>
              <a:rPr lang="en-US" i="1" dirty="0" smtClean="0"/>
              <a:t/>
            </a:r>
            <a:br>
              <a:rPr lang="en-US" i="1" dirty="0" smtClean="0"/>
            </a:br>
            <a:r>
              <a:rPr lang="en-US" b="1" i="1" u="sng" dirty="0" smtClean="0">
                <a:solidFill>
                  <a:schemeClr val="accent1"/>
                </a:solidFill>
              </a:rPr>
              <a:t>he </a:t>
            </a:r>
            <a:r>
              <a:rPr lang="en-US" b="1" i="1" u="sng" dirty="0">
                <a:solidFill>
                  <a:schemeClr val="accent1"/>
                </a:solidFill>
              </a:rPr>
              <a:t>is faithful and just </a:t>
            </a:r>
            <a:r>
              <a:rPr lang="en-US" b="1" i="1" dirty="0">
                <a:solidFill>
                  <a:schemeClr val="accent1"/>
                </a:solidFill>
              </a:rPr>
              <a:t>to </a:t>
            </a:r>
            <a:r>
              <a:rPr lang="en-US" b="1" i="1" u="sng" dirty="0">
                <a:solidFill>
                  <a:schemeClr val="accent1"/>
                </a:solidFill>
              </a:rPr>
              <a:t>forgive </a:t>
            </a:r>
            <a:r>
              <a:rPr lang="en-US" b="1" i="1" dirty="0">
                <a:solidFill>
                  <a:schemeClr val="accent1"/>
                </a:solidFill>
              </a:rPr>
              <a:t>us </a:t>
            </a:r>
            <a:r>
              <a:rPr lang="en-US" i="1" dirty="0"/>
              <a:t>our sins </a:t>
            </a:r>
            <a:r>
              <a:rPr lang="en-US" b="1" i="1" dirty="0">
                <a:solidFill>
                  <a:schemeClr val="accent1"/>
                </a:solidFill>
              </a:rPr>
              <a:t>and to </a:t>
            </a:r>
            <a:r>
              <a:rPr lang="en-US" b="1" i="1" u="sng" dirty="0">
                <a:solidFill>
                  <a:schemeClr val="accent1"/>
                </a:solidFill>
              </a:rPr>
              <a:t>cleanse </a:t>
            </a:r>
            <a:r>
              <a:rPr lang="en-US" b="1" i="1" dirty="0">
                <a:solidFill>
                  <a:schemeClr val="accent1"/>
                </a:solidFill>
              </a:rPr>
              <a:t>us </a:t>
            </a:r>
            <a:r>
              <a:rPr lang="en-US" i="1" dirty="0"/>
              <a:t>from all unrighteousness. (1 </a:t>
            </a:r>
            <a:r>
              <a:rPr lang="en-US" i="1" dirty="0" err="1"/>
              <a:t>Jn</a:t>
            </a:r>
            <a:r>
              <a:rPr lang="en-US" i="1" dirty="0"/>
              <a:t> 1:9)</a:t>
            </a:r>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pPr>
                <a:defRPr/>
              </a:pPr>
              <a:t>8</a:t>
            </a:fld>
            <a:endParaRPr lang="en-ZA"/>
          </a:p>
        </p:txBody>
      </p:sp>
      <p:pic>
        <p:nvPicPr>
          <p:cNvPr id="1028" name="Picture 4" descr="http://danacandler.com/wp-content/uploads/2008/11/jesus-cro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68463"/>
            <a:ext cx="4267200" cy="32004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34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encrypted-tbn0.gstatic.com/images?q=tbn:ANd9GcQmIuFyhAr2du34jFGjFTqM2InmciyEq3LGNtZyg-ee6rGAWS1N"/>
          <p:cNvPicPr>
            <a:picLocks noChangeAspect="1" noChangeArrowheads="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artisticPastelsSmooth/>
                    </a14:imgEffect>
                    <a14:imgEffect>
                      <a14:brightnessContrast bright="-40000" contrast="40000"/>
                    </a14:imgEffect>
                  </a14:imgLayer>
                </a14:imgProps>
              </a:ext>
              <a:ext uri="{28A0092B-C50C-407E-A947-70E740481C1C}">
                <a14:useLocalDpi xmlns:a14="http://schemas.microsoft.com/office/drawing/2010/main" val="0"/>
              </a:ext>
            </a:extLst>
          </a:blip>
          <a:srcRect l="5432" t="10845" r="3701" b="11396"/>
          <a:stretch/>
        </p:blipFill>
        <p:spPr bwMode="auto">
          <a:xfrm>
            <a:off x="-4763" y="1"/>
            <a:ext cx="9148763" cy="70485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2250" y="90488"/>
            <a:ext cx="8445500" cy="504825"/>
          </a:xfrm>
        </p:spPr>
        <p:txBody>
          <a:bodyPr/>
          <a:lstStyle/>
          <a:p>
            <a:r>
              <a:rPr lang="en-US" dirty="0" smtClean="0">
                <a:solidFill>
                  <a:schemeClr val="bg1"/>
                </a:solidFill>
              </a:rPr>
              <a:t>Confession – Summary </a:t>
            </a:r>
            <a:r>
              <a:rPr lang="en-US" dirty="0">
                <a:solidFill>
                  <a:schemeClr val="bg1"/>
                </a:solidFill>
              </a:rPr>
              <a:t>o</a:t>
            </a:r>
            <a:r>
              <a:rPr lang="en-US" dirty="0" smtClean="0">
                <a:solidFill>
                  <a:schemeClr val="bg1"/>
                </a:solidFill>
              </a:rPr>
              <a:t>f principles</a:t>
            </a:r>
            <a:endParaRPr lang="en-ZA" dirty="0">
              <a:solidFill>
                <a:schemeClr val="bg1"/>
              </a:solidFill>
            </a:endParaRPr>
          </a:p>
        </p:txBody>
      </p:sp>
      <p:sp>
        <p:nvSpPr>
          <p:cNvPr id="3" name="Content Placeholder 2"/>
          <p:cNvSpPr>
            <a:spLocks noGrp="1"/>
          </p:cNvSpPr>
          <p:nvPr>
            <p:ph idx="1"/>
          </p:nvPr>
        </p:nvSpPr>
        <p:spPr>
          <a:xfrm>
            <a:off x="151493" y="688975"/>
            <a:ext cx="8782957" cy="5360988"/>
          </a:xfrm>
        </p:spPr>
        <p:txBody>
          <a:bodyPr/>
          <a:lstStyle/>
          <a:p>
            <a:pPr fontAlgn="ctr"/>
            <a:r>
              <a:rPr lang="en-US" sz="2400" dirty="0">
                <a:solidFill>
                  <a:schemeClr val="bg1"/>
                </a:solidFill>
              </a:rPr>
              <a:t>P1. Our 2nd Station on the way into God's Presence is the Altar. Under the OC, the altar was where sacrifices were made to atone for sins, and seek fellowship with God</a:t>
            </a:r>
          </a:p>
          <a:p>
            <a:pPr fontAlgn="ctr"/>
            <a:r>
              <a:rPr lang="en-US" sz="2400" dirty="0">
                <a:solidFill>
                  <a:schemeClr val="bg1"/>
                </a:solidFill>
              </a:rPr>
              <a:t>P2. The OC Altar </a:t>
            </a:r>
            <a:r>
              <a:rPr lang="en-US" sz="2400" dirty="0" err="1">
                <a:solidFill>
                  <a:schemeClr val="bg1"/>
                </a:solidFill>
              </a:rPr>
              <a:t>symbolised</a:t>
            </a:r>
            <a:r>
              <a:rPr lang="en-US" sz="2400" dirty="0">
                <a:solidFill>
                  <a:schemeClr val="bg1"/>
                </a:solidFill>
              </a:rPr>
              <a:t> the true Altar - the Cross of Jesus. Jesus is our once-for-all </a:t>
            </a:r>
            <a:r>
              <a:rPr lang="en-US" sz="2400" dirty="0" smtClean="0">
                <a:solidFill>
                  <a:schemeClr val="bg1"/>
                </a:solidFill>
              </a:rPr>
              <a:t>sacrifice, who’s death atoned </a:t>
            </a:r>
            <a:r>
              <a:rPr lang="en-US" sz="2400" dirty="0">
                <a:solidFill>
                  <a:schemeClr val="bg1"/>
                </a:solidFill>
              </a:rPr>
              <a:t>for all our </a:t>
            </a:r>
            <a:r>
              <a:rPr lang="en-US" sz="2400" dirty="0" smtClean="0">
                <a:solidFill>
                  <a:schemeClr val="bg1"/>
                </a:solidFill>
              </a:rPr>
              <a:t>sins, and reconciled us to God</a:t>
            </a:r>
          </a:p>
          <a:p>
            <a:pPr fontAlgn="ctr"/>
            <a:r>
              <a:rPr lang="en-US" sz="2400" dirty="0">
                <a:solidFill>
                  <a:schemeClr val="bg1"/>
                </a:solidFill>
              </a:rPr>
              <a:t>P3. We are called to enter Father’s Presence boldly, since through Jesus’s sacrifice there is now no condemnation. We are righteous in </a:t>
            </a:r>
            <a:r>
              <a:rPr lang="en-US" sz="2400" dirty="0" smtClean="0">
                <a:solidFill>
                  <a:schemeClr val="bg1"/>
                </a:solidFill>
              </a:rPr>
              <a:t>Him</a:t>
            </a:r>
          </a:p>
          <a:p>
            <a:pPr fontAlgn="ctr"/>
            <a:r>
              <a:rPr lang="en-US" sz="2400" dirty="0" smtClean="0">
                <a:solidFill>
                  <a:schemeClr val="bg1"/>
                </a:solidFill>
              </a:rPr>
              <a:t>P4</a:t>
            </a:r>
            <a:r>
              <a:rPr lang="en-US" sz="2400" dirty="0">
                <a:solidFill>
                  <a:schemeClr val="bg1"/>
                </a:solidFill>
              </a:rPr>
              <a:t>. However, the flesh presents a second obstacle: A guilty conscience for </a:t>
            </a:r>
            <a:r>
              <a:rPr lang="en-US" sz="2400" dirty="0" err="1">
                <a:solidFill>
                  <a:schemeClr val="bg1"/>
                </a:solidFill>
              </a:rPr>
              <a:t>unconfessed</a:t>
            </a:r>
            <a:r>
              <a:rPr lang="en-US" sz="2400" dirty="0">
                <a:solidFill>
                  <a:schemeClr val="bg1"/>
                </a:solidFill>
              </a:rPr>
              <a:t>, </a:t>
            </a:r>
            <a:r>
              <a:rPr lang="en-US" sz="2400" dirty="0" err="1">
                <a:solidFill>
                  <a:schemeClr val="bg1"/>
                </a:solidFill>
              </a:rPr>
              <a:t>unrepented</a:t>
            </a:r>
            <a:r>
              <a:rPr lang="en-US" sz="2400" dirty="0">
                <a:solidFill>
                  <a:schemeClr val="bg1"/>
                </a:solidFill>
              </a:rPr>
              <a:t> sins</a:t>
            </a:r>
          </a:p>
          <a:p>
            <a:pPr fontAlgn="ctr"/>
            <a:r>
              <a:rPr lang="en-US" sz="2400" dirty="0" smtClean="0">
                <a:solidFill>
                  <a:schemeClr val="bg1"/>
                </a:solidFill>
              </a:rPr>
              <a:t>P5. At the Cross Jesus waits to cleanse us when we: 1) forgive others, and 2) confess &amp; repent of sin</a:t>
            </a:r>
          </a:p>
          <a:p>
            <a:pPr fontAlgn="ctr"/>
            <a:r>
              <a:rPr lang="en-US" sz="2400" dirty="0" smtClean="0">
                <a:solidFill>
                  <a:schemeClr val="bg1"/>
                </a:solidFill>
              </a:rPr>
              <a:t>P6. </a:t>
            </a:r>
            <a:r>
              <a:rPr lang="en-US" sz="2400" dirty="0">
                <a:solidFill>
                  <a:schemeClr val="bg1"/>
                </a:solidFill>
              </a:rPr>
              <a:t>He is faithful to fully forgive every sin; therefore, we seal this cleansing experience through further thanksgiving</a:t>
            </a:r>
          </a:p>
        </p:txBody>
      </p:sp>
      <p:sp>
        <p:nvSpPr>
          <p:cNvPr id="4" name="Slide Number Placeholder 3"/>
          <p:cNvSpPr>
            <a:spLocks noGrp="1"/>
          </p:cNvSpPr>
          <p:nvPr>
            <p:ph type="sldNum" sz="quarter" idx="12"/>
          </p:nvPr>
        </p:nvSpPr>
        <p:spPr/>
        <p:txBody>
          <a:bodyPr/>
          <a:lstStyle/>
          <a:p>
            <a:pPr>
              <a:defRPr/>
            </a:pPr>
            <a:fld id="{9B69759B-C1D9-417C-9B4A-0F717375400C}" type="slidenum">
              <a:rPr lang="en-ZA" smtClean="0"/>
              <a:pPr>
                <a:defRPr/>
              </a:pPr>
              <a:t>9</a:t>
            </a:fld>
            <a:endParaRPr lang="en-ZA"/>
          </a:p>
        </p:txBody>
      </p:sp>
    </p:spTree>
    <p:extLst>
      <p:ext uri="{BB962C8B-B14F-4D97-AF65-F5344CB8AC3E}">
        <p14:creationId xmlns:p14="http://schemas.microsoft.com/office/powerpoint/2010/main" val="263019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fontAlgn="ctr">
          <a:defRPr sz="2400"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TotalTime>
  <Words>2070</Words>
  <Application>Microsoft Office PowerPoint</Application>
  <PresentationFormat>On-screen Show (4:3)</PresentationFormat>
  <Paragraphs>273</Paragraphs>
  <Slides>16</Slides>
  <Notes>16</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4_Office Theme</vt:lpstr>
      <vt:lpstr>1_Office Theme</vt:lpstr>
      <vt:lpstr>2_Office Theme</vt:lpstr>
      <vt:lpstr>PowerPoint Presentation</vt:lpstr>
      <vt:lpstr>P1. Our 2nd Station on the way into God's Presence is the Bronze Altar of sacrifice…</vt:lpstr>
      <vt:lpstr>P1. … Under the OC, the altar was where sacrifices were made to atone for our sins  (their life was taken, as a substitute for ours)</vt:lpstr>
      <vt:lpstr>P2. The OC Altar symbolised the true Altar - the Cross of Jesus. Jesus is our once-for-all sacrifice, Who’s death atoned for all our sins</vt:lpstr>
      <vt:lpstr>P3. We are called to enter Father’s Presence boldly, since through Jesus’s sacrifice there is now no condemnation. We are guiltless in Him</vt:lpstr>
      <vt:lpstr>P4. However, unbelief presents a second obstacle: A guilty conscience, which will always stop us from coming before God boldly</vt:lpstr>
      <vt:lpstr>P5. At the Cross, Jesus waits to cleanse us….</vt:lpstr>
      <vt:lpstr>P6. He is faithful to fully forgive every sin; therefore, we seal this cleansing experience through further thanksgiving</vt:lpstr>
      <vt:lpstr>Confession – Summary of principles</vt:lpstr>
      <vt:lpstr>T1. The Altar Prayer Guide (1/2) </vt:lpstr>
      <vt:lpstr>T1. The Altar Prayer Guide (2/2)</vt:lpstr>
      <vt:lpstr>T2. The Bible’s Examination glass: Sermon on the Mount Summary – the believers’ rule of life  </vt:lpstr>
      <vt:lpstr>Confession – Summary of Tools</vt:lpstr>
      <vt:lpstr>T1. The Tabernacle prayer model (1/3)</vt:lpstr>
      <vt:lpstr>T1. The Tabernacle prayer model (2/3)</vt:lpstr>
      <vt:lpstr>T1. The Tabernacle prayer model (3/3)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Goldberg</dc:creator>
  <cp:lastModifiedBy>Jason Goldberg</cp:lastModifiedBy>
  <cp:revision>5</cp:revision>
  <dcterms:created xsi:type="dcterms:W3CDTF">2014-02-23T14:30:38Z</dcterms:created>
  <dcterms:modified xsi:type="dcterms:W3CDTF">2014-02-24T17:32:30Z</dcterms:modified>
</cp:coreProperties>
</file>