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7" r:id="rId3"/>
  </p:sldMasterIdLst>
  <p:notesMasterIdLst>
    <p:notesMasterId r:id="rId37"/>
  </p:notesMasterIdLst>
  <p:sldIdLst>
    <p:sldId id="472" r:id="rId4"/>
    <p:sldId id="735" r:id="rId5"/>
    <p:sldId id="736" r:id="rId6"/>
    <p:sldId id="737" r:id="rId7"/>
    <p:sldId id="738" r:id="rId8"/>
    <p:sldId id="739" r:id="rId9"/>
    <p:sldId id="741" r:id="rId10"/>
    <p:sldId id="740" r:id="rId11"/>
    <p:sldId id="742" r:id="rId12"/>
    <p:sldId id="743" r:id="rId13"/>
    <p:sldId id="751" r:id="rId14"/>
    <p:sldId id="756" r:id="rId15"/>
    <p:sldId id="746" r:id="rId16"/>
    <p:sldId id="547" r:id="rId17"/>
    <p:sldId id="548" r:id="rId18"/>
    <p:sldId id="748" r:id="rId19"/>
    <p:sldId id="549" r:id="rId20"/>
    <p:sldId id="749" r:id="rId21"/>
    <p:sldId id="753" r:id="rId22"/>
    <p:sldId id="734" r:id="rId23"/>
    <p:sldId id="551" r:id="rId24"/>
    <p:sldId id="552" r:id="rId25"/>
    <p:sldId id="553" r:id="rId26"/>
    <p:sldId id="556" r:id="rId27"/>
    <p:sldId id="754" r:id="rId28"/>
    <p:sldId id="729" r:id="rId29"/>
    <p:sldId id="573" r:id="rId30"/>
    <p:sldId id="747" r:id="rId31"/>
    <p:sldId id="574" r:id="rId32"/>
    <p:sldId id="750" r:id="rId33"/>
    <p:sldId id="557" r:id="rId34"/>
    <p:sldId id="755" r:id="rId35"/>
    <p:sldId id="73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bernacle Prayer Model" id="{18506FB0-1D7E-4F6A-B59C-EA956EFA8AFE}">
          <p14:sldIdLst>
            <p14:sldId id="472"/>
            <p14:sldId id="735"/>
            <p14:sldId id="736"/>
            <p14:sldId id="737"/>
            <p14:sldId id="738"/>
            <p14:sldId id="739"/>
            <p14:sldId id="741"/>
            <p14:sldId id="740"/>
            <p14:sldId id="742"/>
            <p14:sldId id="743"/>
            <p14:sldId id="751"/>
            <p14:sldId id="756"/>
            <p14:sldId id="746"/>
            <p14:sldId id="547"/>
            <p14:sldId id="548"/>
            <p14:sldId id="748"/>
            <p14:sldId id="549"/>
            <p14:sldId id="749"/>
            <p14:sldId id="753"/>
            <p14:sldId id="734"/>
            <p14:sldId id="551"/>
            <p14:sldId id="552"/>
            <p14:sldId id="553"/>
            <p14:sldId id="556"/>
            <p14:sldId id="754"/>
            <p14:sldId id="729"/>
            <p14:sldId id="573"/>
            <p14:sldId id="747"/>
            <p14:sldId id="574"/>
            <p14:sldId id="750"/>
            <p14:sldId id="557"/>
            <p14:sldId id="755"/>
            <p14:sldId id="7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BDDD"/>
    <a:srgbClr val="1F497D"/>
    <a:srgbClr val="BFBFBF"/>
    <a:srgbClr val="A6A6A6"/>
    <a:srgbClr val="D9D9D9"/>
    <a:srgbClr val="FFFFFF"/>
    <a:srgbClr val="F8F8F8"/>
    <a:srgbClr val="00000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22" autoAdjust="0"/>
    <p:restoredTop sz="82474" autoAdjust="0"/>
  </p:normalViewPr>
  <p:slideViewPr>
    <p:cSldViewPr snapToGrid="0">
      <p:cViewPr>
        <p:scale>
          <a:sx n="100" d="100"/>
          <a:sy n="100" d="100"/>
        </p:scale>
        <p:origin x="-108" y="90"/>
      </p:cViewPr>
      <p:guideLst>
        <p:guide orient="horz"/>
        <p:guide/>
      </p:guideLst>
    </p:cSldViewPr>
  </p:slideViewPr>
  <p:outlineViewPr>
    <p:cViewPr>
      <p:scale>
        <a:sx n="33" d="100"/>
        <a:sy n="33" d="100"/>
      </p:scale>
      <p:origin x="0" y="868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75" d="100"/>
        <a:sy n="75" d="100"/>
      </p:scale>
      <p:origin x="0" y="0"/>
    </p:cViewPr>
  </p:notesTextViewPr>
  <p:sorterViewPr>
    <p:cViewPr>
      <p:scale>
        <a:sx n="125" d="100"/>
        <a:sy n="125" d="100"/>
      </p:scale>
      <p:origin x="0" y="0"/>
    </p:cViewPr>
  </p:sorterViewPr>
  <p:notesViewPr>
    <p:cSldViewPr snapToGrid="0" showGuides="1">
      <p:cViewPr varScale="1">
        <p:scale>
          <a:sx n="86" d="100"/>
          <a:sy n="86" d="100"/>
        </p:scale>
        <p:origin x="-285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17.xml"/><Relationship Id="rId3" Type="http://schemas.openxmlformats.org/officeDocument/2006/relationships/slide" Target="slides/slide8.xml"/><Relationship Id="rId7" Type="http://schemas.openxmlformats.org/officeDocument/2006/relationships/slide" Target="slides/slide16.xml"/><Relationship Id="rId12" Type="http://schemas.openxmlformats.org/officeDocument/2006/relationships/slide" Target="slides/slide22.xml"/><Relationship Id="rId2" Type="http://schemas.openxmlformats.org/officeDocument/2006/relationships/slide" Target="slides/slide6.xml"/><Relationship Id="rId1" Type="http://schemas.openxmlformats.org/officeDocument/2006/relationships/slide" Target="slides/slide4.xml"/><Relationship Id="rId6" Type="http://schemas.openxmlformats.org/officeDocument/2006/relationships/slide" Target="slides/slide15.xml"/><Relationship Id="rId11" Type="http://schemas.openxmlformats.org/officeDocument/2006/relationships/slide" Target="slides/slide21.xml"/><Relationship Id="rId5" Type="http://schemas.openxmlformats.org/officeDocument/2006/relationships/slide" Target="slides/slide11.xml"/><Relationship Id="rId10" Type="http://schemas.openxmlformats.org/officeDocument/2006/relationships/slide" Target="slides/slide20.xml"/><Relationship Id="rId4" Type="http://schemas.openxmlformats.org/officeDocument/2006/relationships/slide" Target="slides/slide10.xml"/><Relationship Id="rId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B6C41E-BD76-446F-98D2-BD6677AC587F}" type="datetimeFigureOut">
              <a:rPr lang="en-ZA" smtClean="0"/>
              <a:t>2014/03/09</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DA59B3-A960-4D50-B166-C7567CF5EF6D}" type="slidenum">
              <a:rPr lang="en-ZA" smtClean="0"/>
              <a:t>‹#›</a:t>
            </a:fld>
            <a:endParaRPr lang="en-ZA"/>
          </a:p>
        </p:txBody>
      </p:sp>
    </p:spTree>
    <p:extLst>
      <p:ext uri="{BB962C8B-B14F-4D97-AF65-F5344CB8AC3E}">
        <p14:creationId xmlns:p14="http://schemas.microsoft.com/office/powerpoint/2010/main" val="23769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1</a:t>
            </a:fld>
            <a:endParaRPr lang="en-ZA"/>
          </a:p>
        </p:txBody>
      </p:sp>
    </p:spTree>
    <p:extLst>
      <p:ext uri="{BB962C8B-B14F-4D97-AF65-F5344CB8AC3E}">
        <p14:creationId xmlns:p14="http://schemas.microsoft.com/office/powerpoint/2010/main" val="62826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13</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14</a:t>
            </a:fld>
            <a:endParaRPr lang="en-ZA"/>
          </a:p>
        </p:txBody>
      </p:sp>
    </p:spTree>
    <p:extLst>
      <p:ext uri="{BB962C8B-B14F-4D97-AF65-F5344CB8AC3E}">
        <p14:creationId xmlns:p14="http://schemas.microsoft.com/office/powerpoint/2010/main" val="148668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111371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you see, Moses’ tabernacle serves as a visual illustration… </a:t>
            </a:r>
          </a:p>
          <a:p>
            <a:endParaRPr lang="en-US" dirty="0" smtClean="0"/>
          </a:p>
          <a:p>
            <a:r>
              <a:rPr lang="en-US" dirty="0" smtClean="0"/>
              <a:t>Scripture actually tells us</a:t>
            </a:r>
            <a:r>
              <a:rPr lang="en-US" baseline="0" dirty="0" smtClean="0"/>
              <a:t> that, in just so many words. </a:t>
            </a:r>
          </a:p>
          <a:p>
            <a:r>
              <a:rPr lang="en-US" baseline="0" dirty="0" smtClean="0"/>
              <a:t>It tells us firstly, that there is a “tent of witness” in heaven. Did you know that? </a:t>
            </a:r>
          </a:p>
          <a:p>
            <a:r>
              <a:rPr lang="en-US" baseline="0" dirty="0" smtClean="0"/>
              <a:t>And then it says, that Moses tabernacle was a copy of the one in heaven…</a:t>
            </a:r>
          </a:p>
          <a:p>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endParaRPr lang="en-US" dirty="0" smtClean="0"/>
          </a:p>
          <a:p>
            <a:endParaRPr lang="en-US" dirty="0" smtClean="0"/>
          </a:p>
          <a:p>
            <a:r>
              <a:rPr lang="en-US" dirty="0" smtClean="0">
                <a:sym typeface="Wingdings" pitchFamily="2" charset="2"/>
              </a:rPr>
              <a:t> So Moses’ tabernacle gives us some very</a:t>
            </a:r>
            <a:r>
              <a:rPr lang="en-US" baseline="0" dirty="0" smtClean="0">
                <a:sym typeface="Wingdings" pitchFamily="2" charset="2"/>
              </a:rPr>
              <a:t> important insights about finding God’s Presence, His throne, under the Old Covenant arrangement</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endParaRPr lang="en-US" dirty="0" smtClean="0"/>
          </a:p>
          <a:p>
            <a:endParaRPr lang="en-US" dirty="0" smtClean="0"/>
          </a:p>
          <a:p>
            <a:r>
              <a:rPr lang="en-US" dirty="0" smtClean="0">
                <a:sym typeface="Wingdings" pitchFamily="2" charset="2"/>
              </a:rPr>
              <a:t> So Moses’ tabernacle gives us some very</a:t>
            </a:r>
            <a:r>
              <a:rPr lang="en-US" baseline="0" dirty="0" smtClean="0">
                <a:sym typeface="Wingdings" pitchFamily="2" charset="2"/>
              </a:rPr>
              <a:t> important insights about finding God’s Presence, His throne, under the Old Covenant arrangement</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endParaRPr lang="en-US" dirty="0" smtClean="0"/>
          </a:p>
          <a:p>
            <a:endParaRPr lang="en-US" dirty="0" smtClean="0"/>
          </a:p>
          <a:p>
            <a:r>
              <a:rPr lang="en-US" dirty="0" smtClean="0">
                <a:sym typeface="Wingdings" pitchFamily="2" charset="2"/>
              </a:rPr>
              <a:t> So Moses’ tabernacle gives us some very</a:t>
            </a:r>
            <a:r>
              <a:rPr lang="en-US" baseline="0" dirty="0" smtClean="0">
                <a:sym typeface="Wingdings" pitchFamily="2" charset="2"/>
              </a:rPr>
              <a:t> important insights about finding God’s Presence, His throne, under the Old Covenant arrangement</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now</a:t>
            </a:r>
            <a:r>
              <a:rPr lang="en-US" baseline="0" dirty="0" smtClean="0"/>
              <a:t> laid the foundation by revealing Father’s deep desire for intimacy and for partnership with His children. The next few sessions will unpack some of the principles of experiencing spiritual intimacy with the Living God in a practical and experiential way.</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a:t>
            </a:r>
            <a:r>
              <a:rPr lang="en-US" baseline="0" dirty="0" smtClean="0"/>
              <a:t> I want you to imagine with me these dotted lines that existed that declared who could go where… and you can see that only the priests could enter the holy places – normal everyday Israelites couldn’t enter the places where God’s Presence was. And even the priests were separated from God’s Presence by a thick curtain – only 1 guy, the high priest could to in into the most Holy place where God’s presence was, and then only once a year…</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441545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remember what we learned in Hebrews Chapter 10? </a:t>
            </a:r>
          </a:p>
          <a:p>
            <a:r>
              <a:rPr lang="en-US" dirty="0" smtClean="0"/>
              <a:t>Jesus made the way</a:t>
            </a:r>
            <a:r>
              <a:rPr lang="en-US" baseline="0" dirty="0" smtClean="0"/>
              <a:t> in… by sacrificing His life to pay the price for our sins, he made the way into God’s Holy Presence.</a:t>
            </a:r>
          </a:p>
          <a:p>
            <a:endParaRPr lang="en-US" baseline="0" dirty="0" smtClean="0"/>
          </a:p>
          <a:p>
            <a:r>
              <a:rPr lang="en-US" baseline="0" dirty="0" smtClean="0"/>
              <a:t>&lt;click&gt;</a:t>
            </a:r>
          </a:p>
          <a:p>
            <a:r>
              <a:rPr lang="en-US" baseline="0" dirty="0" smtClean="0"/>
              <a:t>And in fact, we see that when Jesus died, at that very moment, the curtain that closed off God’s Presence from the people was inexplicably torn, from top to bottom. Now, I want to create context here. This curtain in the temple in Jerusalem was 10cm thick, could not be torn by 2 elephants pulling at either side, and it was torn at the moment Jesus died. And it was torn from top to bottom. Do you know what that means? It was torn by God. Jesus’ death caused God to tear the curtain that separated us from His Presence… </a:t>
            </a:r>
          </a:p>
          <a:p>
            <a:endParaRPr lang="en-US" baseline="0" dirty="0" smtClean="0"/>
          </a:p>
          <a:p>
            <a:r>
              <a:rPr lang="en-US" baseline="0" dirty="0" smtClean="0"/>
              <a:t>That’s why Hebrews tells is that we can enter boldly by the new way that Jesus opened for us, through the veil… </a:t>
            </a:r>
          </a:p>
          <a:p>
            <a:endParaRPr lang="en-US" baseline="0" dirty="0" smtClean="0"/>
          </a:p>
          <a:p>
            <a:r>
              <a:rPr lang="en-US" baseline="0" dirty="0" smtClean="0"/>
              <a:t>The way is open, and now the ordinary man can enter God’s Presence… Hallelujah!</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52565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31</a:t>
            </a:fld>
            <a:endParaRPr lang="en-ZA"/>
          </a:p>
        </p:txBody>
      </p:sp>
    </p:spTree>
    <p:extLst>
      <p:ext uri="{BB962C8B-B14F-4D97-AF65-F5344CB8AC3E}">
        <p14:creationId xmlns:p14="http://schemas.microsoft.com/office/powerpoint/2010/main" val="427156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2614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5</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7</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9</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t>2014/03/09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285761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t>2014/03/09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161818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t>2014/03/09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287803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1692416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defRPr/>
            </a:pPr>
            <a:fld id="{9B69759B-C1D9-417C-9B4A-0F717375400C}" type="slidenum">
              <a:rPr lang="en-ZA" smtClean="0"/>
              <a:pPr>
                <a:defRPr/>
              </a:pPr>
              <a:t>‹#›</a:t>
            </a:fld>
            <a:endParaRPr lang="en-ZA"/>
          </a:p>
        </p:txBody>
      </p:sp>
    </p:spTree>
    <p:extLst>
      <p:ext uri="{BB962C8B-B14F-4D97-AF65-F5344CB8AC3E}">
        <p14:creationId xmlns:p14="http://schemas.microsoft.com/office/powerpoint/2010/main" val="19872757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ZA"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8914348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306454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3978669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2014/03/09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2709480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2014/03/09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971296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2014/03/09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230405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t>2014/03/09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4114136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355391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3017260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2936347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69348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07192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41607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633185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110711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98024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6294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A409C-5FE9-401D-83E8-AB46F7237793}" type="datetimeFigureOut">
              <a:rPr lang="en-ZA" smtClean="0"/>
              <a:t>2014/03/09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2809578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489376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78856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0814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56886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980670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E0A409C-5FE9-401D-83E8-AB46F7237793}" type="datetimeFigureOut">
              <a:rPr lang="en-ZA" smtClean="0"/>
              <a:t>2014/03/09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610711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0E0A409C-5FE9-401D-83E8-AB46F7237793}" type="datetimeFigureOut">
              <a:rPr lang="en-ZA" smtClean="0"/>
              <a:t>2014/03/09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33468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E0A409C-5FE9-401D-83E8-AB46F7237793}" type="datetimeFigureOut">
              <a:rPr lang="en-ZA" smtClean="0"/>
              <a:t>2014/03/09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248903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A409C-5FE9-401D-83E8-AB46F7237793}" type="datetimeFigureOut">
              <a:rPr lang="en-ZA" smtClean="0"/>
              <a:t>2014/03/09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296683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A409C-5FE9-401D-83E8-AB46F7237793}" type="datetimeFigureOut">
              <a:rPr lang="en-ZA" smtClean="0"/>
              <a:t>2014/03/09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412004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A409C-5FE9-401D-83E8-AB46F7237793}" type="datetimeFigureOut">
              <a:rPr lang="en-ZA" smtClean="0"/>
              <a:t>2014/03/09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F98D81D-D436-41DB-A104-97260B521C17}" type="slidenum">
              <a:rPr lang="en-ZA" smtClean="0"/>
              <a:t>‹#›</a:t>
            </a:fld>
            <a:endParaRPr lang="en-ZA"/>
          </a:p>
        </p:txBody>
      </p:sp>
    </p:spTree>
    <p:extLst>
      <p:ext uri="{BB962C8B-B14F-4D97-AF65-F5344CB8AC3E}">
        <p14:creationId xmlns:p14="http://schemas.microsoft.com/office/powerpoint/2010/main" val="793722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A409C-5FE9-401D-83E8-AB46F7237793}" type="datetimeFigureOut">
              <a:rPr lang="en-ZA" smtClean="0"/>
              <a:t>2014/03/09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8D81D-D436-41DB-A104-97260B521C17}" type="slidenum">
              <a:rPr lang="en-ZA" smtClean="0"/>
              <a:t>‹#›</a:t>
            </a:fld>
            <a:endParaRPr lang="en-ZA"/>
          </a:p>
        </p:txBody>
      </p:sp>
    </p:spTree>
    <p:extLst>
      <p:ext uri="{BB962C8B-B14F-4D97-AF65-F5344CB8AC3E}">
        <p14:creationId xmlns:p14="http://schemas.microsoft.com/office/powerpoint/2010/main" val="333463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entury Gothic" panose="020B0502020202020204"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smtClean="0"/>
              <a:pPr fontAlgn="base">
                <a:spcBef>
                  <a:spcPct val="0"/>
                </a:spcBef>
                <a:spcAft>
                  <a:spcPct val="0"/>
                </a:spcAft>
                <a:defRPr/>
              </a:pPr>
              <a:t>2014/03/09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Century Gothic" panose="020B0502020202020204" pitchFamily="34" charset="0"/>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entury Gothic" panose="020B0502020202020204"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smtClean="0"/>
              <a:pPr fontAlgn="base">
                <a:spcBef>
                  <a:spcPct val="0"/>
                </a:spcBef>
                <a:spcAft>
                  <a:spcPct val="0"/>
                </a:spcAft>
                <a:defRPr/>
              </a:pPr>
              <a:t>‹#›</a:t>
            </a:fld>
            <a:endParaRPr lang="en-ZA" dirty="0"/>
          </a:p>
        </p:txBody>
      </p:sp>
    </p:spTree>
    <p:extLst>
      <p:ext uri="{BB962C8B-B14F-4D97-AF65-F5344CB8AC3E}">
        <p14:creationId xmlns:p14="http://schemas.microsoft.com/office/powerpoint/2010/main" val="3392774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A409C-5FE9-401D-83E8-AB46F7237793}" type="datetimeFigureOut">
              <a:rPr lang="en-ZA" smtClean="0">
                <a:solidFill>
                  <a:prstClr val="black">
                    <a:tint val="75000"/>
                  </a:prstClr>
                </a:solidFill>
              </a:rPr>
              <a:pPr/>
              <a:t>2014/03/09</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8D81D-D436-41DB-A104-97260B521C1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1855996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jpe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18.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emf"/><Relationship Id="rId3" Type="http://schemas.openxmlformats.org/officeDocument/2006/relationships/image" Target="../media/image20.jpeg"/><Relationship Id="rId7" Type="http://schemas.openxmlformats.org/officeDocument/2006/relationships/image" Target="../media/image23.jpeg"/><Relationship Id="rId12"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2.jpeg"/><Relationship Id="rId11" Type="http://schemas.openxmlformats.org/officeDocument/2006/relationships/image" Target="../media/image26.jpeg"/><Relationship Id="rId5" Type="http://schemas.microsoft.com/office/2007/relationships/hdphoto" Target="../media/hdphoto12.wdp"/><Relationship Id="rId10" Type="http://schemas.openxmlformats.org/officeDocument/2006/relationships/image" Target="../media/image19.jpeg"/><Relationship Id="rId4" Type="http://schemas.openxmlformats.org/officeDocument/2006/relationships/image" Target="../media/image21.pn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18.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9.png"/><Relationship Id="rId7" Type="http://schemas.openxmlformats.org/officeDocument/2006/relationships/image" Target="../media/image31.png"/><Relationship Id="rId12" Type="http://schemas.microsoft.com/office/2007/relationships/hdphoto" Target="../media/hdphoto17.wdp"/><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14.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microsoft.com/office/2007/relationships/hdphoto" Target="../media/hdphoto11.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6.jpeg"/><Relationship Id="rId7"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18.wdp"/><Relationship Id="rId11" Type="http://schemas.openxmlformats.org/officeDocument/2006/relationships/image" Target="../media/image19.jpeg"/><Relationship Id="rId5" Type="http://schemas.openxmlformats.org/officeDocument/2006/relationships/image" Target="../media/image37.png"/><Relationship Id="rId10" Type="http://schemas.openxmlformats.org/officeDocument/2006/relationships/image" Target="../media/image39.jpeg"/><Relationship Id="rId4" Type="http://schemas.openxmlformats.org/officeDocument/2006/relationships/image" Target="../media/image20.jpeg"/><Relationship Id="rId9"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6.jpeg"/><Relationship Id="rId7"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microsoft.com/office/2007/relationships/hdphoto" Target="../media/hdphoto18.wdp"/><Relationship Id="rId11" Type="http://schemas.openxmlformats.org/officeDocument/2006/relationships/image" Target="../media/image19.jpeg"/><Relationship Id="rId5" Type="http://schemas.openxmlformats.org/officeDocument/2006/relationships/image" Target="../media/image37.png"/><Relationship Id="rId10" Type="http://schemas.openxmlformats.org/officeDocument/2006/relationships/image" Target="../media/image39.jpeg"/><Relationship Id="rId4" Type="http://schemas.openxmlformats.org/officeDocument/2006/relationships/image" Target="../media/image20.jpeg"/><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emf"/><Relationship Id="rId3" Type="http://schemas.openxmlformats.org/officeDocument/2006/relationships/image" Target="../media/image20.jpeg"/><Relationship Id="rId7" Type="http://schemas.openxmlformats.org/officeDocument/2006/relationships/image" Target="../media/image23.jpeg"/><Relationship Id="rId12" Type="http://schemas.openxmlformats.org/officeDocument/2006/relationships/image" Target="../media/image27.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6.jpeg"/><Relationship Id="rId5" Type="http://schemas.microsoft.com/office/2007/relationships/hdphoto" Target="../media/hdphoto12.wdp"/><Relationship Id="rId10" Type="http://schemas.openxmlformats.org/officeDocument/2006/relationships/image" Target="../media/image19.jpeg"/><Relationship Id="rId4" Type="http://schemas.openxmlformats.org/officeDocument/2006/relationships/image" Target="../media/image21.png"/><Relationship Id="rId9"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jpe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rayer Minist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1</a:t>
            </a:fld>
            <a:endParaRPr lang="en-ZA" smtClean="0">
              <a:solidFill>
                <a:srgbClr val="898989"/>
              </a:solidFill>
              <a:latin typeface="Calibri" pitchFamily="34" charset="0"/>
            </a:endParaRPr>
          </a:p>
        </p:txBody>
      </p:sp>
      <p:sp>
        <p:nvSpPr>
          <p:cNvPr id="6" name="TextBox 5"/>
          <p:cNvSpPr txBox="1"/>
          <p:nvPr/>
        </p:nvSpPr>
        <p:spPr>
          <a:xfrm>
            <a:off x="141982" y="5625618"/>
            <a:ext cx="8871856" cy="1200329"/>
          </a:xfrm>
          <a:prstGeom prst="rect">
            <a:avLst/>
          </a:prstGeom>
          <a:noFill/>
        </p:spPr>
        <p:txBody>
          <a:bodyPr wrap="square">
            <a:spAutoFit/>
          </a:bodyPr>
          <a:lstStyle/>
          <a:p>
            <a:pPr algn="r">
              <a:defRPr/>
            </a:pPr>
            <a:r>
              <a:rPr lang="en-ZA" sz="3600" b="1" dirty="0">
                <a:solidFill>
                  <a:srgbClr val="EEECE1">
                    <a:lumMod val="90000"/>
                  </a:srgbClr>
                </a:solidFill>
                <a:latin typeface="Papyrus" pitchFamily="66" charset="0"/>
              </a:rPr>
              <a:t>2 Chron. 7:14</a:t>
            </a:r>
            <a:endParaRPr lang="en-ZA" sz="4800" b="1" dirty="0">
              <a:solidFill>
                <a:srgbClr val="EEECE1">
                  <a:lumMod val="90000"/>
                </a:srgbClr>
              </a:solidFill>
              <a:latin typeface="Papyrus" pitchFamily="66" charset="0"/>
            </a:endParaRPr>
          </a:p>
          <a:p>
            <a:pPr>
              <a:defRPr/>
            </a:pPr>
            <a:r>
              <a:rPr lang="en-ZA" sz="3600" b="1" dirty="0" smtClean="0">
                <a:solidFill>
                  <a:srgbClr val="EEECE1">
                    <a:lumMod val="90000"/>
                  </a:srgbClr>
                </a:solidFill>
                <a:latin typeface="Papyrus" pitchFamily="66" charset="0"/>
              </a:rPr>
              <a:t>If </a:t>
            </a:r>
            <a:r>
              <a:rPr lang="en-ZA" sz="3600" b="1" dirty="0">
                <a:solidFill>
                  <a:srgbClr val="EEECE1">
                    <a:lumMod val="90000"/>
                  </a:srgbClr>
                </a:solidFill>
                <a:latin typeface="Papyrus" pitchFamily="66" charset="0"/>
              </a:rPr>
              <a:t>My people who are called by My name...	</a:t>
            </a:r>
          </a:p>
        </p:txBody>
      </p:sp>
      <p:sp>
        <p:nvSpPr>
          <p:cNvPr id="5" name="TextBox 5"/>
          <p:cNvSpPr txBox="1">
            <a:spLocks noChangeArrowheads="1"/>
          </p:cNvSpPr>
          <p:nvPr/>
        </p:nvSpPr>
        <p:spPr bwMode="auto">
          <a:xfrm>
            <a:off x="141982" y="263727"/>
            <a:ext cx="83185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4400" b="1" dirty="0">
                <a:solidFill>
                  <a:schemeClr val="bg2">
                    <a:lumMod val="25000"/>
                  </a:schemeClr>
                </a:solidFill>
                <a:latin typeface="Papyrus" pitchFamily="66" charset="0"/>
              </a:rPr>
              <a:t>“Our Father”… </a:t>
            </a:r>
            <a:r>
              <a:rPr lang="en-ZA" sz="4400" b="1" dirty="0" smtClean="0">
                <a:solidFill>
                  <a:schemeClr val="bg2">
                    <a:lumMod val="25000"/>
                  </a:schemeClr>
                </a:solidFill>
                <a:latin typeface="Papyrus" pitchFamily="66" charset="0"/>
              </a:rPr>
              <a:t/>
            </a:r>
            <a:br>
              <a:rPr lang="en-ZA" sz="4400" b="1" dirty="0" smtClean="0">
                <a:solidFill>
                  <a:schemeClr val="bg2">
                    <a:lumMod val="25000"/>
                  </a:schemeClr>
                </a:solidFill>
                <a:latin typeface="Papyrus" pitchFamily="66" charset="0"/>
              </a:rPr>
            </a:br>
            <a:r>
              <a:rPr lang="en-ZA" sz="4400" b="1" dirty="0" smtClean="0">
                <a:solidFill>
                  <a:schemeClr val="bg2">
                    <a:lumMod val="25000"/>
                  </a:schemeClr>
                </a:solidFill>
                <a:latin typeface="Papyrus" pitchFamily="66" charset="0"/>
              </a:rPr>
              <a:t>	</a:t>
            </a:r>
            <a:r>
              <a:rPr lang="en-ZA" sz="3600" b="1" i="1" dirty="0" smtClean="0">
                <a:solidFill>
                  <a:schemeClr val="bg2">
                    <a:lumMod val="25000"/>
                  </a:schemeClr>
                </a:solidFill>
                <a:latin typeface="Papyrus" pitchFamily="66" charset="0"/>
              </a:rPr>
              <a:t>… A </a:t>
            </a:r>
            <a:r>
              <a:rPr lang="en-ZA" sz="3600" b="1" i="1" dirty="0">
                <a:solidFill>
                  <a:schemeClr val="bg2">
                    <a:lumMod val="25000"/>
                  </a:schemeClr>
                </a:solidFill>
                <a:latin typeface="Papyrus" pitchFamily="66" charset="0"/>
              </a:rPr>
              <a:t>Prayer  Journey</a:t>
            </a:r>
            <a:br>
              <a:rPr lang="en-ZA" sz="3600" b="1" i="1" dirty="0">
                <a:solidFill>
                  <a:schemeClr val="bg2">
                    <a:lumMod val="25000"/>
                  </a:schemeClr>
                </a:solidFill>
                <a:latin typeface="Papyrus" pitchFamily="66" charset="0"/>
              </a:rPr>
            </a:br>
            <a:endParaRPr lang="en-ZA" sz="4400" b="1" i="1" dirty="0" smtClean="0">
              <a:solidFill>
                <a:schemeClr val="bg2">
                  <a:lumMod val="25000"/>
                </a:schemeClr>
              </a:solidFill>
              <a:latin typeface="Papyrus" pitchFamily="66" charset="0"/>
            </a:endParaRPr>
          </a:p>
          <a:p>
            <a:pPr eaLnBrk="1" hangingPunct="1"/>
            <a:r>
              <a:rPr lang="en-ZA" sz="3600" b="1" dirty="0" smtClean="0">
                <a:solidFill>
                  <a:schemeClr val="bg2">
                    <a:lumMod val="50000"/>
                  </a:schemeClr>
                </a:solidFill>
                <a:latin typeface="Papyrus" pitchFamily="66" charset="0"/>
              </a:rPr>
              <a:t>Jan 2014</a:t>
            </a:r>
            <a:endParaRPr lang="en-ZA" sz="3600" b="1" dirty="0">
              <a:solidFill>
                <a:schemeClr val="bg2">
                  <a:lumMod val="50000"/>
                </a:schemeClr>
              </a:solidFill>
              <a:latin typeface="Papyrus" pitchFamily="66" charset="0"/>
            </a:endParaRPr>
          </a:p>
        </p:txBody>
      </p:sp>
    </p:spTree>
    <p:extLst>
      <p:ext uri="{BB962C8B-B14F-4D97-AF65-F5344CB8AC3E}">
        <p14:creationId xmlns:p14="http://schemas.microsoft.com/office/powerpoint/2010/main" val="54431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34206" y="-535"/>
            <a:ext cx="2209798" cy="6858535"/>
            <a:chOff x="7372353" y="-535"/>
            <a:chExt cx="1771648" cy="6858535"/>
          </a:xfrm>
        </p:grpSpPr>
        <p:sp>
          <p:nvSpPr>
            <p:cNvPr id="12" name="Rectangle 11"/>
            <p:cNvSpPr/>
            <p:nvPr/>
          </p:nvSpPr>
          <p:spPr>
            <a:xfrm>
              <a:off x="7393146" y="-535"/>
              <a:ext cx="1750854"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latin typeface="Century Gothic" pitchFamily="34" charset="0"/>
                  <a:ea typeface="Aegean" pitchFamily="34" charset="0"/>
                </a:rPr>
                <a:t> Intimacy + Partnership</a:t>
              </a:r>
            </a:p>
            <a:p>
              <a:pPr algn="ctr"/>
              <a:endParaRPr lang="en-ZA" sz="2400" dirty="0">
                <a:latin typeface="Century Gothic" pitchFamily="34" charset="0"/>
                <a:ea typeface="Aegean" pitchFamily="34" charset="0"/>
              </a:endParaRPr>
            </a:p>
            <a:p>
              <a:pPr algn="ctr"/>
              <a:endParaRPr lang="en-ZA" sz="2400" dirty="0" smtClean="0">
                <a:latin typeface="Century Gothic" pitchFamily="34" charset="0"/>
                <a:ea typeface="Aegean" pitchFamily="34" charset="0"/>
              </a:endParaRPr>
            </a:p>
            <a:p>
              <a:pPr algn="ctr"/>
              <a:endParaRPr lang="en-ZA" sz="2400" dirty="0">
                <a:latin typeface="Century Gothic" pitchFamily="34" charset="0"/>
                <a:ea typeface="Aegean" pitchFamily="34" charset="0"/>
              </a:endParaRPr>
            </a:p>
          </p:txBody>
        </p:sp>
        <p:grpSp>
          <p:nvGrpSpPr>
            <p:cNvPr id="7" name="Group 6"/>
            <p:cNvGrpSpPr/>
            <p:nvPr/>
          </p:nvGrpSpPr>
          <p:grpSpPr>
            <a:xfrm>
              <a:off x="7372353" y="0"/>
              <a:ext cx="1771648" cy="4872804"/>
              <a:chOff x="6295575" y="878113"/>
              <a:chExt cx="2331193" cy="7663804"/>
            </a:xfrm>
          </p:grpSpPr>
          <p:pic>
            <p:nvPicPr>
              <p:cNvPr id="8"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396053" y="6073628"/>
                <a:ext cx="2163721" cy="2468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96055" y="3107775"/>
                <a:ext cx="2163723" cy="28660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295575" y="878113"/>
                <a:ext cx="2331193" cy="2229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grpSp>
      </p:grpSp>
      <p:sp>
        <p:nvSpPr>
          <p:cNvPr id="11" name="Rectangle 10"/>
          <p:cNvSpPr/>
          <p:nvPr/>
        </p:nvSpPr>
        <p:spPr>
          <a:xfrm>
            <a:off x="0" y="-535"/>
            <a:ext cx="6960140"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3074" name="Title 4"/>
          <p:cNvSpPr>
            <a:spLocks noGrp="1"/>
          </p:cNvSpPr>
          <p:nvPr>
            <p:ph type="title"/>
          </p:nvPr>
        </p:nvSpPr>
        <p:spPr>
          <a:xfrm>
            <a:off x="115518" y="78236"/>
            <a:ext cx="7257566" cy="577812"/>
          </a:xfrm>
        </p:spPr>
        <p:txBody>
          <a:bodyPr/>
          <a:lstStyle/>
          <a:p>
            <a:pPr eaLnBrk="1" hangingPunct="1"/>
            <a:r>
              <a:rPr lang="en-US" b="1" dirty="0" smtClean="0">
                <a:latin typeface="Century Gothic" pitchFamily="34" charset="0"/>
              </a:rPr>
              <a:t>Recap: Week 3 (1/2)</a:t>
            </a:r>
            <a:endParaRPr lang="en-US" sz="2400" b="1" u="sng" dirty="0">
              <a:latin typeface="Century Gothic" pitchFamily="34" charset="0"/>
            </a:endParaRPr>
          </a:p>
        </p:txBody>
      </p:sp>
      <p:sp>
        <p:nvSpPr>
          <p:cNvPr id="3075" name="Content Placeholder 5"/>
          <p:cNvSpPr>
            <a:spLocks noGrp="1"/>
          </p:cNvSpPr>
          <p:nvPr>
            <p:ph idx="1"/>
          </p:nvPr>
        </p:nvSpPr>
        <p:spPr>
          <a:xfrm>
            <a:off x="119743" y="598263"/>
            <a:ext cx="6840397" cy="6034312"/>
          </a:xfrm>
          <a:noFill/>
        </p:spPr>
        <p:txBody>
          <a:bodyPr/>
          <a:lstStyle/>
          <a:p>
            <a:pPr marL="261938" indent="-214313" eaLnBrk="1" hangingPunct="1">
              <a:spcBef>
                <a:spcPts val="1200"/>
              </a:spcBef>
              <a:spcAft>
                <a:spcPts val="0"/>
              </a:spcAft>
            </a:pPr>
            <a:r>
              <a:rPr lang="en-US" sz="2400" b="1" dirty="0"/>
              <a:t>Principle 7: Presence </a:t>
            </a:r>
            <a:r>
              <a:rPr lang="en-US" sz="2400" b="1" dirty="0" smtClean="0"/>
              <a:t>first, answers second</a:t>
            </a:r>
            <a:endParaRPr lang="en-US" sz="2400" b="1" dirty="0"/>
          </a:p>
          <a:p>
            <a:pPr marL="536575" lvl="1" indent="-307975" eaLnBrk="1" hangingPunct="1">
              <a:spcBef>
                <a:spcPts val="1200"/>
              </a:spcBef>
              <a:spcAft>
                <a:spcPts val="0"/>
              </a:spcAft>
            </a:pPr>
            <a:r>
              <a:rPr lang="en-US" dirty="0" smtClean="0"/>
              <a:t>God really wants to answer our prayers. But</a:t>
            </a:r>
            <a:r>
              <a:rPr lang="en-US" dirty="0"/>
              <a:t>! </a:t>
            </a:r>
            <a:r>
              <a:rPr lang="en-US" dirty="0" smtClean="0"/>
              <a:t>Not the normal experience. What</a:t>
            </a:r>
            <a:r>
              <a:rPr lang="en-US" dirty="0"/>
              <a:t> </a:t>
            </a:r>
            <a:r>
              <a:rPr lang="en-US" dirty="0" smtClean="0"/>
              <a:t>are the keys to effective prayer?</a:t>
            </a:r>
            <a:endParaRPr lang="en-US" dirty="0"/>
          </a:p>
          <a:p>
            <a:pPr marL="536575" lvl="1" indent="-307975" eaLnBrk="1" hangingPunct="1">
              <a:spcBef>
                <a:spcPts val="1200"/>
              </a:spcBef>
              <a:spcAft>
                <a:spcPts val="0"/>
              </a:spcAft>
            </a:pPr>
            <a:r>
              <a:rPr lang="en-US" u="sng" dirty="0"/>
              <a:t>Key #1</a:t>
            </a:r>
            <a:r>
              <a:rPr lang="en-US" dirty="0"/>
              <a:t>: Presence first, answers second</a:t>
            </a:r>
          </a:p>
          <a:p>
            <a:pPr marL="536575" lvl="1" indent="-307975" eaLnBrk="1" hangingPunct="1">
              <a:spcBef>
                <a:spcPts val="1200"/>
              </a:spcBef>
              <a:spcAft>
                <a:spcPts val="0"/>
              </a:spcAft>
            </a:pPr>
            <a:r>
              <a:rPr lang="en-US" dirty="0"/>
              <a:t>Tangible, manifest  Presence of God is </a:t>
            </a:r>
            <a:r>
              <a:rPr lang="en-US" dirty="0" smtClean="0"/>
              <a:t>an important part </a:t>
            </a:r>
            <a:r>
              <a:rPr lang="en-US" dirty="0"/>
              <a:t>of our </a:t>
            </a:r>
            <a:r>
              <a:rPr lang="en-US" dirty="0" smtClean="0"/>
              <a:t>Christian walk</a:t>
            </a:r>
            <a:endParaRPr lang="en-US" dirty="0"/>
          </a:p>
          <a:p>
            <a:pPr marL="261938" indent="-214313" eaLnBrk="1" hangingPunct="1">
              <a:spcBef>
                <a:spcPts val="1200"/>
              </a:spcBef>
              <a:spcAft>
                <a:spcPts val="0"/>
              </a:spcAft>
            </a:pPr>
            <a:r>
              <a:rPr lang="en-US" sz="2400" b="1" dirty="0"/>
              <a:t>Principle </a:t>
            </a:r>
            <a:r>
              <a:rPr lang="en-US" sz="2400" b="1" dirty="0" smtClean="0"/>
              <a:t>8: Seek His Presence, and grace, by faith </a:t>
            </a:r>
          </a:p>
          <a:p>
            <a:pPr marL="536575" lvl="1" indent="-307975" eaLnBrk="1" hangingPunct="1">
              <a:spcBef>
                <a:spcPts val="1200"/>
              </a:spcBef>
              <a:spcAft>
                <a:spcPts val="0"/>
              </a:spcAft>
            </a:pPr>
            <a:r>
              <a:rPr lang="en-US" dirty="0"/>
              <a:t>But, many </a:t>
            </a:r>
            <a:r>
              <a:rPr lang="en-US" dirty="0" smtClean="0"/>
              <a:t>obstacles taught in scripture</a:t>
            </a:r>
          </a:p>
          <a:p>
            <a:pPr marL="536575" lvl="1" indent="-307975" eaLnBrk="1" hangingPunct="1">
              <a:spcBef>
                <a:spcPts val="1200"/>
              </a:spcBef>
              <a:spcAft>
                <a:spcPts val="0"/>
              </a:spcAft>
            </a:pPr>
            <a:r>
              <a:rPr lang="en-US" dirty="0" smtClean="0"/>
              <a:t>How </a:t>
            </a:r>
            <a:r>
              <a:rPr lang="en-US" dirty="0"/>
              <a:t>is that possible if Jesus has opened the way for us?</a:t>
            </a:r>
          </a:p>
          <a:p>
            <a:pPr marL="536575" lvl="1" indent="-307975" eaLnBrk="1" hangingPunct="1">
              <a:spcBef>
                <a:spcPts val="1200"/>
              </a:spcBef>
              <a:spcAft>
                <a:spcPts val="0"/>
              </a:spcAft>
            </a:pPr>
            <a:r>
              <a:rPr lang="en-US" u="sng" dirty="0"/>
              <a:t>Key # 2</a:t>
            </a:r>
            <a:r>
              <a:rPr lang="en-US" dirty="0"/>
              <a:t>: Faith is the issue. Need full gospel and real </a:t>
            </a:r>
            <a:r>
              <a:rPr lang="en-US" dirty="0" smtClean="0"/>
              <a:t>faith</a:t>
            </a:r>
            <a:endParaRPr lang="en-US" dirty="0"/>
          </a:p>
        </p:txBody>
      </p:sp>
      <p:sp>
        <p:nvSpPr>
          <p:cNvPr id="3076"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10</a:t>
            </a:fld>
            <a:endParaRPr lang="en-ZA" dirty="0" smtClean="0">
              <a:solidFill>
                <a:srgbClr val="898989"/>
              </a:solidFill>
              <a:latin typeface="Century Gothic" pitchFamily="34" charset="0"/>
            </a:endParaRPr>
          </a:p>
        </p:txBody>
      </p:sp>
    </p:spTree>
    <p:extLst>
      <p:ext uri="{BB962C8B-B14F-4D97-AF65-F5344CB8AC3E}">
        <p14:creationId xmlns:p14="http://schemas.microsoft.com/office/powerpoint/2010/main" val="171814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34206" y="-535"/>
            <a:ext cx="2209798" cy="6858535"/>
            <a:chOff x="7372353" y="-535"/>
            <a:chExt cx="1771648" cy="6858535"/>
          </a:xfrm>
        </p:grpSpPr>
        <p:sp>
          <p:nvSpPr>
            <p:cNvPr id="12" name="Rectangle 11"/>
            <p:cNvSpPr/>
            <p:nvPr/>
          </p:nvSpPr>
          <p:spPr>
            <a:xfrm>
              <a:off x="7393146" y="-535"/>
              <a:ext cx="1750854"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latin typeface="Century Gothic" pitchFamily="34" charset="0"/>
                  <a:ea typeface="Aegean" pitchFamily="34" charset="0"/>
                </a:rPr>
                <a:t> Intimacy + Partnership</a:t>
              </a:r>
            </a:p>
            <a:p>
              <a:pPr algn="ctr"/>
              <a:endParaRPr lang="en-ZA" sz="2400" dirty="0">
                <a:latin typeface="Century Gothic" pitchFamily="34" charset="0"/>
                <a:ea typeface="Aegean" pitchFamily="34" charset="0"/>
              </a:endParaRPr>
            </a:p>
            <a:p>
              <a:pPr algn="ctr"/>
              <a:endParaRPr lang="en-ZA" sz="2400" dirty="0" smtClean="0">
                <a:latin typeface="Century Gothic" pitchFamily="34" charset="0"/>
                <a:ea typeface="Aegean" pitchFamily="34" charset="0"/>
              </a:endParaRPr>
            </a:p>
            <a:p>
              <a:pPr algn="ctr"/>
              <a:endParaRPr lang="en-ZA" sz="2400" dirty="0">
                <a:latin typeface="Century Gothic" pitchFamily="34" charset="0"/>
                <a:ea typeface="Aegean" pitchFamily="34" charset="0"/>
              </a:endParaRPr>
            </a:p>
          </p:txBody>
        </p:sp>
        <p:grpSp>
          <p:nvGrpSpPr>
            <p:cNvPr id="7" name="Group 6"/>
            <p:cNvGrpSpPr/>
            <p:nvPr/>
          </p:nvGrpSpPr>
          <p:grpSpPr>
            <a:xfrm>
              <a:off x="7372353" y="0"/>
              <a:ext cx="1771648" cy="4872804"/>
              <a:chOff x="6295575" y="878113"/>
              <a:chExt cx="2331193" cy="7663804"/>
            </a:xfrm>
          </p:grpSpPr>
          <p:pic>
            <p:nvPicPr>
              <p:cNvPr id="8"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396053" y="6073628"/>
                <a:ext cx="2163721" cy="2468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96055" y="3107775"/>
                <a:ext cx="2163723" cy="28660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295575" y="878113"/>
                <a:ext cx="2331193" cy="2229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grpSp>
      </p:grpSp>
      <p:sp>
        <p:nvSpPr>
          <p:cNvPr id="11" name="Rectangle 10"/>
          <p:cNvSpPr/>
          <p:nvPr/>
        </p:nvSpPr>
        <p:spPr>
          <a:xfrm>
            <a:off x="0" y="-535"/>
            <a:ext cx="6960140"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3074" name="Title 4"/>
          <p:cNvSpPr>
            <a:spLocks noGrp="1"/>
          </p:cNvSpPr>
          <p:nvPr>
            <p:ph type="title"/>
          </p:nvPr>
        </p:nvSpPr>
        <p:spPr>
          <a:xfrm>
            <a:off x="115518" y="78236"/>
            <a:ext cx="7257566" cy="577812"/>
          </a:xfrm>
        </p:spPr>
        <p:txBody>
          <a:bodyPr/>
          <a:lstStyle/>
          <a:p>
            <a:pPr eaLnBrk="1" hangingPunct="1"/>
            <a:r>
              <a:rPr lang="en-US" b="1" dirty="0" smtClean="0">
                <a:latin typeface="Century Gothic" pitchFamily="34" charset="0"/>
              </a:rPr>
              <a:t>Recap: Week 3 (2/2)</a:t>
            </a:r>
            <a:endParaRPr lang="en-US" sz="2400" b="1" u="sng" dirty="0">
              <a:latin typeface="Century Gothic" pitchFamily="34" charset="0"/>
            </a:endParaRPr>
          </a:p>
        </p:txBody>
      </p:sp>
      <p:sp>
        <p:nvSpPr>
          <p:cNvPr id="3075" name="Content Placeholder 5"/>
          <p:cNvSpPr>
            <a:spLocks noGrp="1"/>
          </p:cNvSpPr>
          <p:nvPr>
            <p:ph idx="1"/>
          </p:nvPr>
        </p:nvSpPr>
        <p:spPr>
          <a:xfrm>
            <a:off x="119743" y="598263"/>
            <a:ext cx="6840397" cy="6034312"/>
          </a:xfrm>
          <a:noFill/>
        </p:spPr>
        <p:txBody>
          <a:bodyPr/>
          <a:lstStyle/>
          <a:p>
            <a:pPr marL="42863" indent="-214313" eaLnBrk="1" hangingPunct="1">
              <a:spcBef>
                <a:spcPts val="1200"/>
              </a:spcBef>
              <a:spcAft>
                <a:spcPts val="0"/>
              </a:spcAft>
            </a:pPr>
            <a:r>
              <a:rPr lang="en-US" sz="2400" b="1" dirty="0" smtClean="0"/>
              <a:t>Principle 9: Faith = trust &amp; live by His Word</a:t>
            </a:r>
          </a:p>
          <a:p>
            <a:pPr marL="536575" lvl="1" indent="-307975" eaLnBrk="1" hangingPunct="1">
              <a:spcBef>
                <a:spcPts val="1200"/>
              </a:spcBef>
              <a:spcAft>
                <a:spcPts val="0"/>
              </a:spcAft>
            </a:pPr>
            <a:r>
              <a:rPr lang="en-US" dirty="0"/>
              <a:t>What faith is not: Example of Israel</a:t>
            </a:r>
          </a:p>
          <a:p>
            <a:pPr marL="536575" lvl="1" indent="-307975" eaLnBrk="1" hangingPunct="1">
              <a:spcBef>
                <a:spcPts val="1200"/>
              </a:spcBef>
              <a:spcAft>
                <a:spcPts val="0"/>
              </a:spcAft>
            </a:pPr>
            <a:r>
              <a:rPr lang="en-US" dirty="0"/>
              <a:t>What faith is: invisible bridge illustration</a:t>
            </a:r>
          </a:p>
          <a:p>
            <a:pPr marL="536575" lvl="1" indent="-307975" eaLnBrk="1" hangingPunct="1">
              <a:spcBef>
                <a:spcPts val="1200"/>
              </a:spcBef>
              <a:spcAft>
                <a:spcPts val="0"/>
              </a:spcAft>
            </a:pPr>
            <a:r>
              <a:rPr lang="en-US" dirty="0"/>
              <a:t>10 principles of faith</a:t>
            </a:r>
          </a:p>
          <a:p>
            <a:pPr marL="1133475" lvl="2" indent="-285750" eaLnBrk="1" hangingPunct="1">
              <a:spcBef>
                <a:spcPts val="1200"/>
              </a:spcBef>
              <a:spcAft>
                <a:spcPts val="0"/>
              </a:spcAft>
              <a:buFont typeface="Wingdings" panose="05000000000000000000" pitchFamily="2" charset="2"/>
              <a:buChar char="§"/>
            </a:pPr>
            <a:r>
              <a:rPr lang="en-US" dirty="0" smtClean="0"/>
              <a:t>Faith is trusting </a:t>
            </a:r>
            <a:r>
              <a:rPr lang="en-US" dirty="0"/>
              <a:t>God’s word, regardless of </a:t>
            </a:r>
            <a:r>
              <a:rPr lang="en-US" dirty="0" smtClean="0"/>
              <a:t>circumstances</a:t>
            </a:r>
          </a:p>
          <a:p>
            <a:pPr marL="1133475" lvl="2" indent="-285750" eaLnBrk="1" hangingPunct="1">
              <a:spcBef>
                <a:spcPts val="1200"/>
              </a:spcBef>
              <a:spcAft>
                <a:spcPts val="0"/>
              </a:spcAft>
              <a:buFont typeface="Wingdings" panose="05000000000000000000" pitchFamily="2" charset="2"/>
              <a:buChar char="§"/>
            </a:pPr>
            <a:r>
              <a:rPr lang="en-US" dirty="0" smtClean="0"/>
              <a:t>Therefore, thinking</a:t>
            </a:r>
            <a:r>
              <a:rPr lang="en-US" dirty="0"/>
              <a:t>, speaking, and doing His </a:t>
            </a:r>
            <a:r>
              <a:rPr lang="en-US" dirty="0" smtClean="0"/>
              <a:t>Word</a:t>
            </a:r>
          </a:p>
          <a:p>
            <a:pPr marL="1133475" lvl="2" indent="-285750" eaLnBrk="1" hangingPunct="1">
              <a:spcBef>
                <a:spcPts val="1200"/>
              </a:spcBef>
              <a:spcAft>
                <a:spcPts val="0"/>
              </a:spcAft>
              <a:buFont typeface="Wingdings" panose="05000000000000000000" pitchFamily="2" charset="2"/>
              <a:buChar char="§"/>
            </a:pPr>
            <a:r>
              <a:rPr lang="en-US" dirty="0" smtClean="0"/>
              <a:t>Grace becomes manifest when we act on His Word</a:t>
            </a:r>
            <a:endParaRPr lang="en-US" dirty="0"/>
          </a:p>
        </p:txBody>
      </p:sp>
      <p:sp>
        <p:nvSpPr>
          <p:cNvPr id="3076"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11</a:t>
            </a:fld>
            <a:endParaRPr lang="en-ZA" dirty="0" smtClean="0">
              <a:solidFill>
                <a:srgbClr val="898989"/>
              </a:solidFill>
              <a:latin typeface="Century Gothic" pitchFamily="34" charset="0"/>
            </a:endParaRPr>
          </a:p>
        </p:txBody>
      </p:sp>
    </p:spTree>
    <p:extLst>
      <p:ext uri="{BB962C8B-B14F-4D97-AF65-F5344CB8AC3E}">
        <p14:creationId xmlns:p14="http://schemas.microsoft.com/office/powerpoint/2010/main" val="244932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241" y="1064085"/>
            <a:ext cx="3063042" cy="1177550"/>
          </a:xfrm>
          <a:prstGeom prst="rect">
            <a:avLst/>
          </a:prstGeom>
        </p:spPr>
        <p:txBody>
          <a:bodyPr wrap="square" lIns="68882" tIns="34441" rIns="68882" bIns="34441">
            <a:spAutoFit/>
          </a:bodyPr>
          <a:lstStyle/>
          <a:p>
            <a:pPr algn="ctr">
              <a:spcAft>
                <a:spcPts val="2400"/>
              </a:spcAft>
            </a:pPr>
            <a:r>
              <a:rPr lang="en-ZA" sz="2400" dirty="0" smtClean="0">
                <a:latin typeface="Century Gothic" panose="020B0502020202020204" pitchFamily="34" charset="0"/>
                <a:cs typeface="Arial" panose="020B0604020202020204" pitchFamily="34" charset="0"/>
              </a:rPr>
              <a:t>The </a:t>
            </a:r>
            <a:r>
              <a:rPr lang="en-ZA" sz="2400" b="1" u="sng" dirty="0">
                <a:latin typeface="Century Gothic" panose="020B0502020202020204" pitchFamily="34" charset="0"/>
                <a:cs typeface="Arial" panose="020B0604020202020204" pitchFamily="34" charset="0"/>
              </a:rPr>
              <a:t>Intimacy</a:t>
            </a:r>
            <a:r>
              <a:rPr lang="en-ZA" sz="2400" dirty="0">
                <a:latin typeface="Century Gothic" panose="020B0502020202020204" pitchFamily="34" charset="0"/>
                <a:cs typeface="Arial" panose="020B0604020202020204" pitchFamily="34" charset="0"/>
              </a:rPr>
              <a:t> </a:t>
            </a:r>
            <a:r>
              <a:rPr lang="en-ZA" sz="2400" dirty="0" smtClean="0">
                <a:latin typeface="Century Gothic" panose="020B0502020202020204" pitchFamily="34" charset="0"/>
                <a:cs typeface="Arial" panose="020B0604020202020204" pitchFamily="34" charset="0"/>
              </a:rPr>
              <a:t>Paradigm: </a:t>
            </a:r>
            <a:br>
              <a:rPr lang="en-ZA" sz="2400" dirty="0" smtClean="0">
                <a:latin typeface="Century Gothic" panose="020B0502020202020204" pitchFamily="34" charset="0"/>
                <a:cs typeface="Arial" panose="020B0604020202020204" pitchFamily="34" charset="0"/>
              </a:rPr>
            </a:br>
            <a:endParaRPr lang="en-US" sz="2400" dirty="0">
              <a:latin typeface="Century Gothic" panose="020B0502020202020204" pitchFamily="34" charset="0"/>
            </a:endParaRPr>
          </a:p>
        </p:txBody>
      </p:sp>
      <p:sp>
        <p:nvSpPr>
          <p:cNvPr id="15" name="Rectangle 14"/>
          <p:cNvSpPr/>
          <p:nvPr/>
        </p:nvSpPr>
        <p:spPr>
          <a:xfrm>
            <a:off x="2413908" y="4869548"/>
            <a:ext cx="2991924" cy="1177550"/>
          </a:xfrm>
          <a:prstGeom prst="rect">
            <a:avLst/>
          </a:prstGeom>
        </p:spPr>
        <p:txBody>
          <a:bodyPr wrap="square" lIns="68882" tIns="34441" rIns="68882" bIns="34441">
            <a:spAutoFit/>
          </a:bodyPr>
          <a:lstStyle/>
          <a:p>
            <a:pPr indent="-174625" algn="ctr">
              <a:spcAft>
                <a:spcPts val="2400"/>
              </a:spcAft>
            </a:pPr>
            <a:r>
              <a:rPr lang="en-ZA" sz="2400" dirty="0" smtClean="0">
                <a:latin typeface="Century Gothic" panose="020B0502020202020204" pitchFamily="34" charset="0"/>
                <a:cs typeface="Arial" panose="020B0604020202020204" pitchFamily="34" charset="0"/>
              </a:rPr>
              <a:t>The </a:t>
            </a:r>
            <a:r>
              <a:rPr lang="en-ZA" sz="2400" b="1" u="sng" dirty="0">
                <a:latin typeface="Century Gothic" panose="020B0502020202020204" pitchFamily="34" charset="0"/>
                <a:cs typeface="Arial" panose="020B0604020202020204" pitchFamily="34" charset="0"/>
              </a:rPr>
              <a:t>Power</a:t>
            </a:r>
            <a:r>
              <a:rPr lang="en-ZA" sz="2400" dirty="0">
                <a:latin typeface="Century Gothic" panose="020B0502020202020204" pitchFamily="34" charset="0"/>
                <a:cs typeface="Arial" panose="020B0604020202020204" pitchFamily="34" charset="0"/>
              </a:rPr>
              <a:t> of Prayer Paradigm</a:t>
            </a:r>
            <a:br>
              <a:rPr lang="en-ZA" sz="2400" dirty="0">
                <a:latin typeface="Century Gothic" panose="020B0502020202020204" pitchFamily="34" charset="0"/>
                <a:cs typeface="Arial" panose="020B0604020202020204" pitchFamily="34" charset="0"/>
              </a:rPr>
            </a:br>
            <a:endParaRPr lang="en-ZA" sz="2400" dirty="0">
              <a:latin typeface="Century Gothic" panose="020B0502020202020204" pitchFamily="34" charset="0"/>
            </a:endParaRPr>
          </a:p>
        </p:txBody>
      </p:sp>
      <p:sp>
        <p:nvSpPr>
          <p:cNvPr id="14" name="Rectangle 13"/>
          <p:cNvSpPr/>
          <p:nvPr/>
        </p:nvSpPr>
        <p:spPr>
          <a:xfrm>
            <a:off x="2351241" y="2966817"/>
            <a:ext cx="2991922" cy="1177550"/>
          </a:xfrm>
          <a:prstGeom prst="rect">
            <a:avLst/>
          </a:prstGeom>
        </p:spPr>
        <p:txBody>
          <a:bodyPr wrap="square" lIns="68882" tIns="34441" rIns="68882" bIns="34441">
            <a:spAutoFit/>
          </a:bodyPr>
          <a:lstStyle/>
          <a:p>
            <a:pPr algn="ctr"/>
            <a:r>
              <a:rPr lang="en-ZA" sz="2400" dirty="0" smtClean="0">
                <a:latin typeface="Century Gothic" panose="020B0502020202020204" pitchFamily="34" charset="0"/>
                <a:cs typeface="Arial" panose="020B0604020202020204" pitchFamily="34" charset="0"/>
              </a:rPr>
              <a:t>The </a:t>
            </a:r>
            <a:r>
              <a:rPr lang="en-ZA" sz="2400" b="1" u="sng" dirty="0">
                <a:latin typeface="Century Gothic" panose="020B0502020202020204" pitchFamily="34" charset="0"/>
                <a:cs typeface="Arial" panose="020B0604020202020204" pitchFamily="34" charset="0"/>
              </a:rPr>
              <a:t>Partnership</a:t>
            </a:r>
            <a:r>
              <a:rPr lang="en-ZA" sz="2400" dirty="0">
                <a:latin typeface="Century Gothic" panose="020B0502020202020204" pitchFamily="34" charset="0"/>
                <a:cs typeface="Arial" panose="020B0604020202020204" pitchFamily="34" charset="0"/>
              </a:rPr>
              <a:t> paradigm:</a:t>
            </a:r>
          </a:p>
          <a:p>
            <a:pPr algn="ctr"/>
            <a:endParaRPr lang="en-ZA" sz="2400" i="1" dirty="0">
              <a:latin typeface="Century Gothic" panose="020B0502020202020204" pitchFamily="34" charset="0"/>
            </a:endParaRPr>
          </a:p>
        </p:txBody>
      </p:sp>
      <p:sp>
        <p:nvSpPr>
          <p:cNvPr id="3" name="Rectangle 2"/>
          <p:cNvSpPr/>
          <p:nvPr/>
        </p:nvSpPr>
        <p:spPr>
          <a:xfrm>
            <a:off x="40704" y="31816"/>
            <a:ext cx="9103296" cy="523220"/>
          </a:xfrm>
          <a:prstGeom prst="rect">
            <a:avLst/>
          </a:prstGeom>
        </p:spPr>
        <p:txBody>
          <a:bodyPr wrap="square">
            <a:spAutoFit/>
          </a:bodyPr>
          <a:lstStyle/>
          <a:p>
            <a:r>
              <a:rPr lang="en-US" sz="2800" b="1" dirty="0" smtClean="0">
                <a:latin typeface="Century Gothic" pitchFamily="34" charset="0"/>
                <a:cs typeface="Arial" pitchFamily="34" charset="0"/>
              </a:rPr>
              <a:t>Faith response: 3 paradigms of prayer + time</a:t>
            </a:r>
            <a:endParaRPr lang="en-ZA" sz="2800" b="1" dirty="0">
              <a:latin typeface="Century Gothic" pitchFamily="34" charset="0"/>
            </a:endParaRPr>
          </a:p>
        </p:txBody>
      </p:sp>
      <p:sp>
        <p:nvSpPr>
          <p:cNvPr id="19" name="Slide Number Placeholder 4"/>
          <p:cNvSpPr>
            <a:spLocks noGrp="1"/>
          </p:cNvSpPr>
          <p:nvPr>
            <p:ph type="sldNum" sz="quarter" idx="12"/>
          </p:nvPr>
        </p:nvSpPr>
        <p:spPr bwMode="auto">
          <a:xfrm>
            <a:off x="7010398"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b="1" smtClean="0">
                <a:latin typeface="Calibri" pitchFamily="34" charset="0"/>
              </a:rPr>
              <a:pPr eaLnBrk="1" hangingPunct="1"/>
              <a:t>12</a:t>
            </a:fld>
            <a:endParaRPr lang="en-ZA" b="1" dirty="0" smtClean="0">
              <a:latin typeface="Calibri" pitchFamily="34" charset="0"/>
            </a:endParaRPr>
          </a:p>
        </p:txBody>
      </p:sp>
      <p:sp>
        <p:nvSpPr>
          <p:cNvPr id="5" name="Isosceles Triangle 4"/>
          <p:cNvSpPr/>
          <p:nvPr/>
        </p:nvSpPr>
        <p:spPr>
          <a:xfrm rot="5400000">
            <a:off x="3755870" y="3102345"/>
            <a:ext cx="5024975" cy="927100"/>
          </a:xfrm>
          <a:prstGeom prst="triangle">
            <a:avLst/>
          </a:prstGeom>
          <a:solidFill>
            <a:schemeClr val="tx2"/>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pic>
        <p:nvPicPr>
          <p:cNvPr id="18" name="Picture 4" descr="http://files.myopera.com/BackFromTheGrave/blog/BFTG.Sp2.jpg"/>
          <p:cNvPicPr>
            <a:picLocks noChangeAspect="1" noChangeArrowheads="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139203" y="2948357"/>
            <a:ext cx="1834212" cy="169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39203" y="1053407"/>
            <a:ext cx="1834212" cy="169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upload.wikimedia.org/wikipedia/commons/8/8b/2010-07-20_Black_windup_alarm_clock_face.jpg"/>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393" b="97251" l="4992" r="95175">
                        <a14:foregroundMark x1="9318" y1="34293" x2="9651" y2="25000"/>
                        <a14:foregroundMark x1="90183" y1="34686" x2="87188" y2="26571"/>
                        <a14:foregroundMark x1="80699" y1="19895" x2="82196" y2="14529"/>
                        <a14:foregroundMark x1="18469" y1="19895" x2="18136" y2="14529"/>
                        <a14:foregroundMark x1="18802" y1="14267" x2="16473" y2="14791"/>
                        <a14:foregroundMark x1="16805" y1="19895" x2="25125" y2="16885"/>
                        <a14:foregroundMark x1="26456" y1="15445" x2="26789" y2="11126"/>
                        <a14:foregroundMark x1="28286" y1="13089" x2="28286" y2="9817"/>
                        <a14:foregroundMark x1="26123" y1="9817" x2="32113" y2="4188"/>
                        <a14:foregroundMark x1="32612" y1="3927" x2="52080" y2="1832"/>
                        <a14:foregroundMark x1="52413" y1="1963" x2="65724" y2="4188"/>
                        <a14:foregroundMark x1="66389" y1="4581" x2="72213" y2="7068"/>
                        <a14:foregroundMark x1="72379" y1="8115" x2="72879" y2="14267"/>
                        <a14:foregroundMark x1="73877" y1="15707" x2="75208" y2="17670"/>
                        <a14:foregroundMark x1="75208" y1="17408" x2="83694" y2="20419"/>
                        <a14:foregroundMark x1="82862" y1="14660" x2="83860" y2="15445"/>
                        <a14:foregroundMark x1="48419" y1="17932" x2="54742" y2="21466"/>
                        <a14:foregroundMark x1="51747" y1="21204" x2="49750" y2="26832"/>
                        <a14:foregroundMark x1="44426" y1="21990" x2="45092" y2="25131"/>
                        <a14:foregroundMark x1="23960" y1="88089" x2="19301" y2="94503"/>
                        <a14:foregroundMark x1="69218" y1="90052" x2="79700" y2="83508"/>
                        <a14:foregroundMark x1="71215" y1="90183" x2="77371" y2="95812"/>
                        <a14:foregroundMark x1="75707" y1="88089" x2="79035" y2="94634"/>
                        <a14:foregroundMark x1="22130" y1="87042" x2="17637" y2="94110"/>
                        <a14:backgroundMark x1="47587" y1="21335" x2="49584" y2="23953"/>
                      </a14:backgroundRemoval>
                    </a14:imgEffect>
                  </a14:imgLayer>
                </a14:imgProps>
              </a:ext>
              <a:ext uri="{28A0092B-C50C-407E-A947-70E740481C1C}">
                <a14:useLocalDpi xmlns:a14="http://schemas.microsoft.com/office/drawing/2010/main" val="0"/>
              </a:ext>
            </a:extLst>
          </a:blip>
          <a:srcRect/>
          <a:stretch>
            <a:fillRect/>
          </a:stretch>
        </p:blipFill>
        <p:spPr bwMode="auto">
          <a:xfrm>
            <a:off x="6838044" y="2030494"/>
            <a:ext cx="2221592" cy="2823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696" r="4417"/>
          <a:stretch/>
        </p:blipFill>
        <p:spPr bwMode="auto">
          <a:xfrm>
            <a:off x="116343" y="4843307"/>
            <a:ext cx="1857071" cy="123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44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124370"/>
            <a:ext cx="2802877" cy="4017809"/>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bg1">
                    <a:lumMod val="65000"/>
                  </a:schemeClr>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schemeClr val="tx1"/>
                </a:solidFill>
                <a:latin typeface="Century Gothic" pitchFamily="34" charset="0"/>
              </a:rPr>
              <a:pPr>
                <a:defRPr/>
              </a:pPr>
              <a:t>13</a:t>
            </a:fld>
            <a:endParaRPr lang="en-ZA" dirty="0">
              <a:solidFill>
                <a:schemeClr val="tx1"/>
              </a:solidFill>
              <a:latin typeface="Century Gothic" pitchFamily="34" charset="0"/>
            </a:endParaRPr>
          </a:p>
        </p:txBody>
      </p:sp>
      <p:sp>
        <p:nvSpPr>
          <p:cNvPr id="34" name="Rectangle 33"/>
          <p:cNvSpPr/>
          <p:nvPr/>
        </p:nvSpPr>
        <p:spPr>
          <a:xfrm>
            <a:off x="3174123" y="124371"/>
            <a:ext cx="2846343" cy="4017809"/>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tx2"/>
                </a:solidFill>
                <a:latin typeface="Century Gothic" pitchFamily="34" charset="0"/>
                <a:ea typeface="MS PGothic" pitchFamily="34" charset="-128"/>
              </a:rPr>
              <a:t>II. Foundations for effective prayer</a:t>
            </a:r>
            <a:endParaRPr lang="en-ZA" sz="2400" b="1" dirty="0">
              <a:solidFill>
                <a:schemeClr val="tx2"/>
              </a:solidFill>
              <a:latin typeface="Century Gothic" pitchFamily="34" charset="0"/>
              <a:ea typeface="MS PGothic" pitchFamily="34" charset="-128"/>
            </a:endParaRPr>
          </a:p>
        </p:txBody>
      </p:sp>
      <p:sp>
        <p:nvSpPr>
          <p:cNvPr id="35" name="Rectangle 34"/>
          <p:cNvSpPr/>
          <p:nvPr/>
        </p:nvSpPr>
        <p:spPr>
          <a:xfrm>
            <a:off x="3482719" y="330870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115509"/>
            <a:ext cx="2726905" cy="4029800"/>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1196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1564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15646"/>
            <a:ext cx="2511123"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99412"/>
            <a:ext cx="1144619" cy="109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174123" y="4145309"/>
            <a:ext cx="2846343" cy="1467121"/>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20" name="Rectangle 19"/>
          <p:cNvSpPr/>
          <p:nvPr/>
        </p:nvSpPr>
        <p:spPr>
          <a:xfrm>
            <a:off x="3210022" y="4891979"/>
            <a:ext cx="2723956" cy="6820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1" name="Rectangle 20"/>
          <p:cNvSpPr/>
          <p:nvPr/>
        </p:nvSpPr>
        <p:spPr>
          <a:xfrm>
            <a:off x="3210369" y="4104325"/>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schemeClr val="bg1">
                    <a:lumMod val="75000"/>
                  </a:schemeClr>
                </a:solidFill>
                <a:latin typeface="Century Gothic" panose="020B0502020202020204" pitchFamily="34" charset="0"/>
                <a:ea typeface="MS PGothic" pitchFamily="34" charset="-128"/>
              </a:rPr>
              <a:t>1 – Seeking His Presence by Faith</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Tabernacle prayer model</a:t>
            </a:r>
          </a:p>
        </p:txBody>
      </p:sp>
    </p:spTree>
    <p:extLst>
      <p:ext uri="{BB962C8B-B14F-4D97-AF65-F5344CB8AC3E}">
        <p14:creationId xmlns:p14="http://schemas.microsoft.com/office/powerpoint/2010/main" val="348701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Introductory remarks</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14</a:t>
            </a:fld>
            <a:endParaRPr lang="en-ZA"/>
          </a:p>
        </p:txBody>
      </p:sp>
      <p:sp>
        <p:nvSpPr>
          <p:cNvPr id="6" name="TextBox 5"/>
          <p:cNvSpPr txBox="1"/>
          <p:nvPr/>
        </p:nvSpPr>
        <p:spPr>
          <a:xfrm>
            <a:off x="145143" y="1538515"/>
            <a:ext cx="8846457" cy="3416320"/>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US" sz="2400" dirty="0" smtClean="0">
                <a:solidFill>
                  <a:prstClr val="black"/>
                </a:solidFill>
                <a:latin typeface="Century Gothic" panose="020B0502020202020204" pitchFamily="34" charset="0"/>
                <a:ea typeface="MS PGothic" pitchFamily="34" charset="-128"/>
              </a:rPr>
              <a:t>Guide for seeking deep intimacy with God &amp; power in prayer - </a:t>
            </a:r>
            <a:r>
              <a:rPr lang="en-US" sz="2400" dirty="0">
                <a:solidFill>
                  <a:prstClr val="black"/>
                </a:solidFill>
                <a:latin typeface="Century Gothic" panose="020B0502020202020204" pitchFamily="34" charset="0"/>
                <a:ea typeface="MS PGothic" pitchFamily="34" charset="-128"/>
              </a:rPr>
              <a:t>not </a:t>
            </a:r>
            <a:r>
              <a:rPr lang="en-US" sz="2400" dirty="0" smtClean="0">
                <a:solidFill>
                  <a:prstClr val="black"/>
                </a:solidFill>
                <a:latin typeface="Century Gothic" panose="020B0502020202020204" pitchFamily="34" charset="0"/>
                <a:ea typeface="MS PGothic" pitchFamily="34" charset="-128"/>
              </a:rPr>
              <a:t>for short </a:t>
            </a:r>
            <a:r>
              <a:rPr lang="en-US" sz="2400" dirty="0">
                <a:solidFill>
                  <a:prstClr val="black"/>
                </a:solidFill>
                <a:latin typeface="Century Gothic" panose="020B0502020202020204" pitchFamily="34" charset="0"/>
                <a:ea typeface="MS PGothic" pitchFamily="34" charset="-128"/>
              </a:rPr>
              <a:t>discrete prayers</a:t>
            </a:r>
            <a:endParaRPr lang="en-US" sz="2400" dirty="0" smtClean="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endParaRPr lang="en-US" sz="2400" dirty="0" smtClean="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r>
              <a:rPr lang="en-US" sz="2400" dirty="0" smtClean="0">
                <a:solidFill>
                  <a:prstClr val="black"/>
                </a:solidFill>
                <a:latin typeface="Century Gothic" panose="020B0502020202020204" pitchFamily="34" charset="0"/>
                <a:ea typeface="MS PGothic" pitchFamily="34" charset="-128"/>
              </a:rPr>
              <a:t>Helpful guide, not the only way</a:t>
            </a: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r>
              <a:rPr lang="en-US" sz="2400" dirty="0" smtClean="0">
                <a:solidFill>
                  <a:prstClr val="black"/>
                </a:solidFill>
                <a:latin typeface="Century Gothic" panose="020B0502020202020204" pitchFamily="34" charset="0"/>
                <a:ea typeface="MS PGothic" pitchFamily="34" charset="-128"/>
              </a:rPr>
              <a:t>Helpful principles, not law</a:t>
            </a: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r>
              <a:rPr lang="en-US" sz="2400" dirty="0" smtClean="0">
                <a:solidFill>
                  <a:prstClr val="black"/>
                </a:solidFill>
                <a:latin typeface="Century Gothic" panose="020B0502020202020204" pitchFamily="34" charset="0"/>
                <a:ea typeface="MS PGothic" pitchFamily="34" charset="-128"/>
              </a:rPr>
              <a:t>The Spirit of Grace </a:t>
            </a:r>
            <a:r>
              <a:rPr lang="en-US" sz="2400" dirty="0">
                <a:solidFill>
                  <a:prstClr val="black"/>
                </a:solidFill>
                <a:latin typeface="Century Gothic" panose="020B0502020202020204" pitchFamily="34" charset="0"/>
                <a:ea typeface="MS PGothic" pitchFamily="34" charset="-128"/>
              </a:rPr>
              <a:t>is the </a:t>
            </a:r>
            <a:r>
              <a:rPr lang="en-US" sz="2400" dirty="0" smtClean="0">
                <a:solidFill>
                  <a:prstClr val="black"/>
                </a:solidFill>
                <a:latin typeface="Century Gothic" panose="020B0502020202020204" pitchFamily="34" charset="0"/>
                <a:ea typeface="MS PGothic" pitchFamily="34" charset="-128"/>
              </a:rPr>
              <a:t>Enabler, He </a:t>
            </a:r>
            <a:r>
              <a:rPr lang="en-US" sz="2400" dirty="0">
                <a:solidFill>
                  <a:prstClr val="black"/>
                </a:solidFill>
                <a:latin typeface="Century Gothic" panose="020B0502020202020204" pitchFamily="34" charset="0"/>
                <a:ea typeface="MS PGothic" pitchFamily="34" charset="-128"/>
              </a:rPr>
              <a:t>is enabling us </a:t>
            </a:r>
            <a:r>
              <a:rPr lang="en-US" sz="2400" b="1" u="sng" dirty="0" smtClean="0">
                <a:solidFill>
                  <a:prstClr val="black"/>
                </a:solidFill>
                <a:latin typeface="Century Gothic" panose="020B0502020202020204" pitchFamily="34" charset="0"/>
                <a:ea typeface="MS PGothic" pitchFamily="34" charset="-128"/>
              </a:rPr>
              <a:t>already</a:t>
            </a:r>
            <a:r>
              <a:rPr lang="en-US" sz="2400" b="1" dirty="0" smtClean="0">
                <a:solidFill>
                  <a:prstClr val="black"/>
                </a:solidFill>
                <a:latin typeface="Century Gothic" panose="020B0502020202020204" pitchFamily="34" charset="0"/>
                <a:ea typeface="MS PGothic" pitchFamily="34" charset="-128"/>
              </a:rPr>
              <a:t> </a:t>
            </a:r>
            <a:endParaRPr lang="en-US" sz="2400" dirty="0">
              <a:solidFill>
                <a:prstClr val="black"/>
              </a:solidFill>
              <a:latin typeface="Century Gothic" panose="020B0502020202020204" pitchFamily="34" charset="0"/>
              <a:ea typeface="MS PGothic" pitchFamily="34" charset="-128"/>
            </a:endParaRPr>
          </a:p>
        </p:txBody>
      </p:sp>
    </p:spTree>
    <p:extLst>
      <p:ext uri="{BB962C8B-B14F-4D97-AF65-F5344CB8AC3E}">
        <p14:creationId xmlns:p14="http://schemas.microsoft.com/office/powerpoint/2010/main" val="321154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5"/>
          <p:cNvSpPr>
            <a:spLocks noGrp="1"/>
          </p:cNvSpPr>
          <p:nvPr>
            <p:ph idx="1"/>
          </p:nvPr>
        </p:nvSpPr>
        <p:spPr>
          <a:xfrm>
            <a:off x="201386" y="654464"/>
            <a:ext cx="8713694" cy="2680138"/>
          </a:xfrm>
        </p:spPr>
        <p:txBody>
          <a:bodyPr/>
          <a:lstStyle/>
          <a:p>
            <a:pPr>
              <a:spcBef>
                <a:spcPts val="0"/>
              </a:spcBef>
              <a:spcAft>
                <a:spcPts val="1200"/>
              </a:spcAft>
            </a:pPr>
            <a:r>
              <a:rPr lang="en-US" sz="2400" dirty="0"/>
              <a:t>Seek the Lord… </a:t>
            </a:r>
            <a:r>
              <a:rPr lang="en-US" sz="2400" b="1" i="1" u="sng" dirty="0">
                <a:solidFill>
                  <a:schemeClr val="accent1"/>
                </a:solidFill>
              </a:rPr>
              <a:t>seek his presence</a:t>
            </a:r>
            <a:r>
              <a:rPr lang="en-US" sz="2400" b="1" i="1" dirty="0">
                <a:solidFill>
                  <a:schemeClr val="accent1"/>
                </a:solidFill>
              </a:rPr>
              <a:t> </a:t>
            </a:r>
            <a:r>
              <a:rPr lang="en-US" sz="2400" dirty="0"/>
              <a:t>continually! (Ps 105:4)</a:t>
            </a:r>
          </a:p>
          <a:p>
            <a:pPr>
              <a:spcBef>
                <a:spcPts val="0"/>
              </a:spcBef>
              <a:spcAft>
                <a:spcPts val="1200"/>
              </a:spcAft>
            </a:pPr>
            <a:endParaRPr lang="en-US" sz="2400" dirty="0" smtClean="0"/>
          </a:p>
          <a:p>
            <a:pPr>
              <a:spcBef>
                <a:spcPts val="0"/>
              </a:spcBef>
              <a:spcAft>
                <a:spcPts val="1200"/>
              </a:spcAft>
            </a:pPr>
            <a:r>
              <a:rPr lang="en-US" sz="2400" dirty="0" smtClean="0"/>
              <a:t>Let </a:t>
            </a:r>
            <a:r>
              <a:rPr lang="en-US" sz="2400" dirty="0"/>
              <a:t>us then with confidence </a:t>
            </a:r>
            <a:r>
              <a:rPr lang="en-US" sz="2400" b="1" i="1" u="sng" dirty="0">
                <a:solidFill>
                  <a:schemeClr val="accent1"/>
                </a:solidFill>
              </a:rPr>
              <a:t>draw near</a:t>
            </a:r>
            <a:r>
              <a:rPr lang="en-US" sz="2400" b="1" i="1" dirty="0">
                <a:solidFill>
                  <a:schemeClr val="accent1"/>
                </a:solidFill>
              </a:rPr>
              <a:t> </a:t>
            </a:r>
            <a:r>
              <a:rPr lang="en-US" sz="2400" dirty="0"/>
              <a:t>to the </a:t>
            </a:r>
            <a:r>
              <a:rPr lang="en-US" sz="2400" b="1" i="1" u="sng" dirty="0">
                <a:solidFill>
                  <a:schemeClr val="accent1"/>
                </a:solidFill>
              </a:rPr>
              <a:t>throne of grace</a:t>
            </a:r>
            <a:r>
              <a:rPr lang="en-US" sz="2400" dirty="0"/>
              <a:t>, that we may receive mercy and find grace to help in time of need.  </a:t>
            </a:r>
            <a:r>
              <a:rPr lang="en-US" sz="2400" i="1" dirty="0"/>
              <a:t>(</a:t>
            </a:r>
            <a:r>
              <a:rPr lang="en-US" sz="2400" i="1" dirty="0" err="1"/>
              <a:t>Heb</a:t>
            </a:r>
            <a:r>
              <a:rPr lang="en-US" sz="2400" i="1" dirty="0"/>
              <a:t> 4:16)</a:t>
            </a:r>
          </a:p>
          <a:p>
            <a:pPr marL="457200" lvl="1" indent="0">
              <a:spcBef>
                <a:spcPts val="0"/>
              </a:spcBef>
              <a:spcAft>
                <a:spcPts val="1200"/>
              </a:spcAft>
              <a:buNone/>
            </a:pPr>
            <a:r>
              <a:rPr lang="en-US" sz="1800" dirty="0" smtClean="0"/>
              <a:t> </a:t>
            </a:r>
            <a:endParaRPr lang="en-US" sz="1800" dirty="0"/>
          </a:p>
        </p:txBody>
      </p:sp>
      <p:sp>
        <p:nvSpPr>
          <p:cNvPr id="11" name="Rectangle 10"/>
          <p:cNvSpPr/>
          <p:nvPr/>
        </p:nvSpPr>
        <p:spPr>
          <a:xfrm>
            <a:off x="150250" y="4676538"/>
            <a:ext cx="8848608" cy="830997"/>
          </a:xfrm>
          <a:prstGeom prst="rect">
            <a:avLst/>
          </a:prstGeom>
          <a:solidFill>
            <a:schemeClr val="tx2"/>
          </a:solidFill>
        </p:spPr>
        <p:txBody>
          <a:bodyPr wrap="square">
            <a:spAutoFit/>
          </a:bodyPr>
          <a:lstStyle/>
          <a:p>
            <a:pPr marL="0" lvl="2" fontAlgn="base">
              <a:spcBef>
                <a:spcPct val="0"/>
              </a:spcBef>
              <a:spcAft>
                <a:spcPct val="0"/>
              </a:spcAft>
            </a:pPr>
            <a:r>
              <a:rPr lang="en-US" sz="2400" b="1" dirty="0">
                <a:solidFill>
                  <a:prstClr val="white"/>
                </a:solidFill>
                <a:latin typeface="Century Gothic" panose="020B0502020202020204" pitchFamily="34" charset="0"/>
                <a:ea typeface="MS PGothic" pitchFamily="34" charset="-128"/>
              </a:rPr>
              <a:t>P1. We </a:t>
            </a:r>
            <a:r>
              <a:rPr lang="en-US" sz="2400" b="1" dirty="0" smtClean="0">
                <a:solidFill>
                  <a:prstClr val="white"/>
                </a:solidFill>
                <a:latin typeface="Century Gothic" panose="020B0502020202020204" pitchFamily="34" charset="0"/>
                <a:ea typeface="MS PGothic" pitchFamily="34" charset="-128"/>
              </a:rPr>
              <a:t>are called to seek God’s Presence, </a:t>
            </a:r>
            <a:r>
              <a:rPr lang="en-US" sz="2400" b="1" dirty="0">
                <a:solidFill>
                  <a:prstClr val="white"/>
                </a:solidFill>
                <a:latin typeface="Century Gothic" panose="020B0502020202020204" pitchFamily="34" charset="0"/>
                <a:ea typeface="MS PGothic" pitchFamily="34" charset="-128"/>
              </a:rPr>
              <a:t>in </a:t>
            </a:r>
            <a:r>
              <a:rPr lang="en-US" sz="2400" b="1" dirty="0" smtClean="0">
                <a:solidFill>
                  <a:prstClr val="white"/>
                </a:solidFill>
                <a:latin typeface="Century Gothic" panose="020B0502020202020204" pitchFamily="34" charset="0"/>
                <a:ea typeface="MS PGothic" pitchFamily="34" charset="-128"/>
              </a:rPr>
              <a:t>His </a:t>
            </a:r>
            <a:r>
              <a:rPr lang="en-US" sz="2400" b="1" dirty="0">
                <a:solidFill>
                  <a:prstClr val="white"/>
                </a:solidFill>
                <a:latin typeface="Century Gothic" panose="020B0502020202020204" pitchFamily="34" charset="0"/>
                <a:ea typeface="MS PGothic" pitchFamily="34" charset="-128"/>
              </a:rPr>
              <a:t>throne room</a:t>
            </a:r>
          </a:p>
        </p:txBody>
      </p:sp>
      <p:sp>
        <p:nvSpPr>
          <p:cNvPr id="13" name="Down Arrow 12"/>
          <p:cNvSpPr/>
          <p:nvPr/>
        </p:nvSpPr>
        <p:spPr>
          <a:xfrm>
            <a:off x="4150972" y="4155576"/>
            <a:ext cx="847165" cy="490776"/>
          </a:xfrm>
          <a:prstGeom prst="downArrow">
            <a:avLst/>
          </a:prstGeom>
          <a:solidFill>
            <a:schemeClr val="tx2"/>
          </a:solidFill>
        </p:spPr>
        <p:txBody>
          <a:bodyPr wrap="square">
            <a:spAutoFit/>
          </a:bodyPr>
          <a:lstStyle/>
          <a:p>
            <a:endParaRPr lang="en-ZA">
              <a:solidFill>
                <a:schemeClr val="tx1"/>
              </a:solidFill>
            </a:endParaRPr>
          </a:p>
        </p:txBody>
      </p:sp>
      <p:sp>
        <p:nvSpPr>
          <p:cNvPr id="10" name="Rectangle 9"/>
          <p:cNvSpPr/>
          <p:nvPr/>
        </p:nvSpPr>
        <p:spPr>
          <a:xfrm>
            <a:off x="150250" y="6243256"/>
            <a:ext cx="8848608" cy="461665"/>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a:solidFill>
                  <a:prstClr val="white"/>
                </a:solidFill>
                <a:latin typeface="Century Gothic" panose="020B0502020202020204" pitchFamily="34" charset="0"/>
                <a:ea typeface="MS PGothic" pitchFamily="34" charset="-128"/>
              </a:rPr>
              <a:t>How do we find His throne? </a:t>
            </a:r>
          </a:p>
        </p:txBody>
      </p:sp>
      <p:sp>
        <p:nvSpPr>
          <p:cNvPr id="14" name="Down Arrow 13"/>
          <p:cNvSpPr/>
          <p:nvPr/>
        </p:nvSpPr>
        <p:spPr>
          <a:xfrm>
            <a:off x="4150972" y="5601191"/>
            <a:ext cx="847165" cy="490776"/>
          </a:xfrm>
          <a:prstGeom prst="downArrow">
            <a:avLst/>
          </a:prstGeom>
          <a:solidFill>
            <a:schemeClr val="tx2"/>
          </a:solidFill>
        </p:spPr>
        <p:txBody>
          <a:bodyPr wrap="square">
            <a:spAutoFit/>
          </a:bodyPr>
          <a:lstStyle/>
          <a:p>
            <a:endParaRPr lang="en-ZA">
              <a:solidFill>
                <a:schemeClr val="tx1"/>
              </a:solidFill>
            </a:endParaRPr>
          </a:p>
        </p:txBody>
      </p:sp>
      <p:sp>
        <p:nvSpPr>
          <p:cNvPr id="3076" name="Slide Number Placeholder 4"/>
          <p:cNvSpPr>
            <a:spLocks noGrp="1"/>
          </p:cNvSpPr>
          <p:nvPr>
            <p:ph type="sldNum" sz="quarter" idx="12"/>
          </p:nvPr>
        </p:nvSpPr>
        <p:spPr bwMode="auto">
          <a:xfrm>
            <a:off x="6921039" y="643436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15</a:t>
            </a:fld>
            <a:endParaRPr lang="en-ZA" dirty="0" smtClean="0">
              <a:solidFill>
                <a:schemeClr val="bg1">
                  <a:lumMod val="85000"/>
                </a:schemeClr>
              </a:solidFill>
              <a:latin typeface="Calibri" pitchFamily="34" charset="0"/>
            </a:endParaRPr>
          </a:p>
        </p:txBody>
      </p:sp>
    </p:spTree>
    <p:extLst>
      <p:ext uri="{BB962C8B-B14F-4D97-AF65-F5344CB8AC3E}">
        <p14:creationId xmlns:p14="http://schemas.microsoft.com/office/powerpoint/2010/main" val="212171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500"/>
                                        <p:tgtEl>
                                          <p:spTgt spid="30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500"/>
                                        <p:tgtEl>
                                          <p:spTgt spid="307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Effect transition="in" filter="fade">
                                      <p:cBhvr>
                                        <p:cTn id="13" dur="500"/>
                                        <p:tgtEl>
                                          <p:spTgt spid="307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11" grpId="0" animBg="1"/>
      <p:bldP spid="13" grpId="0" animBg="1"/>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365751" y="-1"/>
            <a:ext cx="3778250" cy="6868655"/>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fontAlgn="base">
              <a:spcBef>
                <a:spcPct val="0"/>
              </a:spcBef>
              <a:spcAft>
                <a:spcPct val="0"/>
              </a:spcAft>
            </a:pPr>
            <a:endParaRPr lang="en-US" sz="2400" b="1" dirty="0">
              <a:solidFill>
                <a:prstClr val="white"/>
              </a:solidFill>
              <a:latin typeface="Century Gothic" panose="020B0502020202020204" pitchFamily="34" charset="0"/>
              <a:ea typeface="MS PGothic" pitchFamily="34" charset="-128"/>
            </a:endParaRPr>
          </a:p>
        </p:txBody>
      </p:sp>
      <p:sp>
        <p:nvSpPr>
          <p:cNvPr id="4" name="Rectangle 3"/>
          <p:cNvSpPr/>
          <p:nvPr/>
        </p:nvSpPr>
        <p:spPr>
          <a:xfrm>
            <a:off x="87909" y="1144193"/>
            <a:ext cx="5131791" cy="3277820"/>
          </a:xfrm>
          <a:prstGeom prst="rect">
            <a:avLst/>
          </a:prstGeom>
        </p:spPr>
        <p:txBody>
          <a:bodyPr wrap="square">
            <a:spAutoFit/>
          </a:bodyPr>
          <a:lstStyle/>
          <a:p>
            <a:pPr marL="177800" lvl="1" indent="-177800" fontAlgn="base">
              <a:spcBef>
                <a:spcPct val="0"/>
              </a:spcBef>
              <a:spcAft>
                <a:spcPts val="600"/>
              </a:spcAft>
              <a:buFont typeface="Arial" pitchFamily="34" charset="0"/>
              <a:buChar char="•"/>
            </a:pPr>
            <a:r>
              <a:rPr lang="en-US" sz="2400" dirty="0">
                <a:latin typeface="Century Gothic" panose="020B0502020202020204" pitchFamily="34" charset="0"/>
                <a:ea typeface="MS PGothic" pitchFamily="34" charset="-128"/>
              </a:rPr>
              <a:t>For whatever was written in former days </a:t>
            </a:r>
            <a:r>
              <a:rPr lang="en-US" sz="2400" b="1" i="1" u="sng" dirty="0">
                <a:solidFill>
                  <a:schemeClr val="accent1"/>
                </a:solidFill>
                <a:latin typeface="Century Gothic" panose="020B0502020202020204" pitchFamily="34" charset="0"/>
                <a:ea typeface="MS PGothic" pitchFamily="34" charset="-128"/>
              </a:rPr>
              <a:t>was written for our instruction</a:t>
            </a:r>
            <a:r>
              <a:rPr lang="en-US" sz="2400" dirty="0">
                <a:latin typeface="Century Gothic" panose="020B0502020202020204" pitchFamily="34" charset="0"/>
                <a:ea typeface="MS PGothic" pitchFamily="34" charset="-128"/>
              </a:rPr>
              <a:t> (Ro 15:4)</a:t>
            </a:r>
          </a:p>
          <a:p>
            <a:pPr marL="177800" lvl="1" indent="-177800" fontAlgn="base">
              <a:spcBef>
                <a:spcPct val="0"/>
              </a:spcBef>
              <a:spcAft>
                <a:spcPts val="600"/>
              </a:spcAft>
              <a:buFont typeface="Arial" pitchFamily="34" charset="0"/>
              <a:buChar char="•"/>
            </a:pPr>
            <a:endParaRPr lang="en-US" sz="2400" dirty="0" smtClean="0">
              <a:latin typeface="Century Gothic" panose="020B0502020202020204" pitchFamily="34" charset="0"/>
              <a:ea typeface="MS PGothic" pitchFamily="34" charset="-128"/>
            </a:endParaRPr>
          </a:p>
          <a:p>
            <a:pPr marL="177800" lvl="1" indent="-177800" fontAlgn="base">
              <a:spcBef>
                <a:spcPct val="0"/>
              </a:spcBef>
              <a:spcAft>
                <a:spcPts val="600"/>
              </a:spcAft>
              <a:buFont typeface="Arial" pitchFamily="34" charset="0"/>
              <a:buChar char="•"/>
            </a:pPr>
            <a:r>
              <a:rPr lang="en-US" sz="2400" dirty="0" smtClean="0">
                <a:latin typeface="Century Gothic" panose="020B0502020202020204" pitchFamily="34" charset="0"/>
                <a:ea typeface="MS PGothic" pitchFamily="34" charset="-128"/>
              </a:rPr>
              <a:t>[</a:t>
            </a:r>
            <a:r>
              <a:rPr lang="en-US" sz="2400" dirty="0">
                <a:latin typeface="Century Gothic" panose="020B0502020202020204" pitchFamily="34" charset="0"/>
                <a:ea typeface="MS PGothic" pitchFamily="34" charset="-128"/>
              </a:rPr>
              <a:t>The earthly </a:t>
            </a:r>
            <a:r>
              <a:rPr lang="en-US" sz="2400" dirty="0" smtClean="0">
                <a:latin typeface="Century Gothic" panose="020B0502020202020204" pitchFamily="34" charset="0"/>
                <a:ea typeface="MS PGothic" pitchFamily="34" charset="-128"/>
              </a:rPr>
              <a:t>tabernacle</a:t>
            </a:r>
            <a:r>
              <a:rPr lang="en-US" sz="2400" dirty="0">
                <a:latin typeface="Century Gothic" panose="020B0502020202020204" pitchFamily="34" charset="0"/>
                <a:ea typeface="MS PGothic" pitchFamily="34" charset="-128"/>
              </a:rPr>
              <a:t>] </a:t>
            </a:r>
            <a:r>
              <a:rPr lang="en-US" sz="2400" b="1" i="1" u="sng" dirty="0">
                <a:solidFill>
                  <a:schemeClr val="accent1"/>
                </a:solidFill>
                <a:latin typeface="Century Gothic" panose="020B0502020202020204" pitchFamily="34" charset="0"/>
                <a:ea typeface="MS PGothic" pitchFamily="34" charset="-128"/>
              </a:rPr>
              <a:t>serves as </a:t>
            </a:r>
            <a:r>
              <a:rPr lang="en-US" sz="2400" b="1" i="1" u="sng" dirty="0" smtClean="0">
                <a:solidFill>
                  <a:schemeClr val="accent1"/>
                </a:solidFill>
                <a:latin typeface="Century Gothic" panose="020B0502020202020204" pitchFamily="34" charset="0"/>
                <a:ea typeface="MS PGothic" pitchFamily="34" charset="-128"/>
              </a:rPr>
              <a:t>a </a:t>
            </a:r>
            <a:r>
              <a:rPr lang="en-US" sz="2400" b="1" i="1" u="sng" dirty="0">
                <a:solidFill>
                  <a:schemeClr val="accent1"/>
                </a:solidFill>
                <a:latin typeface="Century Gothic" panose="020B0502020202020204" pitchFamily="34" charset="0"/>
                <a:ea typeface="MS PGothic" pitchFamily="34" charset="-128"/>
              </a:rPr>
              <a:t>copy</a:t>
            </a:r>
            <a:r>
              <a:rPr lang="en-US" sz="2400" dirty="0">
                <a:latin typeface="Century Gothic" panose="020B0502020202020204" pitchFamily="34" charset="0"/>
                <a:ea typeface="MS PGothic" pitchFamily="34" charset="-128"/>
              </a:rPr>
              <a:t> and </a:t>
            </a:r>
            <a:r>
              <a:rPr lang="en-US" sz="2400" dirty="0" smtClean="0">
                <a:latin typeface="Century Gothic" panose="020B0502020202020204" pitchFamily="34" charset="0"/>
                <a:ea typeface="MS PGothic" pitchFamily="34" charset="-128"/>
              </a:rPr>
              <a:t>shadow </a:t>
            </a:r>
            <a:r>
              <a:rPr lang="en-US" sz="2400" dirty="0">
                <a:latin typeface="Century Gothic" panose="020B0502020202020204" pitchFamily="34" charset="0"/>
                <a:ea typeface="MS PGothic" pitchFamily="34" charset="-128"/>
              </a:rPr>
              <a:t>of the heavenly things  (</a:t>
            </a:r>
            <a:r>
              <a:rPr lang="en-US" sz="2400" dirty="0" err="1">
                <a:latin typeface="Century Gothic" panose="020B0502020202020204" pitchFamily="34" charset="0"/>
                <a:ea typeface="MS PGothic" pitchFamily="34" charset="-128"/>
              </a:rPr>
              <a:t>Heb</a:t>
            </a:r>
            <a:r>
              <a:rPr lang="en-US" sz="2400" dirty="0">
                <a:latin typeface="Century Gothic" panose="020B0502020202020204" pitchFamily="34" charset="0"/>
                <a:ea typeface="MS PGothic" pitchFamily="34" charset="-128"/>
              </a:rPr>
              <a:t> 8:5) </a:t>
            </a:r>
          </a:p>
          <a:p>
            <a:pPr marL="177800" lvl="1" indent="-177800" fontAlgn="base">
              <a:spcBef>
                <a:spcPct val="0"/>
              </a:spcBef>
              <a:spcAft>
                <a:spcPts val="600"/>
              </a:spcAft>
              <a:buFont typeface="Arial" pitchFamily="34" charset="0"/>
              <a:buChar char="•"/>
            </a:pPr>
            <a:endParaRPr lang="en-US" sz="2400" dirty="0">
              <a:latin typeface="Century Gothic" panose="020B0502020202020204" pitchFamily="34" charset="0"/>
              <a:ea typeface="MS PGothic" pitchFamily="34" charset="-128"/>
            </a:endParaRPr>
          </a:p>
        </p:txBody>
      </p:sp>
      <p:sp>
        <p:nvSpPr>
          <p:cNvPr id="5" name="Slide Number Placeholder 3"/>
          <p:cNvSpPr>
            <a:spLocks noGrp="1"/>
          </p:cNvSpPr>
          <p:nvPr>
            <p:ph type="sldNum" sz="quarter" idx="12"/>
          </p:nvPr>
        </p:nvSpPr>
        <p:spPr>
          <a:xfrm>
            <a:off x="6930564" y="6548662"/>
            <a:ext cx="2133600" cy="365125"/>
          </a:xfrm>
        </p:spPr>
        <p:txBody>
          <a:bodyPr/>
          <a:lstStyle/>
          <a:p>
            <a:pPr>
              <a:defRPr/>
            </a:pPr>
            <a:fld id="{9B69759B-C1D9-417C-9B4A-0F717375400C}" type="slidenum">
              <a:rPr lang="en-ZA" smtClean="0"/>
              <a:pPr>
                <a:defRPr/>
              </a:pPr>
              <a:t>16</a:t>
            </a:fld>
            <a:endParaRPr lang="en-ZA"/>
          </a:p>
        </p:txBody>
      </p:sp>
      <p:sp>
        <p:nvSpPr>
          <p:cNvPr id="2" name="Rectangle 1"/>
          <p:cNvSpPr/>
          <p:nvPr/>
        </p:nvSpPr>
        <p:spPr>
          <a:xfrm>
            <a:off x="64769" y="5417820"/>
            <a:ext cx="5238751" cy="139573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fontAlgn="base">
              <a:spcBef>
                <a:spcPct val="0"/>
              </a:spcBef>
              <a:spcAft>
                <a:spcPct val="0"/>
              </a:spcAft>
            </a:pPr>
            <a:r>
              <a:rPr lang="en-US" sz="2400" b="1" dirty="0">
                <a:solidFill>
                  <a:prstClr val="white"/>
                </a:solidFill>
                <a:latin typeface="Century Gothic" panose="020B0502020202020204" pitchFamily="34" charset="0"/>
                <a:ea typeface="MS PGothic" pitchFamily="34" charset="-128"/>
              </a:rPr>
              <a:t>P2. </a:t>
            </a:r>
            <a:r>
              <a:rPr lang="en-US" sz="2400" b="1" dirty="0" smtClean="0">
                <a:solidFill>
                  <a:prstClr val="white"/>
                </a:solidFill>
                <a:latin typeface="Century Gothic" panose="020B0502020202020204" pitchFamily="34" charset="0"/>
                <a:ea typeface="MS PGothic" pitchFamily="34" charset="-128"/>
              </a:rPr>
              <a:t>Moses</a:t>
            </a:r>
            <a:r>
              <a:rPr lang="en-US" sz="2400" b="1" dirty="0">
                <a:solidFill>
                  <a:prstClr val="white"/>
                </a:solidFill>
                <a:latin typeface="Century Gothic" panose="020B0502020202020204" pitchFamily="34" charset="0"/>
                <a:ea typeface="MS PGothic" pitchFamily="34" charset="-128"/>
              </a:rPr>
              <a:t>’ Tabernacle is a copy of the heavenly tabernacle, </a:t>
            </a:r>
            <a:r>
              <a:rPr lang="en-US" sz="2400" b="1" dirty="0" smtClean="0">
                <a:solidFill>
                  <a:prstClr val="white"/>
                </a:solidFill>
                <a:latin typeface="Century Gothic" panose="020B0502020202020204" pitchFamily="34" charset="0"/>
                <a:ea typeface="MS PGothic" pitchFamily="34" charset="-128"/>
              </a:rPr>
              <a:t>providing a visual illustration of the way to God’s Presence</a:t>
            </a:r>
            <a:endParaRPr lang="en-US" sz="2400" b="1" dirty="0">
              <a:solidFill>
                <a:prstClr val="white"/>
              </a:solidFill>
              <a:latin typeface="Century Gothic" panose="020B0502020202020204" pitchFamily="34" charset="0"/>
              <a:ea typeface="MS PGothic" pitchFamily="34" charset="-128"/>
            </a:endParaRPr>
          </a:p>
        </p:txBody>
      </p:sp>
      <p:sp>
        <p:nvSpPr>
          <p:cNvPr id="7" name="Down Arrow 6"/>
          <p:cNvSpPr/>
          <p:nvPr/>
        </p:nvSpPr>
        <p:spPr>
          <a:xfrm>
            <a:off x="2230221" y="4779066"/>
            <a:ext cx="847165" cy="490776"/>
          </a:xfrm>
          <a:prstGeom prst="downArrow">
            <a:avLst/>
          </a:prstGeom>
          <a:solidFill>
            <a:schemeClr val="tx2"/>
          </a:solidFill>
        </p:spPr>
        <p:txBody>
          <a:bodyPr wrap="square">
            <a:spAutoFit/>
          </a:bodyPr>
          <a:lstStyle/>
          <a:p>
            <a:endParaRPr lang="en-ZA">
              <a:solidFill>
                <a:schemeClr val="tx1"/>
              </a:solidFill>
            </a:endParaRPr>
          </a:p>
        </p:txBody>
      </p:sp>
      <p:sp>
        <p:nvSpPr>
          <p:cNvPr id="8" name="Title 1"/>
          <p:cNvSpPr>
            <a:spLocks noGrp="1"/>
          </p:cNvSpPr>
          <p:nvPr>
            <p:ph type="title"/>
          </p:nvPr>
        </p:nvSpPr>
        <p:spPr>
          <a:xfrm>
            <a:off x="168578" y="99557"/>
            <a:ext cx="8860969" cy="551769"/>
          </a:xfrm>
        </p:spPr>
        <p:txBody>
          <a:bodyPr/>
          <a:lstStyle/>
          <a:p>
            <a:r>
              <a:rPr lang="en-US" dirty="0" smtClean="0"/>
              <a:t>The Tabernacle as a guide</a:t>
            </a:r>
            <a:endParaRPr lang="en-US" dirty="0"/>
          </a:p>
        </p:txBody>
      </p:sp>
      <p:pic>
        <p:nvPicPr>
          <p:cNvPr id="9" name="Picture 2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91" b="98806" l="556" r="99000"/>
                    </a14:imgEffect>
                  </a14:imgLayer>
                </a14:imgProps>
              </a:ext>
              <a:ext uri="{28A0092B-C50C-407E-A947-70E740481C1C}">
                <a14:useLocalDpi xmlns:a14="http://schemas.microsoft.com/office/drawing/2010/main" val="0"/>
              </a:ext>
            </a:extLst>
          </a:blip>
          <a:srcRect t="4027" b="31796"/>
          <a:stretch/>
        </p:blipFill>
        <p:spPr bwMode="auto">
          <a:xfrm>
            <a:off x="5565775" y="2245657"/>
            <a:ext cx="3316626" cy="1896574"/>
          </a:xfrm>
          <a:prstGeom prst="rect">
            <a:avLst/>
          </a:prstGeom>
          <a:ln w="19050">
            <a:solidFill>
              <a:schemeClr val="bg1">
                <a:lumMod val="6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3" name="Title 1"/>
          <p:cNvSpPr txBox="1">
            <a:spLocks/>
          </p:cNvSpPr>
          <p:nvPr/>
        </p:nvSpPr>
        <p:spPr bwMode="auto">
          <a:xfrm>
            <a:off x="5546725" y="38781"/>
            <a:ext cx="3568684" cy="55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ctr"/>
            <a:r>
              <a:rPr lang="en-US" sz="2400" smtClean="0">
                <a:solidFill>
                  <a:schemeClr val="bg1">
                    <a:lumMod val="85000"/>
                  </a:schemeClr>
                </a:solidFill>
              </a:rPr>
              <a:t>Moses’ Tabernacle</a:t>
            </a:r>
            <a:endParaRPr lang="en-US" sz="2400">
              <a:solidFill>
                <a:schemeClr val="bg1">
                  <a:lumMod val="85000"/>
                </a:schemeClr>
              </a:solidFill>
            </a:endParaRPr>
          </a:p>
        </p:txBody>
      </p:sp>
    </p:spTree>
    <p:extLst>
      <p:ext uri="{BB962C8B-B14F-4D97-AF65-F5344CB8AC3E}">
        <p14:creationId xmlns:p14="http://schemas.microsoft.com/office/powerpoint/2010/main" val="114636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1625" y="0"/>
            <a:ext cx="37623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sp>
        <p:nvSpPr>
          <p:cNvPr id="14" name="Slide Number Placeholder 3"/>
          <p:cNvSpPr>
            <a:spLocks noGrp="1"/>
          </p:cNvSpPr>
          <p:nvPr>
            <p:ph type="sldNum" sz="quarter" idx="12"/>
          </p:nvPr>
        </p:nvSpPr>
        <p:spPr>
          <a:xfrm>
            <a:off x="6981825" y="6502400"/>
            <a:ext cx="2133600" cy="365125"/>
          </a:xfrm>
        </p:spPr>
        <p:txBody>
          <a:bodyPr/>
          <a:lstStyle/>
          <a:p>
            <a:pPr>
              <a:defRPr/>
            </a:pPr>
            <a:fld id="{9B69759B-C1D9-417C-9B4A-0F717375400C}" type="slidenum">
              <a:rPr lang="en-ZA" smtClean="0">
                <a:solidFill>
                  <a:prstClr val="white">
                    <a:lumMod val="85000"/>
                  </a:prstClr>
                </a:solidFill>
              </a:rPr>
              <a:pPr>
                <a:defRPr/>
              </a:pPr>
              <a:t>17</a:t>
            </a:fld>
            <a:endParaRPr lang="en-ZA">
              <a:solidFill>
                <a:prstClr val="white">
                  <a:lumMod val="85000"/>
                </a:prstClr>
              </a:solidFill>
            </a:endParaRPr>
          </a:p>
        </p:txBody>
      </p:sp>
      <p:sp>
        <p:nvSpPr>
          <p:cNvPr id="20" name="Title 1"/>
          <p:cNvSpPr>
            <a:spLocks noGrp="1"/>
          </p:cNvSpPr>
          <p:nvPr>
            <p:ph type="title"/>
          </p:nvPr>
        </p:nvSpPr>
        <p:spPr>
          <a:xfrm>
            <a:off x="5546725" y="38781"/>
            <a:ext cx="3568684" cy="551769"/>
          </a:xfrm>
        </p:spPr>
        <p:txBody>
          <a:bodyPr/>
          <a:lstStyle/>
          <a:p>
            <a:pPr algn="ctr"/>
            <a:r>
              <a:rPr lang="en-US" sz="2400" dirty="0" smtClean="0">
                <a:solidFill>
                  <a:schemeClr val="bg1">
                    <a:lumMod val="85000"/>
                  </a:schemeClr>
                </a:solidFill>
              </a:rPr>
              <a:t>Moses’ Tabernacle</a:t>
            </a:r>
            <a:endParaRPr lang="en-US" sz="2400" dirty="0">
              <a:solidFill>
                <a:schemeClr val="bg1">
                  <a:lumMod val="85000"/>
                </a:schemeClr>
              </a:solidFill>
            </a:endParaRPr>
          </a:p>
        </p:txBody>
      </p:sp>
      <p:sp>
        <p:nvSpPr>
          <p:cNvPr id="21" name="Rectangle 20"/>
          <p:cNvSpPr/>
          <p:nvPr/>
        </p:nvSpPr>
        <p:spPr>
          <a:xfrm>
            <a:off x="204728" y="2029888"/>
            <a:ext cx="5380731" cy="4616648"/>
          </a:xfrm>
          <a:prstGeom prst="rect">
            <a:avLst/>
          </a:prstGeom>
        </p:spPr>
        <p:txBody>
          <a:bodyPr wrap="square">
            <a:spAutoFit/>
          </a:bodyPr>
          <a:lstStyle/>
          <a:p>
            <a:pPr marL="358775" indent="-358775" fontAlgn="ctr">
              <a:spcBef>
                <a:spcPct val="0"/>
              </a:spcBef>
              <a:spcAft>
                <a:spcPts val="600"/>
              </a:spcAft>
            </a:pPr>
            <a:r>
              <a:rPr lang="en-US" sz="2400" dirty="0" smtClean="0">
                <a:solidFill>
                  <a:prstClr val="black"/>
                </a:solidFill>
                <a:latin typeface="Century Gothic" panose="020B0502020202020204" pitchFamily="34" charset="0"/>
                <a:ea typeface="MS PGothic" pitchFamily="34" charset="-128"/>
              </a:rPr>
              <a:t>2. ALTAR </a:t>
            </a:r>
            <a:r>
              <a:rPr lang="en-US" sz="2400" dirty="0">
                <a:solidFill>
                  <a:prstClr val="black"/>
                </a:solidFill>
                <a:latin typeface="Century Gothic" panose="020B0502020202020204" pitchFamily="34" charset="0"/>
                <a:ea typeface="MS PGothic" pitchFamily="34" charset="-128"/>
              </a:rPr>
              <a:t>OF SACRIFICE: Re 6:9</a:t>
            </a:r>
          </a:p>
          <a:p>
            <a:pPr marL="358775" indent="-358775" fontAlgn="ctr">
              <a:spcBef>
                <a:spcPct val="0"/>
              </a:spcBef>
              <a:spcAft>
                <a:spcPts val="600"/>
              </a:spcAft>
            </a:pPr>
            <a:r>
              <a:rPr lang="en-US" sz="2400" dirty="0" smtClean="0">
                <a:solidFill>
                  <a:prstClr val="black"/>
                </a:solidFill>
                <a:latin typeface="Century Gothic" panose="020B0502020202020204" pitchFamily="34" charset="0"/>
                <a:ea typeface="MS PGothic" pitchFamily="34" charset="-128"/>
              </a:rPr>
              <a:t>3. LAVER </a:t>
            </a:r>
            <a:r>
              <a:rPr lang="en-US" sz="2400" dirty="0">
                <a:solidFill>
                  <a:prstClr val="black"/>
                </a:solidFill>
                <a:latin typeface="Century Gothic" panose="020B0502020202020204" pitchFamily="34" charset="0"/>
                <a:ea typeface="MS PGothic" pitchFamily="34" charset="-128"/>
              </a:rPr>
              <a:t>= Sea of glass Rev </a:t>
            </a:r>
            <a:r>
              <a:rPr lang="en-US" sz="2400" dirty="0" smtClean="0">
                <a:solidFill>
                  <a:prstClr val="black"/>
                </a:solidFill>
                <a:latin typeface="Century Gothic" panose="020B0502020202020204" pitchFamily="34" charset="0"/>
                <a:ea typeface="MS PGothic" pitchFamily="34" charset="-128"/>
              </a:rPr>
              <a:t>4:6</a:t>
            </a:r>
          </a:p>
          <a:p>
            <a:pPr marL="358775" indent="-358775" fontAlgn="ctr">
              <a:spcBef>
                <a:spcPct val="0"/>
              </a:spcBef>
              <a:spcAft>
                <a:spcPts val="600"/>
              </a:spcAft>
            </a:pPr>
            <a:r>
              <a:rPr lang="en-US" sz="2400" dirty="0" smtClean="0">
                <a:solidFill>
                  <a:prstClr val="black"/>
                </a:solidFill>
                <a:latin typeface="Century Gothic" panose="020B0502020202020204" pitchFamily="34" charset="0"/>
                <a:ea typeface="MS PGothic" pitchFamily="34" charset="-128"/>
              </a:rPr>
              <a:t>4. CANDLESTICK </a:t>
            </a:r>
            <a:r>
              <a:rPr lang="en-US" sz="2400" dirty="0">
                <a:solidFill>
                  <a:prstClr val="black"/>
                </a:solidFill>
                <a:latin typeface="Century Gothic" panose="020B0502020202020204" pitchFamily="34" charset="0"/>
                <a:ea typeface="MS PGothic" pitchFamily="34" charset="-128"/>
              </a:rPr>
              <a:t>=7 Spirits of God:  Re 4:5</a:t>
            </a:r>
            <a:r>
              <a:rPr lang="en-US" sz="2400" dirty="0" smtClean="0">
                <a:solidFill>
                  <a:prstClr val="black"/>
                </a:solidFill>
                <a:latin typeface="Century Gothic" panose="020B0502020202020204" pitchFamily="34" charset="0"/>
                <a:ea typeface="MS PGothic" pitchFamily="34" charset="-128"/>
              </a:rPr>
              <a:t>–</a:t>
            </a:r>
            <a:endParaRPr lang="en-US" sz="2400" dirty="0">
              <a:solidFill>
                <a:prstClr val="black"/>
              </a:solidFill>
              <a:latin typeface="Century Gothic" panose="020B0502020202020204" pitchFamily="34" charset="0"/>
              <a:ea typeface="MS PGothic" pitchFamily="34" charset="-128"/>
            </a:endParaRPr>
          </a:p>
          <a:p>
            <a:pPr marL="358775" indent="-358775" fontAlgn="ctr">
              <a:spcBef>
                <a:spcPct val="0"/>
              </a:spcBef>
              <a:spcAft>
                <a:spcPts val="600"/>
              </a:spcAft>
            </a:pPr>
            <a:r>
              <a:rPr lang="en-US" sz="2400" dirty="0" smtClean="0">
                <a:solidFill>
                  <a:prstClr val="black"/>
                </a:solidFill>
                <a:latin typeface="Century Gothic" panose="020B0502020202020204" pitchFamily="34" charset="0"/>
                <a:ea typeface="MS PGothic" pitchFamily="34" charset="-128"/>
              </a:rPr>
              <a:t>5. SHEWBREAD </a:t>
            </a:r>
            <a:r>
              <a:rPr lang="en-US" sz="2400" dirty="0">
                <a:solidFill>
                  <a:prstClr val="black"/>
                </a:solidFill>
                <a:latin typeface="Century Gothic" panose="020B0502020202020204" pitchFamily="34" charset="0"/>
                <a:ea typeface="MS PGothic" pitchFamily="34" charset="-128"/>
              </a:rPr>
              <a:t>= The </a:t>
            </a:r>
            <a:r>
              <a:rPr lang="en-US" sz="2400" dirty="0" smtClean="0">
                <a:solidFill>
                  <a:prstClr val="black"/>
                </a:solidFill>
                <a:latin typeface="Century Gothic" panose="020B0502020202020204" pitchFamily="34" charset="0"/>
                <a:ea typeface="MS PGothic" pitchFamily="34" charset="-128"/>
              </a:rPr>
              <a:t>Word, Jesus: Rev 19:13</a:t>
            </a:r>
          </a:p>
          <a:p>
            <a:pPr marL="358775" indent="-358775" fontAlgn="ctr">
              <a:spcBef>
                <a:spcPct val="0"/>
              </a:spcBef>
              <a:spcAft>
                <a:spcPts val="600"/>
              </a:spcAft>
            </a:pPr>
            <a:r>
              <a:rPr lang="en-US" sz="2400" dirty="0" smtClean="0">
                <a:solidFill>
                  <a:prstClr val="black"/>
                </a:solidFill>
                <a:latin typeface="Century Gothic" panose="020B0502020202020204" pitchFamily="34" charset="0"/>
                <a:ea typeface="MS PGothic" pitchFamily="34" charset="-128"/>
              </a:rPr>
              <a:t>6. ALTAR </a:t>
            </a:r>
            <a:r>
              <a:rPr lang="en-US" sz="2400" dirty="0">
                <a:solidFill>
                  <a:prstClr val="black"/>
                </a:solidFill>
                <a:latin typeface="Century Gothic" panose="020B0502020202020204" pitchFamily="34" charset="0"/>
                <a:ea typeface="MS PGothic" pitchFamily="34" charset="-128"/>
              </a:rPr>
              <a:t>OF INCENSE:  Re </a:t>
            </a:r>
            <a:r>
              <a:rPr lang="en-US" sz="2400" dirty="0" smtClean="0">
                <a:solidFill>
                  <a:prstClr val="black"/>
                </a:solidFill>
                <a:latin typeface="Century Gothic" panose="020B0502020202020204" pitchFamily="34" charset="0"/>
                <a:ea typeface="MS PGothic" pitchFamily="34" charset="-128"/>
              </a:rPr>
              <a:t>8:1–5</a:t>
            </a:r>
          </a:p>
          <a:p>
            <a:pPr marL="358775" indent="-358775" fontAlgn="ctr">
              <a:spcBef>
                <a:spcPct val="0"/>
              </a:spcBef>
              <a:spcAft>
                <a:spcPts val="600"/>
              </a:spcAft>
            </a:pPr>
            <a:r>
              <a:rPr lang="en-US" sz="2400" dirty="0" smtClean="0">
                <a:solidFill>
                  <a:prstClr val="black"/>
                </a:solidFill>
                <a:latin typeface="Century Gothic" panose="020B0502020202020204" pitchFamily="34" charset="0"/>
                <a:ea typeface="MS PGothic" pitchFamily="34" charset="-128"/>
              </a:rPr>
              <a:t>7. ARK </a:t>
            </a:r>
            <a:r>
              <a:rPr lang="en-US" sz="2400" dirty="0">
                <a:solidFill>
                  <a:prstClr val="black"/>
                </a:solidFill>
                <a:latin typeface="Century Gothic" panose="020B0502020202020204" pitchFamily="34" charset="0"/>
                <a:ea typeface="MS PGothic" pitchFamily="34" charset="-128"/>
              </a:rPr>
              <a:t>OF THE COVENANT:  Re 11:19	</a:t>
            </a:r>
          </a:p>
          <a:p>
            <a:pPr marL="358775" indent="-358775" fontAlgn="ctr">
              <a:spcBef>
                <a:spcPct val="0"/>
              </a:spcBef>
              <a:spcAft>
                <a:spcPts val="600"/>
              </a:spcAft>
            </a:pPr>
            <a:r>
              <a:rPr lang="en-US" sz="2400" dirty="0">
                <a:solidFill>
                  <a:prstClr val="black"/>
                </a:solidFill>
                <a:latin typeface="Century Gothic" panose="020B0502020202020204" pitchFamily="34" charset="0"/>
                <a:ea typeface="MS PGothic" pitchFamily="34" charset="-128"/>
              </a:rPr>
              <a:t>8. HOLY PLACE = God’s Sanctuary: Re 11:19; Re </a:t>
            </a:r>
            <a:r>
              <a:rPr lang="en-US" sz="2400" dirty="0" smtClean="0">
                <a:solidFill>
                  <a:prstClr val="black"/>
                </a:solidFill>
                <a:latin typeface="Century Gothic" panose="020B0502020202020204" pitchFamily="34" charset="0"/>
                <a:ea typeface="MS PGothic" pitchFamily="34" charset="-128"/>
              </a:rPr>
              <a:t>15:5</a:t>
            </a:r>
            <a:endParaRPr lang="en-US" sz="2400" dirty="0">
              <a:solidFill>
                <a:prstClr val="black"/>
              </a:solidFill>
              <a:latin typeface="Century Gothic" panose="020B0502020202020204" pitchFamily="34" charset="0"/>
              <a:ea typeface="MS PGothic" pitchFamily="34" charset="-128"/>
            </a:endParaRPr>
          </a:p>
        </p:txBody>
      </p:sp>
      <p:sp>
        <p:nvSpPr>
          <p:cNvPr id="22" name="Title 1"/>
          <p:cNvSpPr txBox="1">
            <a:spLocks/>
          </p:cNvSpPr>
          <p:nvPr/>
        </p:nvSpPr>
        <p:spPr bwMode="auto">
          <a:xfrm>
            <a:off x="88900" y="99557"/>
            <a:ext cx="5298440" cy="55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dirty="0" smtClean="0"/>
              <a:t>(in fact, all the articles of Moses’ Tabernacle are copies of those found in God’s Tabernacle in heaven)</a:t>
            </a:r>
            <a:endParaRPr lang="en-US" dirty="0"/>
          </a:p>
        </p:txBody>
      </p:sp>
      <p:grpSp>
        <p:nvGrpSpPr>
          <p:cNvPr id="3111" name="Group 3110"/>
          <p:cNvGrpSpPr/>
          <p:nvPr/>
        </p:nvGrpSpPr>
        <p:grpSpPr>
          <a:xfrm>
            <a:off x="5891677" y="494239"/>
            <a:ext cx="2742269" cy="2934761"/>
            <a:chOff x="5453085" y="1580089"/>
            <a:chExt cx="3756659" cy="4035207"/>
          </a:xfrm>
        </p:grpSpPr>
        <p:sp>
          <p:nvSpPr>
            <p:cNvPr id="23" name="Rectangle 22"/>
            <p:cNvSpPr/>
            <p:nvPr/>
          </p:nvSpPr>
          <p:spPr>
            <a:xfrm>
              <a:off x="5453085" y="1580089"/>
              <a:ext cx="3619454" cy="3933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907" y="1725962"/>
              <a:ext cx="3749837" cy="38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5887361" y="3514925"/>
              <a:ext cx="169276" cy="155704"/>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900" b="1" dirty="0" smtClean="0">
                  <a:solidFill>
                    <a:schemeClr val="tx1"/>
                  </a:solidFill>
                  <a:latin typeface="Arial" pitchFamily="34" charset="0"/>
                  <a:cs typeface="Arial" pitchFamily="34" charset="0"/>
                </a:rPr>
                <a:t>8</a:t>
              </a:r>
            </a:p>
          </p:txBody>
        </p:sp>
      </p:grpSp>
      <p:pic>
        <p:nvPicPr>
          <p:cNvPr id="1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999" y="3924934"/>
            <a:ext cx="3542817" cy="223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12" name="Down Arrow 3111"/>
          <p:cNvSpPr/>
          <p:nvPr/>
        </p:nvSpPr>
        <p:spPr>
          <a:xfrm>
            <a:off x="7115175" y="3501707"/>
            <a:ext cx="400050" cy="276225"/>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spTree>
    <p:extLst>
      <p:ext uri="{BB962C8B-B14F-4D97-AF65-F5344CB8AC3E}">
        <p14:creationId xmlns:p14="http://schemas.microsoft.com/office/powerpoint/2010/main" val="30259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1625" y="0"/>
            <a:ext cx="37623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pic>
        <p:nvPicPr>
          <p:cNvPr id="31" name="Picture 2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91" b="98806" l="556" r="99000"/>
                    </a14:imgEffect>
                  </a14:imgLayer>
                </a14:imgProps>
              </a:ext>
              <a:ext uri="{28A0092B-C50C-407E-A947-70E740481C1C}">
                <a14:useLocalDpi xmlns:a14="http://schemas.microsoft.com/office/drawing/2010/main" val="0"/>
              </a:ext>
            </a:extLst>
          </a:blip>
          <a:srcRect t="4027" b="31796"/>
          <a:stretch/>
        </p:blipFill>
        <p:spPr bwMode="auto">
          <a:xfrm>
            <a:off x="5596393" y="4321555"/>
            <a:ext cx="3316626" cy="1896574"/>
          </a:xfrm>
          <a:prstGeom prst="rect">
            <a:avLst/>
          </a:prstGeom>
          <a:ln w="19050">
            <a:solidFill>
              <a:schemeClr val="bg1">
                <a:lumMod val="6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5596393" y="2660317"/>
            <a:ext cx="3316626" cy="2435277"/>
            <a:chOff x="5596393" y="2660317"/>
            <a:chExt cx="3316626" cy="2435277"/>
          </a:xfrm>
        </p:grpSpPr>
        <p:sp>
          <p:nvSpPr>
            <p:cNvPr id="32" name="Rounded Rectangle 31"/>
            <p:cNvSpPr/>
            <p:nvPr/>
          </p:nvSpPr>
          <p:spPr>
            <a:xfrm>
              <a:off x="5849309" y="4429573"/>
              <a:ext cx="1309968" cy="666021"/>
            </a:xfrm>
            <a:prstGeom prst="roundRect">
              <a:avLst/>
            </a:prstGeom>
            <a:noFill/>
            <a:ln w="19050">
              <a:solidFill>
                <a:srgbClr val="00B0F0"/>
              </a:solidFill>
            </a:ln>
            <a:effectLst>
              <a:glow rad="38100">
                <a:schemeClr val="bg1">
                  <a:alpha val="5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cxnSp>
          <p:nvCxnSpPr>
            <p:cNvPr id="34" name="Straight Connector 33"/>
            <p:cNvCxnSpPr/>
            <p:nvPr/>
          </p:nvCxnSpPr>
          <p:spPr>
            <a:xfrm flipH="1" flipV="1">
              <a:off x="5596393" y="4127741"/>
              <a:ext cx="263236" cy="943753"/>
            </a:xfrm>
            <a:prstGeom prst="line">
              <a:avLst/>
            </a:prstGeom>
            <a:noFill/>
            <a:ln w="19050">
              <a:solidFill>
                <a:srgbClr val="00B0F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33" name="Picture 32" descr="http://thecripplegate.com/wp-content/uploads/2011/12/Tabernacle1.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29" b="98339" l="633" r="99684">
                          <a14:foregroundMark x1="12342" y1="14618" x2="31962" y2="4319"/>
                          <a14:foregroundMark x1="47785" y1="8638" x2="97310" y2="32890"/>
                          <a14:foregroundMark x1="4905" y1="49502" x2="791" y2="56811"/>
                          <a14:foregroundMark x1="1582" y1="64452" x2="2848" y2="72425"/>
                          <a14:foregroundMark x1="3481" y1="72425" x2="39241" y2="98339"/>
                          <a14:backgroundMark x1="4114" y1="13953" x2="4114" y2="13953"/>
                        </a14:backgroundRemoval>
                      </a14:imgEffect>
                    </a14:imgLayer>
                  </a14:imgProps>
                </a:ext>
                <a:ext uri="{28A0092B-C50C-407E-A947-70E740481C1C}">
                  <a14:useLocalDpi xmlns:a14="http://schemas.microsoft.com/office/drawing/2010/main" val="0"/>
                </a:ext>
              </a:extLst>
            </a:blip>
            <a:srcRect t="7648" b="11571"/>
            <a:stretch/>
          </p:blipFill>
          <p:spPr bwMode="auto">
            <a:xfrm>
              <a:off x="5596393" y="2660317"/>
              <a:ext cx="3316626" cy="1467424"/>
            </a:xfrm>
            <a:prstGeom prst="rect">
              <a:avLst/>
            </a:prstGeom>
            <a:ln w="19050">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7136315" y="4127741"/>
              <a:ext cx="1776703" cy="932903"/>
            </a:xfrm>
            <a:prstGeom prst="line">
              <a:avLst/>
            </a:prstGeom>
            <a:noFill/>
            <a:ln w="19050">
              <a:solidFill>
                <a:srgbClr val="00B0F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558707" y="590550"/>
            <a:ext cx="3391602" cy="3009934"/>
            <a:chOff x="5558707" y="590550"/>
            <a:chExt cx="3391602" cy="3009934"/>
          </a:xfrm>
        </p:grpSpPr>
        <p:pic>
          <p:nvPicPr>
            <p:cNvPr id="26" name="Picture 10" descr="https://encrypted-tbn2.gstatic.com/images?q=tbn:ANd9GcSyBZKXX5jtZNVhmqMpV2EfOLtV0eYo-rgQ8f5eWKSqHcgxTxLz"/>
            <p:cNvPicPr>
              <a:picLocks noChangeAspect="1" noChangeArrowheads="1"/>
            </p:cNvPicPr>
            <p:nvPr/>
          </p:nvPicPr>
          <p:blipFill rotWithShape="1">
            <a:blip r:embed="rId7">
              <a:extLst>
                <a:ext uri="{28A0092B-C50C-407E-A947-70E740481C1C}">
                  <a14:useLocalDpi xmlns:a14="http://schemas.microsoft.com/office/drawing/2010/main" val="0"/>
                </a:ext>
              </a:extLst>
            </a:blip>
            <a:srcRect b="22652"/>
            <a:stretch/>
          </p:blipFill>
          <p:spPr bwMode="auto">
            <a:xfrm>
              <a:off x="5558707" y="590550"/>
              <a:ext cx="3391601" cy="1816129"/>
            </a:xfrm>
            <a:prstGeom prst="rect">
              <a:avLst/>
            </a:prstGeom>
            <a:ln w="19050">
              <a:solidFill>
                <a:schemeClr val="accent6">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6381039" y="3197450"/>
              <a:ext cx="574993" cy="403033"/>
            </a:xfrm>
            <a:prstGeom prst="roundRect">
              <a:avLst/>
            </a:prstGeom>
            <a:noFill/>
            <a:ln w="19050">
              <a:solidFill>
                <a:schemeClr val="accent6">
                  <a:lumMod val="75000"/>
                </a:schemeClr>
              </a:solidFill>
            </a:ln>
            <a:effectLst>
              <a:glow rad="38100">
                <a:schemeClr val="bg1">
                  <a:alpha val="5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cxnSp>
          <p:nvCxnSpPr>
            <p:cNvPr id="29" name="Straight Connector 28"/>
            <p:cNvCxnSpPr/>
            <p:nvPr/>
          </p:nvCxnSpPr>
          <p:spPr>
            <a:xfrm flipH="1" flipV="1">
              <a:off x="5558707" y="2406679"/>
              <a:ext cx="832654" cy="1169706"/>
            </a:xfrm>
            <a:prstGeom prst="line">
              <a:avLst/>
            </a:prstGeom>
            <a:noFill/>
            <a:ln w="19050">
              <a:solidFill>
                <a:schemeClr val="accent6">
                  <a:lumMod val="75000"/>
                </a:schemeClr>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956031" y="2406679"/>
              <a:ext cx="1994278" cy="1193805"/>
            </a:xfrm>
            <a:prstGeom prst="line">
              <a:avLst/>
            </a:prstGeom>
            <a:noFill/>
            <a:ln w="19050">
              <a:solidFill>
                <a:schemeClr val="accent6">
                  <a:lumMod val="75000"/>
                </a:schemeClr>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0" y="1204708"/>
            <a:ext cx="5613400" cy="3785652"/>
          </a:xfrm>
          <a:prstGeom prst="rect">
            <a:avLst/>
          </a:prstGeom>
        </p:spPr>
        <p:txBody>
          <a:bodyPr wrap="square">
            <a:spAutoFit/>
          </a:bodyPr>
          <a:lstStyle/>
          <a:p>
            <a:pPr marL="538163" lvl="1" indent="-342900" fontAlgn="base">
              <a:spcBef>
                <a:spcPct val="0"/>
              </a:spcBef>
              <a:spcAft>
                <a:spcPct val="0"/>
              </a:spcAft>
              <a:buFont typeface="Arial" pitchFamily="34" charset="0"/>
              <a:buChar char="•"/>
            </a:pPr>
            <a:r>
              <a:rPr lang="en-ZA" sz="2400" i="1" dirty="0" smtClean="0">
                <a:solidFill>
                  <a:prstClr val="black"/>
                </a:solidFill>
                <a:latin typeface="Century Gothic" panose="020B0502020202020204" pitchFamily="34" charset="0"/>
                <a:ea typeface="MS PGothic" pitchFamily="34" charset="-128"/>
              </a:rPr>
              <a:t>“O Lord Almighty, God of </a:t>
            </a:r>
            <a:br>
              <a:rPr lang="en-ZA" sz="2400" i="1" dirty="0" smtClean="0">
                <a:solidFill>
                  <a:prstClr val="black"/>
                </a:solidFill>
                <a:latin typeface="Century Gothic" panose="020B0502020202020204" pitchFamily="34" charset="0"/>
                <a:ea typeface="MS PGothic" pitchFamily="34" charset="-128"/>
              </a:rPr>
            </a:br>
            <a:r>
              <a:rPr lang="en-ZA" sz="2400" i="1" dirty="0" smtClean="0">
                <a:solidFill>
                  <a:prstClr val="black"/>
                </a:solidFill>
                <a:latin typeface="Century Gothic" panose="020B0502020202020204" pitchFamily="34" charset="0"/>
                <a:ea typeface="MS PGothic" pitchFamily="34" charset="-128"/>
              </a:rPr>
              <a:t>Israel, </a:t>
            </a:r>
            <a:r>
              <a:rPr lang="en-ZA" sz="2400" b="1" i="1" dirty="0" smtClean="0">
                <a:solidFill>
                  <a:srgbClr val="4F81BD"/>
                </a:solidFill>
                <a:latin typeface="Century Gothic" panose="020B0502020202020204" pitchFamily="34" charset="0"/>
                <a:ea typeface="MS PGothic" pitchFamily="34" charset="-128"/>
                <a:cs typeface="Arial" pitchFamily="34" charset="0"/>
              </a:rPr>
              <a:t>enthroned between </a:t>
            </a:r>
            <a:br>
              <a:rPr lang="en-ZA" sz="2400" b="1" i="1" dirty="0" smtClean="0">
                <a:solidFill>
                  <a:srgbClr val="4F81BD"/>
                </a:solidFill>
                <a:latin typeface="Century Gothic" panose="020B0502020202020204" pitchFamily="34" charset="0"/>
                <a:ea typeface="MS PGothic" pitchFamily="34" charset="-128"/>
                <a:cs typeface="Arial" pitchFamily="34" charset="0"/>
              </a:rPr>
            </a:br>
            <a:r>
              <a:rPr lang="en-ZA" sz="2400" b="1" i="1" dirty="0" smtClean="0">
                <a:solidFill>
                  <a:srgbClr val="4F81BD"/>
                </a:solidFill>
                <a:latin typeface="Century Gothic" panose="020B0502020202020204" pitchFamily="34" charset="0"/>
                <a:ea typeface="MS PGothic" pitchFamily="34" charset="-128"/>
                <a:cs typeface="Arial" pitchFamily="34" charset="0"/>
              </a:rPr>
              <a:t>the cherubim</a:t>
            </a:r>
            <a:r>
              <a:rPr lang="en-ZA" sz="2400" i="1" dirty="0" smtClean="0">
                <a:solidFill>
                  <a:prstClr val="black"/>
                </a:solidFill>
                <a:latin typeface="Century Gothic" panose="020B0502020202020204" pitchFamily="34" charset="0"/>
                <a:ea typeface="MS PGothic" pitchFamily="34" charset="-128"/>
              </a:rPr>
              <a:t>” (Isa 37:16)</a:t>
            </a:r>
          </a:p>
          <a:p>
            <a:pPr marL="538163" lvl="1" indent="-342900" fontAlgn="base">
              <a:spcBef>
                <a:spcPct val="0"/>
              </a:spcBef>
              <a:spcAft>
                <a:spcPct val="0"/>
              </a:spcAft>
              <a:buFont typeface="Arial" pitchFamily="34" charset="0"/>
              <a:buChar char="•"/>
            </a:pPr>
            <a:endParaRPr lang="en-US" sz="2400" i="1" dirty="0">
              <a:solidFill>
                <a:prstClr val="black"/>
              </a:solidFill>
              <a:latin typeface="Century Gothic" panose="020B0502020202020204" pitchFamily="34" charset="0"/>
              <a:ea typeface="MS PGothic" pitchFamily="34" charset="-128"/>
            </a:endParaRPr>
          </a:p>
          <a:p>
            <a:pPr marL="538163" lvl="1" indent="-342900" fontAlgn="base">
              <a:spcBef>
                <a:spcPct val="0"/>
              </a:spcBef>
              <a:spcAft>
                <a:spcPct val="0"/>
              </a:spcAft>
              <a:buFont typeface="Arial" pitchFamily="34" charset="0"/>
              <a:buChar char="•"/>
            </a:pPr>
            <a:r>
              <a:rPr lang="en-US" sz="2400" i="1" dirty="0">
                <a:solidFill>
                  <a:prstClr val="black"/>
                </a:solidFill>
                <a:latin typeface="Century Gothic" panose="020B0502020202020204" pitchFamily="34" charset="0"/>
                <a:ea typeface="MS PGothic" pitchFamily="34" charset="-128"/>
              </a:rPr>
              <a:t>And </a:t>
            </a:r>
            <a:r>
              <a:rPr lang="en-US" sz="2400" b="1" i="1" dirty="0">
                <a:solidFill>
                  <a:srgbClr val="4F81BD"/>
                </a:solidFill>
                <a:latin typeface="Century Gothic" panose="020B0502020202020204" pitchFamily="34" charset="0"/>
                <a:ea typeface="MS PGothic" pitchFamily="34" charset="-128"/>
              </a:rPr>
              <a:t>there I will meet with thee</a:t>
            </a:r>
            <a:r>
              <a:rPr lang="en-US" sz="2400" i="1" dirty="0">
                <a:solidFill>
                  <a:prstClr val="black"/>
                </a:solidFill>
                <a:latin typeface="Century Gothic" panose="020B0502020202020204" pitchFamily="34" charset="0"/>
                <a:ea typeface="MS PGothic" pitchFamily="34" charset="-128"/>
              </a:rPr>
              <a:t>, and I will </a:t>
            </a:r>
            <a:r>
              <a:rPr lang="en-US" sz="2400" b="1" i="1" dirty="0">
                <a:solidFill>
                  <a:srgbClr val="4F81BD"/>
                </a:solidFill>
                <a:latin typeface="Century Gothic" panose="020B0502020202020204" pitchFamily="34" charset="0"/>
                <a:ea typeface="MS PGothic" pitchFamily="34" charset="-128"/>
              </a:rPr>
              <a:t>commune with thee</a:t>
            </a:r>
            <a:r>
              <a:rPr lang="en-US" sz="2400" i="1" dirty="0">
                <a:solidFill>
                  <a:prstClr val="black"/>
                </a:solidFill>
                <a:latin typeface="Century Gothic" panose="020B0502020202020204" pitchFamily="34" charset="0"/>
                <a:ea typeface="MS PGothic" pitchFamily="34" charset="-128"/>
              </a:rPr>
              <a:t> </a:t>
            </a:r>
            <a:r>
              <a:rPr lang="en-US" sz="2400" b="1" i="1" dirty="0">
                <a:solidFill>
                  <a:srgbClr val="4F81BD"/>
                </a:solidFill>
                <a:latin typeface="Century Gothic" panose="020B0502020202020204" pitchFamily="34" charset="0"/>
                <a:ea typeface="MS PGothic" pitchFamily="34" charset="-128"/>
              </a:rPr>
              <a:t>from</a:t>
            </a:r>
            <a:r>
              <a:rPr lang="en-US" sz="2400" i="1" dirty="0">
                <a:solidFill>
                  <a:prstClr val="black"/>
                </a:solidFill>
                <a:latin typeface="Century Gothic" panose="020B0502020202020204" pitchFamily="34" charset="0"/>
                <a:ea typeface="MS PGothic" pitchFamily="34" charset="-128"/>
              </a:rPr>
              <a:t> above the mercy seat… </a:t>
            </a:r>
            <a:r>
              <a:rPr lang="en-US" sz="2400" b="1" i="1" dirty="0">
                <a:solidFill>
                  <a:srgbClr val="4F81BD"/>
                </a:solidFill>
                <a:latin typeface="Century Gothic" panose="020B0502020202020204" pitchFamily="34" charset="0"/>
                <a:ea typeface="MS PGothic" pitchFamily="34" charset="-128"/>
              </a:rPr>
              <a:t>upon the ark</a:t>
            </a:r>
            <a:r>
              <a:rPr lang="en-US" sz="2400" i="1" dirty="0">
                <a:solidFill>
                  <a:prstClr val="black"/>
                </a:solidFill>
                <a:latin typeface="Century Gothic" panose="020B0502020202020204" pitchFamily="34" charset="0"/>
                <a:ea typeface="MS PGothic" pitchFamily="34" charset="-128"/>
              </a:rPr>
              <a:t> of the covenant </a:t>
            </a:r>
            <a:br>
              <a:rPr lang="en-US" sz="2400" i="1" dirty="0">
                <a:solidFill>
                  <a:prstClr val="black"/>
                </a:solidFill>
                <a:latin typeface="Century Gothic" panose="020B0502020202020204" pitchFamily="34" charset="0"/>
                <a:ea typeface="MS PGothic" pitchFamily="34" charset="-128"/>
              </a:rPr>
            </a:br>
            <a:r>
              <a:rPr lang="en-US" sz="2400" i="1" dirty="0">
                <a:solidFill>
                  <a:prstClr val="black"/>
                </a:solidFill>
                <a:latin typeface="Century Gothic" panose="020B0502020202020204" pitchFamily="34" charset="0"/>
                <a:ea typeface="MS PGothic" pitchFamily="34" charset="-128"/>
              </a:rPr>
              <a:t>(</a:t>
            </a:r>
            <a:r>
              <a:rPr lang="en-US" sz="2400" i="1" dirty="0" err="1">
                <a:solidFill>
                  <a:prstClr val="black"/>
                </a:solidFill>
                <a:latin typeface="Century Gothic" panose="020B0502020202020204" pitchFamily="34" charset="0"/>
                <a:ea typeface="MS PGothic" pitchFamily="34" charset="-128"/>
              </a:rPr>
              <a:t>Exo</a:t>
            </a:r>
            <a:r>
              <a:rPr lang="en-US" sz="2400" i="1" dirty="0">
                <a:solidFill>
                  <a:prstClr val="black"/>
                </a:solidFill>
                <a:latin typeface="Century Gothic" panose="020B0502020202020204" pitchFamily="34" charset="0"/>
                <a:ea typeface="MS PGothic" pitchFamily="34" charset="-128"/>
              </a:rPr>
              <a:t> 25:8-9, 22)</a:t>
            </a:r>
          </a:p>
          <a:p>
            <a:pPr marL="538163" lvl="1" indent="-342900" fontAlgn="base">
              <a:spcBef>
                <a:spcPct val="0"/>
              </a:spcBef>
              <a:spcAft>
                <a:spcPct val="0"/>
              </a:spcAft>
              <a:buFont typeface="Arial" pitchFamily="34" charset="0"/>
              <a:buChar char="•"/>
            </a:pPr>
            <a:endParaRPr lang="en-ZA" sz="2400" i="1" dirty="0">
              <a:solidFill>
                <a:prstClr val="black"/>
              </a:solidFill>
              <a:latin typeface="Century Gothic" panose="020B0502020202020204" pitchFamily="34" charset="0"/>
              <a:ea typeface="MS PGothic" pitchFamily="34" charset="-128"/>
            </a:endParaRPr>
          </a:p>
        </p:txBody>
      </p:sp>
      <p:sp>
        <p:nvSpPr>
          <p:cNvPr id="36" name="Rectangle 35"/>
          <p:cNvSpPr/>
          <p:nvPr/>
        </p:nvSpPr>
        <p:spPr>
          <a:xfrm>
            <a:off x="85725" y="5569793"/>
            <a:ext cx="5212820" cy="1200329"/>
          </a:xfrm>
          <a:prstGeom prst="rect">
            <a:avLst/>
          </a:prstGeom>
          <a:solidFill>
            <a:schemeClr val="tx2"/>
          </a:solidFill>
        </p:spPr>
        <p:txBody>
          <a:bodyPr wrap="square">
            <a:spAutoFit/>
          </a:bodyPr>
          <a:lstStyle/>
          <a:p>
            <a:pPr marL="0" lvl="2"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P3. Under the OC, they would seek God’s Presence in </a:t>
            </a:r>
            <a:r>
              <a:rPr lang="en-US" sz="2400" b="1" dirty="0">
                <a:solidFill>
                  <a:prstClr val="white"/>
                </a:solidFill>
                <a:latin typeface="Century Gothic" panose="020B0502020202020204" pitchFamily="34" charset="0"/>
                <a:ea typeface="MS PGothic" pitchFamily="34" charset="-128"/>
              </a:rPr>
              <a:t>“the Most Holy Place”</a:t>
            </a:r>
          </a:p>
        </p:txBody>
      </p:sp>
      <p:sp>
        <p:nvSpPr>
          <p:cNvPr id="37" name="Down Arrow 36"/>
          <p:cNvSpPr/>
          <p:nvPr/>
        </p:nvSpPr>
        <p:spPr>
          <a:xfrm>
            <a:off x="2268553" y="4979957"/>
            <a:ext cx="847165" cy="490776"/>
          </a:xfrm>
          <a:prstGeom prst="downArrow">
            <a:avLst/>
          </a:prstGeom>
          <a:solidFill>
            <a:schemeClr val="tx2"/>
          </a:solidFill>
        </p:spPr>
        <p:txBody>
          <a:bodyPr wrap="square">
            <a:spAutoFit/>
          </a:bodyPr>
          <a:lstStyle/>
          <a:p>
            <a:endParaRPr lang="en-ZA">
              <a:solidFill>
                <a:schemeClr val="tx1"/>
              </a:solidFill>
            </a:endParaRPr>
          </a:p>
        </p:txBody>
      </p:sp>
      <p:sp>
        <p:nvSpPr>
          <p:cNvPr id="14" name="Slide Number Placeholder 3"/>
          <p:cNvSpPr>
            <a:spLocks noGrp="1"/>
          </p:cNvSpPr>
          <p:nvPr>
            <p:ph type="sldNum" sz="quarter" idx="12"/>
          </p:nvPr>
        </p:nvSpPr>
        <p:spPr>
          <a:xfrm>
            <a:off x="6981825" y="6502400"/>
            <a:ext cx="2133600" cy="365125"/>
          </a:xfrm>
        </p:spPr>
        <p:txBody>
          <a:bodyPr/>
          <a:lstStyle/>
          <a:p>
            <a:pPr>
              <a:defRPr/>
            </a:pPr>
            <a:fld id="{9B69759B-C1D9-417C-9B4A-0F717375400C}" type="slidenum">
              <a:rPr lang="en-ZA" smtClean="0">
                <a:solidFill>
                  <a:prstClr val="white">
                    <a:lumMod val="85000"/>
                  </a:prstClr>
                </a:solidFill>
              </a:rPr>
              <a:pPr>
                <a:defRPr/>
              </a:pPr>
              <a:t>18</a:t>
            </a:fld>
            <a:endParaRPr lang="en-ZA">
              <a:solidFill>
                <a:prstClr val="white">
                  <a:lumMod val="85000"/>
                </a:prstClr>
              </a:solidFill>
            </a:endParaRPr>
          </a:p>
        </p:txBody>
      </p:sp>
      <p:sp>
        <p:nvSpPr>
          <p:cNvPr id="20" name="Title 1"/>
          <p:cNvSpPr>
            <a:spLocks noGrp="1"/>
          </p:cNvSpPr>
          <p:nvPr>
            <p:ph type="title"/>
          </p:nvPr>
        </p:nvSpPr>
        <p:spPr>
          <a:xfrm>
            <a:off x="5546725" y="38781"/>
            <a:ext cx="3568684" cy="551769"/>
          </a:xfrm>
        </p:spPr>
        <p:txBody>
          <a:bodyPr/>
          <a:lstStyle/>
          <a:p>
            <a:pPr algn="ctr"/>
            <a:r>
              <a:rPr lang="en-US" sz="2400" dirty="0" smtClean="0">
                <a:solidFill>
                  <a:schemeClr val="bg1">
                    <a:lumMod val="85000"/>
                  </a:schemeClr>
                </a:solidFill>
              </a:rPr>
              <a:t>Moses’ Tabernacle</a:t>
            </a:r>
            <a:endParaRPr lang="en-US" sz="2400" dirty="0">
              <a:solidFill>
                <a:schemeClr val="bg1">
                  <a:lumMod val="85000"/>
                </a:schemeClr>
              </a:solidFill>
            </a:endParaRPr>
          </a:p>
        </p:txBody>
      </p:sp>
    </p:spTree>
    <p:extLst>
      <p:ext uri="{BB962C8B-B14F-4D97-AF65-F5344CB8AC3E}">
        <p14:creationId xmlns:p14="http://schemas.microsoft.com/office/powerpoint/2010/main" val="111674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Rounded Rectangle 46"/>
          <p:cNvSpPr/>
          <p:nvPr/>
        </p:nvSpPr>
        <p:spPr>
          <a:xfrm>
            <a:off x="3379581" y="4455587"/>
            <a:ext cx="2325896" cy="1808054"/>
          </a:xfrm>
          <a:prstGeom prst="roundRect">
            <a:avLst>
              <a:gd name="adj" fmla="val 816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6" name="Rounded Rectangle 45"/>
          <p:cNvSpPr/>
          <p:nvPr/>
        </p:nvSpPr>
        <p:spPr>
          <a:xfrm>
            <a:off x="6035323" y="4593054"/>
            <a:ext cx="3061051" cy="1158925"/>
          </a:xfrm>
          <a:prstGeom prst="roundRect">
            <a:avLst>
              <a:gd name="adj" fmla="val 1078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5" name="Rounded Rectangle 44"/>
          <p:cNvSpPr/>
          <p:nvPr/>
        </p:nvSpPr>
        <p:spPr>
          <a:xfrm>
            <a:off x="34696" y="4516699"/>
            <a:ext cx="2977300" cy="1320221"/>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4" name="Rounded Rectangle 43"/>
          <p:cNvSpPr/>
          <p:nvPr/>
        </p:nvSpPr>
        <p:spPr>
          <a:xfrm>
            <a:off x="39006" y="2843216"/>
            <a:ext cx="2977300" cy="130492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3" name="Rounded Rectangle 42"/>
          <p:cNvSpPr/>
          <p:nvPr/>
        </p:nvSpPr>
        <p:spPr>
          <a:xfrm>
            <a:off x="6040768" y="2749096"/>
            <a:ext cx="3055607" cy="1510483"/>
          </a:xfrm>
          <a:prstGeom prst="roundRect">
            <a:avLst>
              <a:gd name="adj" fmla="val 10046"/>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2" name="Rounded Rectangle 41"/>
          <p:cNvSpPr/>
          <p:nvPr/>
        </p:nvSpPr>
        <p:spPr>
          <a:xfrm>
            <a:off x="6035324" y="1136651"/>
            <a:ext cx="3061051" cy="1298280"/>
          </a:xfrm>
          <a:prstGeom prst="roundRect">
            <a:avLst>
              <a:gd name="adj" fmla="val 1197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6" name="Rounded Rectangle 5"/>
          <p:cNvSpPr/>
          <p:nvPr/>
        </p:nvSpPr>
        <p:spPr>
          <a:xfrm>
            <a:off x="19956" y="1146176"/>
            <a:ext cx="2977300" cy="129828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grpSp>
        <p:nvGrpSpPr>
          <p:cNvPr id="85" name="Group 84"/>
          <p:cNvGrpSpPr/>
          <p:nvPr/>
        </p:nvGrpSpPr>
        <p:grpSpPr>
          <a:xfrm>
            <a:off x="6100788" y="2815491"/>
            <a:ext cx="1504696" cy="1380286"/>
            <a:chOff x="6830799" y="2425340"/>
            <a:chExt cx="2167771" cy="1931063"/>
          </a:xfrm>
        </p:grpSpPr>
        <p:grpSp>
          <p:nvGrpSpPr>
            <p:cNvPr id="58" name="Group 57"/>
            <p:cNvGrpSpPr>
              <a:grpSpLocks noChangeAspect="1"/>
            </p:cNvGrpSpPr>
            <p:nvPr/>
          </p:nvGrpSpPr>
          <p:grpSpPr>
            <a:xfrm>
              <a:off x="6838570" y="2432243"/>
              <a:ext cx="2160000" cy="1924160"/>
              <a:chOff x="259896" y="4180116"/>
              <a:chExt cx="2720976" cy="2423886"/>
            </a:xfrm>
          </p:grpSpPr>
          <p:pic>
            <p:nvPicPr>
              <p:cNvPr id="59" name="Picture 6" descr="tab-brazen-altar.jpg"/>
              <p:cNvPicPr>
                <a:picLocks noChangeAspect="1" noChangeArrowheads="1"/>
              </p:cNvPicPr>
              <p:nvPr/>
            </p:nvPicPr>
            <p:blipFill rotWithShape="1">
              <a:blip r:embed="rId3">
                <a:extLst>
                  <a:ext uri="{28A0092B-C50C-407E-A947-70E740481C1C}">
                    <a14:useLocalDpi xmlns:a14="http://schemas.microsoft.com/office/drawing/2010/main" val="0"/>
                  </a:ext>
                </a:extLst>
              </a:blip>
              <a:srcRect t="4357" b="11880"/>
              <a:stretch/>
            </p:blipFill>
            <p:spPr bwMode="auto">
              <a:xfrm>
                <a:off x="259896" y="4180116"/>
                <a:ext cx="2720976" cy="2423886"/>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0" name="Picture 59" descr="http://adventbiblestudy.files.wordpress.com/2010/07/lamb-for-sacrifice.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4658" y="4296825"/>
                <a:ext cx="1109624" cy="735681"/>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ound Single Corner Rectangle 64"/>
            <p:cNvSpPr/>
            <p:nvPr/>
          </p:nvSpPr>
          <p:spPr>
            <a:xfrm flipH="1">
              <a:off x="6830799" y="2425340"/>
              <a:ext cx="348360" cy="245191"/>
            </a:xfrm>
            <a:prstGeom prst="round1Rect">
              <a:avLst>
                <a:gd name="adj" fmla="val 50000"/>
              </a:avLst>
            </a:prstGeom>
            <a:solidFill>
              <a:schemeClr val="accent6">
                <a:lumMod val="75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2</a:t>
              </a:r>
              <a:endParaRPr lang="en-ZA" b="1" dirty="0">
                <a:solidFill>
                  <a:prstClr val="black"/>
                </a:solidFill>
              </a:endParaRPr>
            </a:p>
          </p:txBody>
        </p:sp>
      </p:grpSp>
      <p:grpSp>
        <p:nvGrpSpPr>
          <p:cNvPr id="84" name="Group 83"/>
          <p:cNvGrpSpPr/>
          <p:nvPr/>
        </p:nvGrpSpPr>
        <p:grpSpPr>
          <a:xfrm>
            <a:off x="6106183" y="1216527"/>
            <a:ext cx="1499301" cy="1163392"/>
            <a:chOff x="6819801" y="110265"/>
            <a:chExt cx="2160000" cy="1627622"/>
          </a:xfrm>
        </p:grpSpPr>
        <p:pic>
          <p:nvPicPr>
            <p:cNvPr id="61" name="Picture 2" descr="The Laver of brass was a large, shallow bowl in which clean water was kept continual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801" y="114801"/>
              <a:ext cx="2160000" cy="1623086"/>
            </a:xfrm>
            <a:prstGeom prst="roundRect">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6" name="Round Single Corner Rectangle 65"/>
            <p:cNvSpPr/>
            <p:nvPr/>
          </p:nvSpPr>
          <p:spPr>
            <a:xfrm flipH="1">
              <a:off x="6824790" y="110265"/>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3</a:t>
              </a:r>
              <a:endParaRPr lang="en-ZA" b="1" dirty="0">
                <a:solidFill>
                  <a:prstClr val="black"/>
                </a:solidFill>
              </a:endParaRPr>
            </a:p>
          </p:txBody>
        </p:sp>
      </p:grpSp>
      <p:grpSp>
        <p:nvGrpSpPr>
          <p:cNvPr id="81" name="Group 80"/>
          <p:cNvGrpSpPr/>
          <p:nvPr/>
        </p:nvGrpSpPr>
        <p:grpSpPr>
          <a:xfrm>
            <a:off x="1477998" y="1217892"/>
            <a:ext cx="1499301" cy="1160663"/>
            <a:chOff x="114011" y="5091319"/>
            <a:chExt cx="2160000" cy="1623804"/>
          </a:xfrm>
        </p:grpSpPr>
        <p:pic>
          <p:nvPicPr>
            <p:cNvPr id="62" name="Picture 2" descr="https://encrypted-tbn0.gstatic.com/images?q=tbn:ANd9GcQfN6uPhG1PACvK4pNIGaL0k2PkeiEpDtuNuMk-bd_iyrZCB0Ne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11" y="5097207"/>
              <a:ext cx="2160000" cy="1617916"/>
            </a:xfrm>
            <a:prstGeom prst="roundRect">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7" name="Round Single Corner Rectangle 66"/>
            <p:cNvSpPr/>
            <p:nvPr/>
          </p:nvSpPr>
          <p:spPr>
            <a:xfrm flipH="1">
              <a:off x="119234" y="5091319"/>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4</a:t>
              </a:r>
              <a:endParaRPr lang="en-ZA" b="1" dirty="0">
                <a:solidFill>
                  <a:prstClr val="black"/>
                </a:solidFill>
              </a:endParaRPr>
            </a:p>
          </p:txBody>
        </p:sp>
      </p:grpSp>
      <p:grpSp>
        <p:nvGrpSpPr>
          <p:cNvPr id="80" name="Group 79"/>
          <p:cNvGrpSpPr/>
          <p:nvPr/>
        </p:nvGrpSpPr>
        <p:grpSpPr>
          <a:xfrm>
            <a:off x="1469492" y="2924226"/>
            <a:ext cx="1507808" cy="1162815"/>
            <a:chOff x="101756" y="2423465"/>
            <a:chExt cx="2172255" cy="1626814"/>
          </a:xfrm>
        </p:grpSpPr>
        <p:pic>
          <p:nvPicPr>
            <p:cNvPr id="63" name="Picture 2" descr="Twelve loaves of unleavened bread, covered with fine powdered frankincense, were kept on the table continually as an offering before the Lo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011" y="2432243"/>
              <a:ext cx="2160000" cy="1618036"/>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8" name="Round Single Corner Rectangle 67"/>
            <p:cNvSpPr/>
            <p:nvPr/>
          </p:nvSpPr>
          <p:spPr>
            <a:xfrm flipH="1">
              <a:off x="101756" y="2423465"/>
              <a:ext cx="348360" cy="245192"/>
            </a:xfrm>
            <a:prstGeom prst="round1Rect">
              <a:avLst>
                <a:gd name="adj" fmla="val 50000"/>
              </a:avLst>
            </a:prstGeom>
            <a:solidFill>
              <a:schemeClr val="accent6">
                <a:lumMod val="75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5</a:t>
              </a:r>
              <a:endParaRPr lang="en-ZA" b="1" dirty="0">
                <a:solidFill>
                  <a:prstClr val="black"/>
                </a:solidFill>
              </a:endParaRPr>
            </a:p>
          </p:txBody>
        </p:sp>
      </p:grpSp>
      <p:grpSp>
        <p:nvGrpSpPr>
          <p:cNvPr id="79" name="Group 78"/>
          <p:cNvGrpSpPr/>
          <p:nvPr/>
        </p:nvGrpSpPr>
        <p:grpSpPr>
          <a:xfrm>
            <a:off x="1474404" y="4593206"/>
            <a:ext cx="1502896" cy="1166108"/>
            <a:chOff x="108832" y="105344"/>
            <a:chExt cx="2165179" cy="1631421"/>
          </a:xfrm>
        </p:grpSpPr>
        <p:pic>
          <p:nvPicPr>
            <p:cNvPr id="64" name="Picture 18" descr="The Altar of Incense stood in the Holy Place, in front of the entrance into the Holy of Holi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11" y="114801"/>
              <a:ext cx="2160000" cy="1621964"/>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9" name="Round Single Corner Rectangle 68"/>
            <p:cNvSpPr/>
            <p:nvPr/>
          </p:nvSpPr>
          <p:spPr>
            <a:xfrm flipH="1">
              <a:off x="108832" y="105344"/>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6</a:t>
              </a:r>
              <a:endParaRPr lang="en-ZA" b="1" dirty="0">
                <a:solidFill>
                  <a:prstClr val="black"/>
                </a:solidFill>
              </a:endParaRPr>
            </a:p>
          </p:txBody>
        </p:sp>
      </p:grpSp>
      <p:grpSp>
        <p:nvGrpSpPr>
          <p:cNvPr id="78" name="Group 77"/>
          <p:cNvGrpSpPr/>
          <p:nvPr/>
        </p:nvGrpSpPr>
        <p:grpSpPr>
          <a:xfrm>
            <a:off x="3422934" y="4509079"/>
            <a:ext cx="2221513" cy="1319539"/>
            <a:chOff x="3444215" y="97962"/>
            <a:chExt cx="2181340" cy="1137303"/>
          </a:xfrm>
        </p:grpSpPr>
        <p:pic>
          <p:nvPicPr>
            <p:cNvPr id="26" name="Picture 10" descr="https://encrypted-tbn2.gstatic.com/images?q=tbn:ANd9GcSyBZKXX5jtZNVhmqMpV2EfOLtV0eYo-rgQ8f5eWKSqHcgxTxLz"/>
            <p:cNvPicPr>
              <a:picLocks noChangeAspect="1" noChangeArrowheads="1"/>
            </p:cNvPicPr>
            <p:nvPr/>
          </p:nvPicPr>
          <p:blipFill rotWithShape="1">
            <a:blip r:embed="rId10">
              <a:extLst>
                <a:ext uri="{28A0092B-C50C-407E-A947-70E740481C1C}">
                  <a14:useLocalDpi xmlns:a14="http://schemas.microsoft.com/office/drawing/2010/main" val="0"/>
                </a:ext>
              </a:extLst>
            </a:blip>
            <a:srcRect b="22652"/>
            <a:stretch/>
          </p:blipFill>
          <p:spPr bwMode="auto">
            <a:xfrm>
              <a:off x="3468257" y="114801"/>
              <a:ext cx="2157298" cy="1120464"/>
            </a:xfrm>
            <a:prstGeom prst="roundRect">
              <a:avLst>
                <a:gd name="adj" fmla="val 19730"/>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70" name="Round Single Corner Rectangle 69"/>
            <p:cNvSpPr/>
            <p:nvPr/>
          </p:nvSpPr>
          <p:spPr>
            <a:xfrm flipH="1">
              <a:off x="3444215" y="97962"/>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7</a:t>
              </a:r>
              <a:endParaRPr lang="en-ZA" b="1" dirty="0">
                <a:solidFill>
                  <a:prstClr val="black"/>
                </a:solidFill>
              </a:endParaRPr>
            </a:p>
          </p:txBody>
        </p:sp>
      </p:grpSp>
      <p:grpSp>
        <p:nvGrpSpPr>
          <p:cNvPr id="86" name="Group 85"/>
          <p:cNvGrpSpPr/>
          <p:nvPr/>
        </p:nvGrpSpPr>
        <p:grpSpPr>
          <a:xfrm>
            <a:off x="6106183" y="4665962"/>
            <a:ext cx="1499301" cy="1027358"/>
            <a:chOff x="6819801" y="5277818"/>
            <a:chExt cx="2160000" cy="1437305"/>
          </a:xfrm>
        </p:grpSpPr>
        <p:pic>
          <p:nvPicPr>
            <p:cNvPr id="57" name="Picture 2" descr="https://encrypted-tbn2.gstatic.com/images?q=tbn:ANd9GcTO1VIdwAbZV_a6EOKbE_IR5-tnJwFxuTLxkLNxqxrm2z86n5XzG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9801" y="5282949"/>
              <a:ext cx="2160000" cy="1432174"/>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77" name="Round Single Corner Rectangle 76"/>
            <p:cNvSpPr/>
            <p:nvPr/>
          </p:nvSpPr>
          <p:spPr>
            <a:xfrm flipH="1">
              <a:off x="6819801" y="5277818"/>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1</a:t>
              </a:r>
              <a:endParaRPr lang="en-ZA" b="1" dirty="0">
                <a:solidFill>
                  <a:prstClr val="black"/>
                </a:solidFill>
              </a:endParaRPr>
            </a:p>
          </p:txBody>
        </p:sp>
      </p:grpSp>
      <p:grpSp>
        <p:nvGrpSpPr>
          <p:cNvPr id="7" name="Group 6"/>
          <p:cNvGrpSpPr/>
          <p:nvPr/>
        </p:nvGrpSpPr>
        <p:grpSpPr>
          <a:xfrm>
            <a:off x="2946976" y="1058409"/>
            <a:ext cx="3315403" cy="3569387"/>
            <a:chOff x="2946976" y="1058409"/>
            <a:chExt cx="3315403" cy="3569387"/>
          </a:xfrm>
        </p:grpSpPr>
        <p:pic>
          <p:nvPicPr>
            <p:cNvPr id="9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6976" y="2512985"/>
              <a:ext cx="3315403" cy="211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52288" y="1058409"/>
              <a:ext cx="2987297" cy="223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992773" y="3101901"/>
              <a:ext cx="1540480" cy="913445"/>
            </a:xfrm>
            <a:custGeom>
              <a:avLst/>
              <a:gdLst>
                <a:gd name="connsiteX0" fmla="*/ 2209800 w 2209800"/>
                <a:gd name="connsiteY0" fmla="*/ 1244600 h 1244600"/>
                <a:gd name="connsiteX1" fmla="*/ 1231900 w 2209800"/>
                <a:gd name="connsiteY1" fmla="*/ 723900 h 1244600"/>
                <a:gd name="connsiteX2" fmla="*/ 190500 w 2209800"/>
                <a:gd name="connsiteY2" fmla="*/ 190500 h 1244600"/>
                <a:gd name="connsiteX3" fmla="*/ 127000 w 2209800"/>
                <a:gd name="connsiteY3" fmla="*/ 25400 h 1244600"/>
                <a:gd name="connsiteX4" fmla="*/ 0 w 2209800"/>
                <a:gd name="connsiteY4" fmla="*/ 0 h 1244600"/>
                <a:gd name="connsiteX0" fmla="*/ 2209800 w 2209800"/>
                <a:gd name="connsiteY0" fmla="*/ 1244600 h 1244600"/>
                <a:gd name="connsiteX1" fmla="*/ 1193800 w 2209800"/>
                <a:gd name="connsiteY1" fmla="*/ 774700 h 1244600"/>
                <a:gd name="connsiteX2" fmla="*/ 190500 w 2209800"/>
                <a:gd name="connsiteY2" fmla="*/ 190500 h 1244600"/>
                <a:gd name="connsiteX3" fmla="*/ 127000 w 2209800"/>
                <a:gd name="connsiteY3" fmla="*/ 25400 h 1244600"/>
                <a:gd name="connsiteX4" fmla="*/ 0 w 2209800"/>
                <a:gd name="connsiteY4" fmla="*/ 0 h 1244600"/>
                <a:gd name="connsiteX0" fmla="*/ 2209800 w 2209800"/>
                <a:gd name="connsiteY0" fmla="*/ 1244600 h 1244600"/>
                <a:gd name="connsiteX1" fmla="*/ 1212850 w 2209800"/>
                <a:gd name="connsiteY1" fmla="*/ 836613 h 1244600"/>
                <a:gd name="connsiteX2" fmla="*/ 190500 w 2209800"/>
                <a:gd name="connsiteY2" fmla="*/ 190500 h 1244600"/>
                <a:gd name="connsiteX3" fmla="*/ 127000 w 2209800"/>
                <a:gd name="connsiteY3" fmla="*/ 25400 h 1244600"/>
                <a:gd name="connsiteX4" fmla="*/ 0 w 2209800"/>
                <a:gd name="connsiteY4" fmla="*/ 0 h 1244600"/>
                <a:gd name="connsiteX0" fmla="*/ 2209800 w 2209800"/>
                <a:gd name="connsiteY0" fmla="*/ 1244600 h 1244600"/>
                <a:gd name="connsiteX1" fmla="*/ 1212850 w 2209800"/>
                <a:gd name="connsiteY1" fmla="*/ 836613 h 1244600"/>
                <a:gd name="connsiteX2" fmla="*/ 711200 w 2209800"/>
                <a:gd name="connsiteY2" fmla="*/ 485775 h 1244600"/>
                <a:gd name="connsiteX3" fmla="*/ 190500 w 2209800"/>
                <a:gd name="connsiteY3" fmla="*/ 190500 h 1244600"/>
                <a:gd name="connsiteX4" fmla="*/ 127000 w 2209800"/>
                <a:gd name="connsiteY4" fmla="*/ 25400 h 1244600"/>
                <a:gd name="connsiteX5" fmla="*/ 0 w 2209800"/>
                <a:gd name="connsiteY5" fmla="*/ 0 h 1244600"/>
                <a:gd name="connsiteX0" fmla="*/ 2209800 w 2209800"/>
                <a:gd name="connsiteY0" fmla="*/ 1244600 h 1244600"/>
                <a:gd name="connsiteX1" fmla="*/ 1212850 w 2209800"/>
                <a:gd name="connsiteY1" fmla="*/ 836613 h 1244600"/>
                <a:gd name="connsiteX2" fmla="*/ 711200 w 2209800"/>
                <a:gd name="connsiteY2" fmla="*/ 485775 h 1244600"/>
                <a:gd name="connsiteX3" fmla="*/ 190500 w 2209800"/>
                <a:gd name="connsiteY3" fmla="*/ 190500 h 1244600"/>
                <a:gd name="connsiteX4" fmla="*/ 127000 w 2209800"/>
                <a:gd name="connsiteY4" fmla="*/ 25400 h 1244600"/>
                <a:gd name="connsiteX5" fmla="*/ 77788 w 2209800"/>
                <a:gd name="connsiteY5" fmla="*/ 4763 h 1244600"/>
                <a:gd name="connsiteX6" fmla="*/ 0 w 2209800"/>
                <a:gd name="connsiteY6" fmla="*/ 0 h 1244600"/>
                <a:gd name="connsiteX0" fmla="*/ 2219325 w 2219325"/>
                <a:gd name="connsiteY0" fmla="*/ 1277938 h 1277938"/>
                <a:gd name="connsiteX1" fmla="*/ 1222375 w 2219325"/>
                <a:gd name="connsiteY1" fmla="*/ 869951 h 1277938"/>
                <a:gd name="connsiteX2" fmla="*/ 720725 w 2219325"/>
                <a:gd name="connsiteY2" fmla="*/ 519113 h 1277938"/>
                <a:gd name="connsiteX3" fmla="*/ 200025 w 2219325"/>
                <a:gd name="connsiteY3" fmla="*/ 223838 h 1277938"/>
                <a:gd name="connsiteX4" fmla="*/ 136525 w 2219325"/>
                <a:gd name="connsiteY4" fmla="*/ 58738 h 1277938"/>
                <a:gd name="connsiteX5" fmla="*/ 87313 w 2219325"/>
                <a:gd name="connsiteY5" fmla="*/ 38101 h 1277938"/>
                <a:gd name="connsiteX6" fmla="*/ 0 w 2219325"/>
                <a:gd name="connsiteY6" fmla="*/ 0 h 127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9325" h="1277938">
                  <a:moveTo>
                    <a:pt x="2219325" y="1277938"/>
                  </a:moveTo>
                  <a:cubicBezTo>
                    <a:pt x="1887008" y="1141942"/>
                    <a:pt x="1472142" y="996422"/>
                    <a:pt x="1222375" y="869951"/>
                  </a:cubicBezTo>
                  <a:cubicBezTo>
                    <a:pt x="972608" y="743480"/>
                    <a:pt x="899054" y="629709"/>
                    <a:pt x="720725" y="519113"/>
                  </a:cubicBezTo>
                  <a:lnTo>
                    <a:pt x="200025" y="223838"/>
                  </a:lnTo>
                  <a:lnTo>
                    <a:pt x="136525" y="58738"/>
                  </a:lnTo>
                  <a:cubicBezTo>
                    <a:pt x="128058" y="56621"/>
                    <a:pt x="95780" y="40218"/>
                    <a:pt x="87313" y="38101"/>
                  </a:cubicBezTo>
                  <a:lnTo>
                    <a:pt x="0" y="0"/>
                  </a:lnTo>
                </a:path>
              </a:pathLst>
            </a:custGeom>
            <a:noFill/>
            <a:ln w="38100">
              <a:solidFill>
                <a:srgbClr val="FFFF00"/>
              </a:solidFill>
              <a:prstDash val="sysDash"/>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3" name="Freeform 2"/>
            <p:cNvSpPr/>
            <p:nvPr/>
          </p:nvSpPr>
          <p:spPr>
            <a:xfrm>
              <a:off x="4634090" y="1882084"/>
              <a:ext cx="1013764" cy="571896"/>
            </a:xfrm>
            <a:custGeom>
              <a:avLst/>
              <a:gdLst>
                <a:gd name="connsiteX0" fmla="*/ 838200 w 838200"/>
                <a:gd name="connsiteY0" fmla="*/ 596900 h 596900"/>
                <a:gd name="connsiteX1" fmla="*/ 787400 w 838200"/>
                <a:gd name="connsiteY1" fmla="*/ 546100 h 596900"/>
                <a:gd name="connsiteX2" fmla="*/ 368300 w 838200"/>
                <a:gd name="connsiteY2" fmla="*/ 342900 h 596900"/>
                <a:gd name="connsiteX3" fmla="*/ 266700 w 838200"/>
                <a:gd name="connsiteY3" fmla="*/ 63500 h 596900"/>
                <a:gd name="connsiteX4" fmla="*/ 0 w 838200"/>
                <a:gd name="connsiteY4" fmla="*/ 0 h 596900"/>
                <a:gd name="connsiteX0" fmla="*/ 1460500 w 1460500"/>
                <a:gd name="connsiteY0" fmla="*/ 800100 h 800100"/>
                <a:gd name="connsiteX1" fmla="*/ 787400 w 1460500"/>
                <a:gd name="connsiteY1" fmla="*/ 546100 h 800100"/>
                <a:gd name="connsiteX2" fmla="*/ 368300 w 1460500"/>
                <a:gd name="connsiteY2" fmla="*/ 342900 h 800100"/>
                <a:gd name="connsiteX3" fmla="*/ 266700 w 1460500"/>
                <a:gd name="connsiteY3" fmla="*/ 63500 h 800100"/>
                <a:gd name="connsiteX4" fmla="*/ 0 w 146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0" h="800100">
                  <a:moveTo>
                    <a:pt x="1460500" y="800100"/>
                  </a:moveTo>
                  <a:lnTo>
                    <a:pt x="787400" y="546100"/>
                  </a:lnTo>
                  <a:lnTo>
                    <a:pt x="368300" y="342900"/>
                  </a:lnTo>
                  <a:lnTo>
                    <a:pt x="266700" y="63500"/>
                  </a:lnTo>
                  <a:lnTo>
                    <a:pt x="0" y="0"/>
                  </a:lnTo>
                </a:path>
              </a:pathLst>
            </a:custGeom>
            <a:noFill/>
            <a:ln w="38100">
              <a:solidFill>
                <a:srgbClr val="FFFF00"/>
              </a:solidFill>
              <a:prstDash val="sysDash"/>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grpSp>
      <p:sp>
        <p:nvSpPr>
          <p:cNvPr id="29" name="Freeform 28"/>
          <p:cNvSpPr/>
          <p:nvPr/>
        </p:nvSpPr>
        <p:spPr>
          <a:xfrm>
            <a:off x="2673024" y="1058658"/>
            <a:ext cx="3745707" cy="4503790"/>
          </a:xfrm>
          <a:custGeom>
            <a:avLst/>
            <a:gdLst>
              <a:gd name="connsiteX0" fmla="*/ 5094514 w 5631543"/>
              <a:gd name="connsiteY0" fmla="*/ 5558971 h 6139543"/>
              <a:gd name="connsiteX1" fmla="*/ 5631543 w 5631543"/>
              <a:gd name="connsiteY1" fmla="*/ 3120571 h 6139543"/>
              <a:gd name="connsiteX2" fmla="*/ 5167085 w 5631543"/>
              <a:gd name="connsiteY2" fmla="*/ 827314 h 6139543"/>
              <a:gd name="connsiteX3" fmla="*/ 2989943 w 5631543"/>
              <a:gd name="connsiteY3" fmla="*/ 0 h 6139543"/>
              <a:gd name="connsiteX4" fmla="*/ 609600 w 5631543"/>
              <a:gd name="connsiteY4" fmla="*/ 769257 h 6139543"/>
              <a:gd name="connsiteX5" fmla="*/ 0 w 5631543"/>
              <a:gd name="connsiteY5" fmla="*/ 3222171 h 6139543"/>
              <a:gd name="connsiteX6" fmla="*/ 740228 w 5631543"/>
              <a:gd name="connsiteY6" fmla="*/ 5457371 h 6139543"/>
              <a:gd name="connsiteX7" fmla="*/ 1596571 w 5631543"/>
              <a:gd name="connsiteY7" fmla="*/ 6139543 h 6139543"/>
              <a:gd name="connsiteX0" fmla="*/ 5094514 w 5633376"/>
              <a:gd name="connsiteY0" fmla="*/ 5558971 h 6139543"/>
              <a:gd name="connsiteX1" fmla="*/ 5631543 w 5633376"/>
              <a:gd name="connsiteY1" fmla="*/ 3120571 h 6139543"/>
              <a:gd name="connsiteX2" fmla="*/ 5167085 w 5633376"/>
              <a:gd name="connsiteY2" fmla="*/ 827314 h 6139543"/>
              <a:gd name="connsiteX3" fmla="*/ 2989943 w 5633376"/>
              <a:gd name="connsiteY3" fmla="*/ 0 h 6139543"/>
              <a:gd name="connsiteX4" fmla="*/ 609600 w 5633376"/>
              <a:gd name="connsiteY4" fmla="*/ 769257 h 6139543"/>
              <a:gd name="connsiteX5" fmla="*/ 0 w 5633376"/>
              <a:gd name="connsiteY5" fmla="*/ 3222171 h 6139543"/>
              <a:gd name="connsiteX6" fmla="*/ 740228 w 5633376"/>
              <a:gd name="connsiteY6" fmla="*/ 5457371 h 6139543"/>
              <a:gd name="connsiteX7" fmla="*/ 1596571 w 5633376"/>
              <a:gd name="connsiteY7" fmla="*/ 6139543 h 6139543"/>
              <a:gd name="connsiteX0" fmla="*/ 5094514 w 5682465"/>
              <a:gd name="connsiteY0" fmla="*/ 5558971 h 6139543"/>
              <a:gd name="connsiteX1" fmla="*/ 5631543 w 5682465"/>
              <a:gd name="connsiteY1" fmla="*/ 3120571 h 6139543"/>
              <a:gd name="connsiteX2" fmla="*/ 5167085 w 5682465"/>
              <a:gd name="connsiteY2" fmla="*/ 827314 h 6139543"/>
              <a:gd name="connsiteX3" fmla="*/ 2989943 w 5682465"/>
              <a:gd name="connsiteY3" fmla="*/ 0 h 6139543"/>
              <a:gd name="connsiteX4" fmla="*/ 609600 w 5682465"/>
              <a:gd name="connsiteY4" fmla="*/ 769257 h 6139543"/>
              <a:gd name="connsiteX5" fmla="*/ 0 w 5682465"/>
              <a:gd name="connsiteY5" fmla="*/ 3222171 h 6139543"/>
              <a:gd name="connsiteX6" fmla="*/ 740228 w 5682465"/>
              <a:gd name="connsiteY6" fmla="*/ 5457371 h 6139543"/>
              <a:gd name="connsiteX7" fmla="*/ 1596571 w 5682465"/>
              <a:gd name="connsiteY7" fmla="*/ 6139543 h 6139543"/>
              <a:gd name="connsiteX0" fmla="*/ 5094514 w 5682465"/>
              <a:gd name="connsiteY0" fmla="*/ 5636486 h 6217058"/>
              <a:gd name="connsiteX1" fmla="*/ 5631543 w 5682465"/>
              <a:gd name="connsiteY1" fmla="*/ 3198086 h 6217058"/>
              <a:gd name="connsiteX2" fmla="*/ 5167085 w 5682465"/>
              <a:gd name="connsiteY2" fmla="*/ 904829 h 6217058"/>
              <a:gd name="connsiteX3" fmla="*/ 2989943 w 5682465"/>
              <a:gd name="connsiteY3" fmla="*/ 77515 h 6217058"/>
              <a:gd name="connsiteX4" fmla="*/ 609600 w 5682465"/>
              <a:gd name="connsiteY4" fmla="*/ 846772 h 6217058"/>
              <a:gd name="connsiteX5" fmla="*/ 0 w 5682465"/>
              <a:gd name="connsiteY5" fmla="*/ 3299686 h 6217058"/>
              <a:gd name="connsiteX6" fmla="*/ 740228 w 5682465"/>
              <a:gd name="connsiteY6" fmla="*/ 5534886 h 6217058"/>
              <a:gd name="connsiteX7" fmla="*/ 1596571 w 5682465"/>
              <a:gd name="connsiteY7" fmla="*/ 6217058 h 6217058"/>
              <a:gd name="connsiteX0" fmla="*/ 5094514 w 5682465"/>
              <a:gd name="connsiteY0" fmla="*/ 5562314 h 6142886"/>
              <a:gd name="connsiteX1" fmla="*/ 5631543 w 5682465"/>
              <a:gd name="connsiteY1" fmla="*/ 3123914 h 6142886"/>
              <a:gd name="connsiteX2" fmla="*/ 5167085 w 5682465"/>
              <a:gd name="connsiteY2" fmla="*/ 830657 h 6142886"/>
              <a:gd name="connsiteX3" fmla="*/ 2989943 w 5682465"/>
              <a:gd name="connsiteY3" fmla="*/ 3343 h 6142886"/>
              <a:gd name="connsiteX4" fmla="*/ 609600 w 5682465"/>
              <a:gd name="connsiteY4" fmla="*/ 772600 h 6142886"/>
              <a:gd name="connsiteX5" fmla="*/ 0 w 5682465"/>
              <a:gd name="connsiteY5" fmla="*/ 3225514 h 6142886"/>
              <a:gd name="connsiteX6" fmla="*/ 740228 w 5682465"/>
              <a:gd name="connsiteY6" fmla="*/ 5460714 h 6142886"/>
              <a:gd name="connsiteX7" fmla="*/ 1596571 w 5682465"/>
              <a:gd name="connsiteY7" fmla="*/ 6142886 h 6142886"/>
              <a:gd name="connsiteX0" fmla="*/ 5131973 w 5719924"/>
              <a:gd name="connsiteY0" fmla="*/ 5562314 h 6142886"/>
              <a:gd name="connsiteX1" fmla="*/ 5669002 w 5719924"/>
              <a:gd name="connsiteY1" fmla="*/ 3123914 h 6142886"/>
              <a:gd name="connsiteX2" fmla="*/ 5204544 w 5719924"/>
              <a:gd name="connsiteY2" fmla="*/ 830657 h 6142886"/>
              <a:gd name="connsiteX3" fmla="*/ 3027402 w 5719924"/>
              <a:gd name="connsiteY3" fmla="*/ 3343 h 6142886"/>
              <a:gd name="connsiteX4" fmla="*/ 647059 w 5719924"/>
              <a:gd name="connsiteY4" fmla="*/ 772600 h 6142886"/>
              <a:gd name="connsiteX5" fmla="*/ 37459 w 5719924"/>
              <a:gd name="connsiteY5" fmla="*/ 3225514 h 6142886"/>
              <a:gd name="connsiteX6" fmla="*/ 777687 w 5719924"/>
              <a:gd name="connsiteY6" fmla="*/ 5460714 h 6142886"/>
              <a:gd name="connsiteX7" fmla="*/ 1634030 w 5719924"/>
              <a:gd name="connsiteY7" fmla="*/ 6142886 h 6142886"/>
              <a:gd name="connsiteX0" fmla="*/ 5094514 w 5682465"/>
              <a:gd name="connsiteY0" fmla="*/ 5562314 h 6142886"/>
              <a:gd name="connsiteX1" fmla="*/ 5631543 w 5682465"/>
              <a:gd name="connsiteY1" fmla="*/ 3123914 h 6142886"/>
              <a:gd name="connsiteX2" fmla="*/ 5167085 w 5682465"/>
              <a:gd name="connsiteY2" fmla="*/ 830657 h 6142886"/>
              <a:gd name="connsiteX3" fmla="*/ 2989943 w 5682465"/>
              <a:gd name="connsiteY3" fmla="*/ 3343 h 6142886"/>
              <a:gd name="connsiteX4" fmla="*/ 609600 w 5682465"/>
              <a:gd name="connsiteY4" fmla="*/ 772600 h 6142886"/>
              <a:gd name="connsiteX5" fmla="*/ 0 w 5682465"/>
              <a:gd name="connsiteY5" fmla="*/ 3225514 h 6142886"/>
              <a:gd name="connsiteX6" fmla="*/ 740228 w 5682465"/>
              <a:gd name="connsiteY6" fmla="*/ 5460714 h 6142886"/>
              <a:gd name="connsiteX7" fmla="*/ 1596571 w 5682465"/>
              <a:gd name="connsiteY7" fmla="*/ 6142886 h 6142886"/>
              <a:gd name="connsiteX0" fmla="*/ 5094514 w 5682465"/>
              <a:gd name="connsiteY0" fmla="*/ 5562314 h 6142886"/>
              <a:gd name="connsiteX1" fmla="*/ 5631543 w 5682465"/>
              <a:gd name="connsiteY1" fmla="*/ 3123914 h 6142886"/>
              <a:gd name="connsiteX2" fmla="*/ 5167085 w 5682465"/>
              <a:gd name="connsiteY2" fmla="*/ 830657 h 6142886"/>
              <a:gd name="connsiteX3" fmla="*/ 2989943 w 5682465"/>
              <a:gd name="connsiteY3" fmla="*/ 3343 h 6142886"/>
              <a:gd name="connsiteX4" fmla="*/ 609600 w 5682465"/>
              <a:gd name="connsiteY4" fmla="*/ 772600 h 6142886"/>
              <a:gd name="connsiteX5" fmla="*/ 0 w 5682465"/>
              <a:gd name="connsiteY5" fmla="*/ 3225514 h 6142886"/>
              <a:gd name="connsiteX6" fmla="*/ 740228 w 5682465"/>
              <a:gd name="connsiteY6" fmla="*/ 5460714 h 6142886"/>
              <a:gd name="connsiteX7" fmla="*/ 1596571 w 5682465"/>
              <a:gd name="connsiteY7" fmla="*/ 6142886 h 6142886"/>
              <a:gd name="connsiteX0" fmla="*/ 5094514 w 5633376"/>
              <a:gd name="connsiteY0" fmla="*/ 5562314 h 6142886"/>
              <a:gd name="connsiteX1" fmla="*/ 5631543 w 5633376"/>
              <a:gd name="connsiteY1" fmla="*/ 3123914 h 6142886"/>
              <a:gd name="connsiteX2" fmla="*/ 5167085 w 5633376"/>
              <a:gd name="connsiteY2" fmla="*/ 830657 h 6142886"/>
              <a:gd name="connsiteX3" fmla="*/ 2989943 w 5633376"/>
              <a:gd name="connsiteY3" fmla="*/ 3343 h 6142886"/>
              <a:gd name="connsiteX4" fmla="*/ 609600 w 5633376"/>
              <a:gd name="connsiteY4" fmla="*/ 772600 h 6142886"/>
              <a:gd name="connsiteX5" fmla="*/ 0 w 5633376"/>
              <a:gd name="connsiteY5" fmla="*/ 3225514 h 6142886"/>
              <a:gd name="connsiteX6" fmla="*/ 740228 w 5633376"/>
              <a:gd name="connsiteY6" fmla="*/ 5460714 h 6142886"/>
              <a:gd name="connsiteX7" fmla="*/ 1596571 w 5633376"/>
              <a:gd name="connsiteY7" fmla="*/ 6142886 h 6142886"/>
              <a:gd name="connsiteX0" fmla="*/ 5096741 w 5635603"/>
              <a:gd name="connsiteY0" fmla="*/ 5562314 h 6142886"/>
              <a:gd name="connsiteX1" fmla="*/ 5633770 w 5635603"/>
              <a:gd name="connsiteY1" fmla="*/ 3123914 h 6142886"/>
              <a:gd name="connsiteX2" fmla="*/ 5169312 w 5635603"/>
              <a:gd name="connsiteY2" fmla="*/ 830657 h 6142886"/>
              <a:gd name="connsiteX3" fmla="*/ 2992170 w 5635603"/>
              <a:gd name="connsiteY3" fmla="*/ 3343 h 6142886"/>
              <a:gd name="connsiteX4" fmla="*/ 611827 w 5635603"/>
              <a:gd name="connsiteY4" fmla="*/ 772600 h 6142886"/>
              <a:gd name="connsiteX5" fmla="*/ 2227 w 5635603"/>
              <a:gd name="connsiteY5" fmla="*/ 3225514 h 6142886"/>
              <a:gd name="connsiteX6" fmla="*/ 742455 w 5635603"/>
              <a:gd name="connsiteY6" fmla="*/ 5460714 h 6142886"/>
              <a:gd name="connsiteX7" fmla="*/ 1598798 w 5635603"/>
              <a:gd name="connsiteY7" fmla="*/ 6142886 h 6142886"/>
              <a:gd name="connsiteX0" fmla="*/ 5096741 w 5635603"/>
              <a:gd name="connsiteY0" fmla="*/ 5562314 h 6142886"/>
              <a:gd name="connsiteX1" fmla="*/ 5633770 w 5635603"/>
              <a:gd name="connsiteY1" fmla="*/ 3123914 h 6142886"/>
              <a:gd name="connsiteX2" fmla="*/ 5169312 w 5635603"/>
              <a:gd name="connsiteY2" fmla="*/ 830657 h 6142886"/>
              <a:gd name="connsiteX3" fmla="*/ 2992170 w 5635603"/>
              <a:gd name="connsiteY3" fmla="*/ 3343 h 6142886"/>
              <a:gd name="connsiteX4" fmla="*/ 611827 w 5635603"/>
              <a:gd name="connsiteY4" fmla="*/ 772600 h 6142886"/>
              <a:gd name="connsiteX5" fmla="*/ 2227 w 5635603"/>
              <a:gd name="connsiteY5" fmla="*/ 3225514 h 6142886"/>
              <a:gd name="connsiteX6" fmla="*/ 742455 w 5635603"/>
              <a:gd name="connsiteY6" fmla="*/ 5460714 h 6142886"/>
              <a:gd name="connsiteX7" fmla="*/ 1598798 w 5635603"/>
              <a:gd name="connsiteY7" fmla="*/ 6142886 h 6142886"/>
              <a:gd name="connsiteX0" fmla="*/ 5096741 w 5635603"/>
              <a:gd name="connsiteY0" fmla="*/ 5562314 h 6142886"/>
              <a:gd name="connsiteX1" fmla="*/ 5633770 w 5635603"/>
              <a:gd name="connsiteY1" fmla="*/ 3123914 h 6142886"/>
              <a:gd name="connsiteX2" fmla="*/ 5169312 w 5635603"/>
              <a:gd name="connsiteY2" fmla="*/ 830657 h 6142886"/>
              <a:gd name="connsiteX3" fmla="*/ 2992170 w 5635603"/>
              <a:gd name="connsiteY3" fmla="*/ 3343 h 6142886"/>
              <a:gd name="connsiteX4" fmla="*/ 611827 w 5635603"/>
              <a:gd name="connsiteY4" fmla="*/ 772600 h 6142886"/>
              <a:gd name="connsiteX5" fmla="*/ 2227 w 5635603"/>
              <a:gd name="connsiteY5" fmla="*/ 3225514 h 6142886"/>
              <a:gd name="connsiteX6" fmla="*/ 742455 w 5635603"/>
              <a:gd name="connsiteY6" fmla="*/ 5460714 h 6142886"/>
              <a:gd name="connsiteX7" fmla="*/ 1598798 w 5635603"/>
              <a:gd name="connsiteY7" fmla="*/ 6142886 h 6142886"/>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8029 w 5636891"/>
              <a:gd name="connsiteY0" fmla="*/ 5559222 h 6139794"/>
              <a:gd name="connsiteX1" fmla="*/ 5635058 w 5636891"/>
              <a:gd name="connsiteY1" fmla="*/ 3120822 h 6139794"/>
              <a:gd name="connsiteX2" fmla="*/ 5170600 w 5636891"/>
              <a:gd name="connsiteY2" fmla="*/ 827565 h 6139794"/>
              <a:gd name="connsiteX3" fmla="*/ 2993458 w 5636891"/>
              <a:gd name="connsiteY3" fmla="*/ 251 h 6139794"/>
              <a:gd name="connsiteX4" fmla="*/ 613115 w 5636891"/>
              <a:gd name="connsiteY4" fmla="*/ 769508 h 6139794"/>
              <a:gd name="connsiteX5" fmla="*/ 3515 w 5636891"/>
              <a:gd name="connsiteY5" fmla="*/ 3222422 h 6139794"/>
              <a:gd name="connsiteX6" fmla="*/ 743743 w 5636891"/>
              <a:gd name="connsiteY6" fmla="*/ 5457622 h 6139794"/>
              <a:gd name="connsiteX7" fmla="*/ 1600086 w 5636891"/>
              <a:gd name="connsiteY7" fmla="*/ 6139794 h 6139794"/>
              <a:gd name="connsiteX0" fmla="*/ 5095986 w 5634848"/>
              <a:gd name="connsiteY0" fmla="*/ 5559647 h 6140219"/>
              <a:gd name="connsiteX1" fmla="*/ 5633015 w 5634848"/>
              <a:gd name="connsiteY1" fmla="*/ 3121247 h 6140219"/>
              <a:gd name="connsiteX2" fmla="*/ 5168557 w 5634848"/>
              <a:gd name="connsiteY2" fmla="*/ 827990 h 6140219"/>
              <a:gd name="connsiteX3" fmla="*/ 2991415 w 5634848"/>
              <a:gd name="connsiteY3" fmla="*/ 676 h 6140219"/>
              <a:gd name="connsiteX4" fmla="*/ 611072 w 5634848"/>
              <a:gd name="connsiteY4" fmla="*/ 769933 h 6140219"/>
              <a:gd name="connsiteX5" fmla="*/ 1472 w 5634848"/>
              <a:gd name="connsiteY5" fmla="*/ 3222847 h 6140219"/>
              <a:gd name="connsiteX6" fmla="*/ 741700 w 5634848"/>
              <a:gd name="connsiteY6" fmla="*/ 5458047 h 6140219"/>
              <a:gd name="connsiteX7" fmla="*/ 1598043 w 5634848"/>
              <a:gd name="connsiteY7" fmla="*/ 6140219 h 6140219"/>
              <a:gd name="connsiteX0" fmla="*/ 5096518 w 5635380"/>
              <a:gd name="connsiteY0" fmla="*/ 5559273 h 6139845"/>
              <a:gd name="connsiteX1" fmla="*/ 5633547 w 5635380"/>
              <a:gd name="connsiteY1" fmla="*/ 3120873 h 6139845"/>
              <a:gd name="connsiteX2" fmla="*/ 5169089 w 5635380"/>
              <a:gd name="connsiteY2" fmla="*/ 827616 h 6139845"/>
              <a:gd name="connsiteX3" fmla="*/ 2991947 w 5635380"/>
              <a:gd name="connsiteY3" fmla="*/ 302 h 6139845"/>
              <a:gd name="connsiteX4" fmla="*/ 611604 w 5635380"/>
              <a:gd name="connsiteY4" fmla="*/ 769559 h 6139845"/>
              <a:gd name="connsiteX5" fmla="*/ 2004 w 5635380"/>
              <a:gd name="connsiteY5" fmla="*/ 3222473 h 6139845"/>
              <a:gd name="connsiteX6" fmla="*/ 742232 w 5635380"/>
              <a:gd name="connsiteY6" fmla="*/ 5457673 h 6139845"/>
              <a:gd name="connsiteX7" fmla="*/ 1598575 w 5635380"/>
              <a:gd name="connsiteY7" fmla="*/ 6139845 h 6139845"/>
              <a:gd name="connsiteX0" fmla="*/ 5095986 w 5634848"/>
              <a:gd name="connsiteY0" fmla="*/ 5559314 h 6139886"/>
              <a:gd name="connsiteX1" fmla="*/ 5633015 w 5634848"/>
              <a:gd name="connsiteY1" fmla="*/ 3120914 h 6139886"/>
              <a:gd name="connsiteX2" fmla="*/ 5168557 w 5634848"/>
              <a:gd name="connsiteY2" fmla="*/ 827657 h 6139886"/>
              <a:gd name="connsiteX3" fmla="*/ 2991415 w 5634848"/>
              <a:gd name="connsiteY3" fmla="*/ 343 h 6139886"/>
              <a:gd name="connsiteX4" fmla="*/ 611072 w 5634848"/>
              <a:gd name="connsiteY4" fmla="*/ 769600 h 6139886"/>
              <a:gd name="connsiteX5" fmla="*/ 1472 w 5634848"/>
              <a:gd name="connsiteY5" fmla="*/ 3222514 h 6139886"/>
              <a:gd name="connsiteX6" fmla="*/ 741700 w 5634848"/>
              <a:gd name="connsiteY6" fmla="*/ 5457714 h 6139886"/>
              <a:gd name="connsiteX7" fmla="*/ 1598043 w 5634848"/>
              <a:gd name="connsiteY7" fmla="*/ 6139886 h 6139886"/>
              <a:gd name="connsiteX0" fmla="*/ 5290539 w 5634560"/>
              <a:gd name="connsiteY0" fmla="*/ 4965927 h 6139886"/>
              <a:gd name="connsiteX1" fmla="*/ 5633015 w 5634560"/>
              <a:gd name="connsiteY1" fmla="*/ 3120914 h 6139886"/>
              <a:gd name="connsiteX2" fmla="*/ 5168557 w 5634560"/>
              <a:gd name="connsiteY2" fmla="*/ 827657 h 6139886"/>
              <a:gd name="connsiteX3" fmla="*/ 2991415 w 5634560"/>
              <a:gd name="connsiteY3" fmla="*/ 343 h 6139886"/>
              <a:gd name="connsiteX4" fmla="*/ 611072 w 5634560"/>
              <a:gd name="connsiteY4" fmla="*/ 769600 h 6139886"/>
              <a:gd name="connsiteX5" fmla="*/ 1472 w 5634560"/>
              <a:gd name="connsiteY5" fmla="*/ 3222514 h 6139886"/>
              <a:gd name="connsiteX6" fmla="*/ 741700 w 5634560"/>
              <a:gd name="connsiteY6" fmla="*/ 5457714 h 6139886"/>
              <a:gd name="connsiteX7" fmla="*/ 1598043 w 5634560"/>
              <a:gd name="connsiteY7" fmla="*/ 6139886 h 6139886"/>
              <a:gd name="connsiteX0" fmla="*/ 5290539 w 5642441"/>
              <a:gd name="connsiteY0" fmla="*/ 4965927 h 6139886"/>
              <a:gd name="connsiteX1" fmla="*/ 5633015 w 5642441"/>
              <a:gd name="connsiteY1" fmla="*/ 3120914 h 6139886"/>
              <a:gd name="connsiteX2" fmla="*/ 5168557 w 5642441"/>
              <a:gd name="connsiteY2" fmla="*/ 827657 h 6139886"/>
              <a:gd name="connsiteX3" fmla="*/ 2991415 w 5642441"/>
              <a:gd name="connsiteY3" fmla="*/ 343 h 6139886"/>
              <a:gd name="connsiteX4" fmla="*/ 611072 w 5642441"/>
              <a:gd name="connsiteY4" fmla="*/ 769600 h 6139886"/>
              <a:gd name="connsiteX5" fmla="*/ 1472 w 5642441"/>
              <a:gd name="connsiteY5" fmla="*/ 3222514 h 6139886"/>
              <a:gd name="connsiteX6" fmla="*/ 741700 w 5642441"/>
              <a:gd name="connsiteY6" fmla="*/ 5457714 h 6139886"/>
              <a:gd name="connsiteX7" fmla="*/ 1598043 w 5642441"/>
              <a:gd name="connsiteY7" fmla="*/ 6139886 h 6139886"/>
              <a:gd name="connsiteX0" fmla="*/ 5290539 w 5679350"/>
              <a:gd name="connsiteY0" fmla="*/ 4987951 h 6161910"/>
              <a:gd name="connsiteX1" fmla="*/ 5633015 w 5679350"/>
              <a:gd name="connsiteY1" fmla="*/ 3142938 h 6161910"/>
              <a:gd name="connsiteX2" fmla="*/ 5381479 w 5679350"/>
              <a:gd name="connsiteY2" fmla="*/ 1443666 h 6161910"/>
              <a:gd name="connsiteX3" fmla="*/ 2991415 w 5679350"/>
              <a:gd name="connsiteY3" fmla="*/ 22367 h 6161910"/>
              <a:gd name="connsiteX4" fmla="*/ 611072 w 5679350"/>
              <a:gd name="connsiteY4" fmla="*/ 791624 h 6161910"/>
              <a:gd name="connsiteX5" fmla="*/ 1472 w 5679350"/>
              <a:gd name="connsiteY5" fmla="*/ 3244538 h 6161910"/>
              <a:gd name="connsiteX6" fmla="*/ 741700 w 5679350"/>
              <a:gd name="connsiteY6" fmla="*/ 5479738 h 6161910"/>
              <a:gd name="connsiteX7" fmla="*/ 1598043 w 5679350"/>
              <a:gd name="connsiteY7" fmla="*/ 6161910 h 6161910"/>
              <a:gd name="connsiteX0" fmla="*/ 5290539 w 5642886"/>
              <a:gd name="connsiteY0" fmla="*/ 4987951 h 6161910"/>
              <a:gd name="connsiteX1" fmla="*/ 5633015 w 5642886"/>
              <a:gd name="connsiteY1" fmla="*/ 3142938 h 6161910"/>
              <a:gd name="connsiteX2" fmla="*/ 5381479 w 5642886"/>
              <a:gd name="connsiteY2" fmla="*/ 1443666 h 6161910"/>
              <a:gd name="connsiteX3" fmla="*/ 2991415 w 5642886"/>
              <a:gd name="connsiteY3" fmla="*/ 22367 h 6161910"/>
              <a:gd name="connsiteX4" fmla="*/ 611072 w 5642886"/>
              <a:gd name="connsiteY4" fmla="*/ 791624 h 6161910"/>
              <a:gd name="connsiteX5" fmla="*/ 1472 w 5642886"/>
              <a:gd name="connsiteY5" fmla="*/ 3244538 h 6161910"/>
              <a:gd name="connsiteX6" fmla="*/ 741700 w 5642886"/>
              <a:gd name="connsiteY6" fmla="*/ 5479738 h 6161910"/>
              <a:gd name="connsiteX7" fmla="*/ 1598043 w 5642886"/>
              <a:gd name="connsiteY7" fmla="*/ 6161910 h 6161910"/>
              <a:gd name="connsiteX0" fmla="*/ 5344436 w 5696783"/>
              <a:gd name="connsiteY0" fmla="*/ 4965585 h 6139544"/>
              <a:gd name="connsiteX1" fmla="*/ 5686912 w 5696783"/>
              <a:gd name="connsiteY1" fmla="*/ 3120572 h 6139544"/>
              <a:gd name="connsiteX2" fmla="*/ 5435376 w 5696783"/>
              <a:gd name="connsiteY2" fmla="*/ 1421300 h 6139544"/>
              <a:gd name="connsiteX3" fmla="*/ 3045312 w 5696783"/>
              <a:gd name="connsiteY3" fmla="*/ 1 h 6139544"/>
              <a:gd name="connsiteX4" fmla="*/ 330377 w 5696783"/>
              <a:gd name="connsiteY4" fmla="*/ 1419814 h 6139544"/>
              <a:gd name="connsiteX5" fmla="*/ 55369 w 5696783"/>
              <a:gd name="connsiteY5" fmla="*/ 3222172 h 6139544"/>
              <a:gd name="connsiteX6" fmla="*/ 795597 w 5696783"/>
              <a:gd name="connsiteY6" fmla="*/ 5457372 h 6139544"/>
              <a:gd name="connsiteX7" fmla="*/ 1651940 w 5696783"/>
              <a:gd name="connsiteY7" fmla="*/ 6139544 h 6139544"/>
              <a:gd name="connsiteX0" fmla="*/ 5307264 w 5659611"/>
              <a:gd name="connsiteY0" fmla="*/ 4965585 h 6139544"/>
              <a:gd name="connsiteX1" fmla="*/ 5649740 w 5659611"/>
              <a:gd name="connsiteY1" fmla="*/ 3120572 h 6139544"/>
              <a:gd name="connsiteX2" fmla="*/ 5398204 w 5659611"/>
              <a:gd name="connsiteY2" fmla="*/ 1421300 h 6139544"/>
              <a:gd name="connsiteX3" fmla="*/ 3008140 w 5659611"/>
              <a:gd name="connsiteY3" fmla="*/ 1 h 6139544"/>
              <a:gd name="connsiteX4" fmla="*/ 293205 w 5659611"/>
              <a:gd name="connsiteY4" fmla="*/ 1419814 h 6139544"/>
              <a:gd name="connsiteX5" fmla="*/ 18197 w 5659611"/>
              <a:gd name="connsiteY5" fmla="*/ 3222172 h 6139544"/>
              <a:gd name="connsiteX6" fmla="*/ 758425 w 5659611"/>
              <a:gd name="connsiteY6" fmla="*/ 5457372 h 6139544"/>
              <a:gd name="connsiteX7" fmla="*/ 1614768 w 5659611"/>
              <a:gd name="connsiteY7" fmla="*/ 6139544 h 6139544"/>
              <a:gd name="connsiteX0" fmla="*/ 5306312 w 5658659"/>
              <a:gd name="connsiteY0" fmla="*/ 4965585 h 6139544"/>
              <a:gd name="connsiteX1" fmla="*/ 5648788 w 5658659"/>
              <a:gd name="connsiteY1" fmla="*/ 3120572 h 6139544"/>
              <a:gd name="connsiteX2" fmla="*/ 5397252 w 5658659"/>
              <a:gd name="connsiteY2" fmla="*/ 1421300 h 6139544"/>
              <a:gd name="connsiteX3" fmla="*/ 3007188 w 5658659"/>
              <a:gd name="connsiteY3" fmla="*/ 1 h 6139544"/>
              <a:gd name="connsiteX4" fmla="*/ 292253 w 5658659"/>
              <a:gd name="connsiteY4" fmla="*/ 1419814 h 6139544"/>
              <a:gd name="connsiteX5" fmla="*/ 17245 w 5658659"/>
              <a:gd name="connsiteY5" fmla="*/ 3222172 h 6139544"/>
              <a:gd name="connsiteX6" fmla="*/ 757473 w 5658659"/>
              <a:gd name="connsiteY6" fmla="*/ 5457372 h 6139544"/>
              <a:gd name="connsiteX7" fmla="*/ 1613816 w 5658659"/>
              <a:gd name="connsiteY7" fmla="*/ 6139544 h 6139544"/>
              <a:gd name="connsiteX0" fmla="*/ 5324346 w 5676693"/>
              <a:gd name="connsiteY0" fmla="*/ 4965585 h 6139544"/>
              <a:gd name="connsiteX1" fmla="*/ 5666822 w 5676693"/>
              <a:gd name="connsiteY1" fmla="*/ 3120572 h 6139544"/>
              <a:gd name="connsiteX2" fmla="*/ 5415286 w 5676693"/>
              <a:gd name="connsiteY2" fmla="*/ 1421300 h 6139544"/>
              <a:gd name="connsiteX3" fmla="*/ 3025222 w 5676693"/>
              <a:gd name="connsiteY3" fmla="*/ 1 h 6139544"/>
              <a:gd name="connsiteX4" fmla="*/ 310287 w 5676693"/>
              <a:gd name="connsiteY4" fmla="*/ 1419814 h 6139544"/>
              <a:gd name="connsiteX5" fmla="*/ 35279 w 5676693"/>
              <a:gd name="connsiteY5" fmla="*/ 3222172 h 6139544"/>
              <a:gd name="connsiteX6" fmla="*/ 775507 w 5676693"/>
              <a:gd name="connsiteY6" fmla="*/ 5457372 h 6139544"/>
              <a:gd name="connsiteX7" fmla="*/ 1631850 w 5676693"/>
              <a:gd name="connsiteY7" fmla="*/ 6139544 h 6139544"/>
              <a:gd name="connsiteX0" fmla="*/ 5354690 w 5761332"/>
              <a:gd name="connsiteY0" fmla="*/ 4965585 h 6139544"/>
              <a:gd name="connsiteX1" fmla="*/ 5697166 w 5761332"/>
              <a:gd name="connsiteY1" fmla="*/ 3120572 h 6139544"/>
              <a:gd name="connsiteX2" fmla="*/ 5445630 w 5761332"/>
              <a:gd name="connsiteY2" fmla="*/ 1421300 h 6139544"/>
              <a:gd name="connsiteX3" fmla="*/ 2751391 w 5761332"/>
              <a:gd name="connsiteY3" fmla="*/ 1 h 6139544"/>
              <a:gd name="connsiteX4" fmla="*/ 340631 w 5761332"/>
              <a:gd name="connsiteY4" fmla="*/ 1419814 h 6139544"/>
              <a:gd name="connsiteX5" fmla="*/ 65623 w 5761332"/>
              <a:gd name="connsiteY5" fmla="*/ 3222172 h 6139544"/>
              <a:gd name="connsiteX6" fmla="*/ 805851 w 5761332"/>
              <a:gd name="connsiteY6" fmla="*/ 5457372 h 6139544"/>
              <a:gd name="connsiteX7" fmla="*/ 1662194 w 5761332"/>
              <a:gd name="connsiteY7" fmla="*/ 6139544 h 6139544"/>
              <a:gd name="connsiteX0" fmla="*/ 5360764 w 5760112"/>
              <a:gd name="connsiteY0" fmla="*/ 4965585 h 6139544"/>
              <a:gd name="connsiteX1" fmla="*/ 5703240 w 5760112"/>
              <a:gd name="connsiteY1" fmla="*/ 3120572 h 6139544"/>
              <a:gd name="connsiteX2" fmla="*/ 5451704 w 5760112"/>
              <a:gd name="connsiteY2" fmla="*/ 1421300 h 6139544"/>
              <a:gd name="connsiteX3" fmla="*/ 2879135 w 5760112"/>
              <a:gd name="connsiteY3" fmla="*/ 1 h 6139544"/>
              <a:gd name="connsiteX4" fmla="*/ 346705 w 5760112"/>
              <a:gd name="connsiteY4" fmla="*/ 1419814 h 6139544"/>
              <a:gd name="connsiteX5" fmla="*/ 71697 w 5760112"/>
              <a:gd name="connsiteY5" fmla="*/ 3222172 h 6139544"/>
              <a:gd name="connsiteX6" fmla="*/ 811925 w 5760112"/>
              <a:gd name="connsiteY6" fmla="*/ 5457372 h 6139544"/>
              <a:gd name="connsiteX7" fmla="*/ 1668268 w 5760112"/>
              <a:gd name="connsiteY7" fmla="*/ 6139544 h 6139544"/>
              <a:gd name="connsiteX0" fmla="*/ 5436294 w 5835642"/>
              <a:gd name="connsiteY0" fmla="*/ 4965585 h 6139544"/>
              <a:gd name="connsiteX1" fmla="*/ 5778770 w 5835642"/>
              <a:gd name="connsiteY1" fmla="*/ 3120572 h 6139544"/>
              <a:gd name="connsiteX2" fmla="*/ 5527234 w 5835642"/>
              <a:gd name="connsiteY2" fmla="*/ 1421300 h 6139544"/>
              <a:gd name="connsiteX3" fmla="*/ 2954665 w 5835642"/>
              <a:gd name="connsiteY3" fmla="*/ 1 h 6139544"/>
              <a:gd name="connsiteX4" fmla="*/ 422235 w 5835642"/>
              <a:gd name="connsiteY4" fmla="*/ 1419814 h 6139544"/>
              <a:gd name="connsiteX5" fmla="*/ 147227 w 5835642"/>
              <a:gd name="connsiteY5" fmla="*/ 3222172 h 6139544"/>
              <a:gd name="connsiteX6" fmla="*/ 887455 w 5835642"/>
              <a:gd name="connsiteY6" fmla="*/ 5457372 h 6139544"/>
              <a:gd name="connsiteX7" fmla="*/ 1743798 w 5835642"/>
              <a:gd name="connsiteY7" fmla="*/ 6139544 h 6139544"/>
              <a:gd name="connsiteX0" fmla="*/ 5315014 w 5714362"/>
              <a:gd name="connsiteY0" fmla="*/ 4965585 h 6139544"/>
              <a:gd name="connsiteX1" fmla="*/ 5657490 w 5714362"/>
              <a:gd name="connsiteY1" fmla="*/ 3120572 h 6139544"/>
              <a:gd name="connsiteX2" fmla="*/ 5405954 w 5714362"/>
              <a:gd name="connsiteY2" fmla="*/ 1421300 h 6139544"/>
              <a:gd name="connsiteX3" fmla="*/ 2833385 w 5714362"/>
              <a:gd name="connsiteY3" fmla="*/ 1 h 6139544"/>
              <a:gd name="connsiteX4" fmla="*/ 300955 w 5714362"/>
              <a:gd name="connsiteY4" fmla="*/ 1419814 h 6139544"/>
              <a:gd name="connsiteX5" fmla="*/ 25947 w 5714362"/>
              <a:gd name="connsiteY5" fmla="*/ 3222172 h 6139544"/>
              <a:gd name="connsiteX6" fmla="*/ 766175 w 5714362"/>
              <a:gd name="connsiteY6" fmla="*/ 5457372 h 6139544"/>
              <a:gd name="connsiteX7" fmla="*/ 1622518 w 5714362"/>
              <a:gd name="connsiteY7" fmla="*/ 6139544 h 6139544"/>
              <a:gd name="connsiteX0" fmla="*/ 5309361 w 5708709"/>
              <a:gd name="connsiteY0" fmla="*/ 4982041 h 6156000"/>
              <a:gd name="connsiteX1" fmla="*/ 5651837 w 5708709"/>
              <a:gd name="connsiteY1" fmla="*/ 3137028 h 6156000"/>
              <a:gd name="connsiteX2" fmla="*/ 5400301 w 5708709"/>
              <a:gd name="connsiteY2" fmla="*/ 1437756 h 6156000"/>
              <a:gd name="connsiteX3" fmla="*/ 2827732 w 5708709"/>
              <a:gd name="connsiteY3" fmla="*/ 16457 h 6156000"/>
              <a:gd name="connsiteX4" fmla="*/ 1199401 w 5708709"/>
              <a:gd name="connsiteY4" fmla="*/ 711134 h 6156000"/>
              <a:gd name="connsiteX5" fmla="*/ 295302 w 5708709"/>
              <a:gd name="connsiteY5" fmla="*/ 1436270 h 6156000"/>
              <a:gd name="connsiteX6" fmla="*/ 20294 w 5708709"/>
              <a:gd name="connsiteY6" fmla="*/ 3238628 h 6156000"/>
              <a:gd name="connsiteX7" fmla="*/ 760522 w 5708709"/>
              <a:gd name="connsiteY7" fmla="*/ 5473828 h 6156000"/>
              <a:gd name="connsiteX8" fmla="*/ 1616865 w 5708709"/>
              <a:gd name="connsiteY8" fmla="*/ 6156000 h 6156000"/>
              <a:gd name="connsiteX0" fmla="*/ 5308399 w 5707747"/>
              <a:gd name="connsiteY0" fmla="*/ 5004331 h 6178290"/>
              <a:gd name="connsiteX1" fmla="*/ 5650875 w 5707747"/>
              <a:gd name="connsiteY1" fmla="*/ 3159318 h 6178290"/>
              <a:gd name="connsiteX2" fmla="*/ 5399339 w 5707747"/>
              <a:gd name="connsiteY2" fmla="*/ 1460046 h 6178290"/>
              <a:gd name="connsiteX3" fmla="*/ 2826770 w 5707747"/>
              <a:gd name="connsiteY3" fmla="*/ 38747 h 6178290"/>
              <a:gd name="connsiteX4" fmla="*/ 1122396 w 5707747"/>
              <a:gd name="connsiteY4" fmla="*/ 493001 h 6178290"/>
              <a:gd name="connsiteX5" fmla="*/ 294340 w 5707747"/>
              <a:gd name="connsiteY5" fmla="*/ 1458560 h 6178290"/>
              <a:gd name="connsiteX6" fmla="*/ 19332 w 5707747"/>
              <a:gd name="connsiteY6" fmla="*/ 3260918 h 6178290"/>
              <a:gd name="connsiteX7" fmla="*/ 759560 w 5707747"/>
              <a:gd name="connsiteY7" fmla="*/ 5496118 h 6178290"/>
              <a:gd name="connsiteX8" fmla="*/ 1615903 w 5707747"/>
              <a:gd name="connsiteY8" fmla="*/ 6178290 h 6178290"/>
              <a:gd name="connsiteX0" fmla="*/ 5309977 w 5709325"/>
              <a:gd name="connsiteY0" fmla="*/ 5012533 h 6186492"/>
              <a:gd name="connsiteX1" fmla="*/ 5652453 w 5709325"/>
              <a:gd name="connsiteY1" fmla="*/ 3167520 h 6186492"/>
              <a:gd name="connsiteX2" fmla="*/ 5400917 w 5709325"/>
              <a:gd name="connsiteY2" fmla="*/ 1468248 h 6186492"/>
              <a:gd name="connsiteX3" fmla="*/ 2828348 w 5709325"/>
              <a:gd name="connsiteY3" fmla="*/ 46949 h 6186492"/>
              <a:gd name="connsiteX4" fmla="*/ 1245644 w 5709325"/>
              <a:gd name="connsiteY4" fmla="*/ 444632 h 6186492"/>
              <a:gd name="connsiteX5" fmla="*/ 295918 w 5709325"/>
              <a:gd name="connsiteY5" fmla="*/ 1466762 h 6186492"/>
              <a:gd name="connsiteX6" fmla="*/ 20910 w 5709325"/>
              <a:gd name="connsiteY6" fmla="*/ 3269120 h 6186492"/>
              <a:gd name="connsiteX7" fmla="*/ 761138 w 5709325"/>
              <a:gd name="connsiteY7" fmla="*/ 5504320 h 6186492"/>
              <a:gd name="connsiteX8" fmla="*/ 1617481 w 5709325"/>
              <a:gd name="connsiteY8" fmla="*/ 6186492 h 6186492"/>
              <a:gd name="connsiteX0" fmla="*/ 5309977 w 5709325"/>
              <a:gd name="connsiteY0" fmla="*/ 5004168 h 6178127"/>
              <a:gd name="connsiteX1" fmla="*/ 5652453 w 5709325"/>
              <a:gd name="connsiteY1" fmla="*/ 3159155 h 6178127"/>
              <a:gd name="connsiteX2" fmla="*/ 5400917 w 5709325"/>
              <a:gd name="connsiteY2" fmla="*/ 1459883 h 6178127"/>
              <a:gd name="connsiteX3" fmla="*/ 2828348 w 5709325"/>
              <a:gd name="connsiteY3" fmla="*/ 38584 h 6178127"/>
              <a:gd name="connsiteX4" fmla="*/ 1245644 w 5709325"/>
              <a:gd name="connsiteY4" fmla="*/ 436267 h 6178127"/>
              <a:gd name="connsiteX5" fmla="*/ 295918 w 5709325"/>
              <a:gd name="connsiteY5" fmla="*/ 1458397 h 6178127"/>
              <a:gd name="connsiteX6" fmla="*/ 20910 w 5709325"/>
              <a:gd name="connsiteY6" fmla="*/ 3260755 h 6178127"/>
              <a:gd name="connsiteX7" fmla="*/ 761138 w 5709325"/>
              <a:gd name="connsiteY7" fmla="*/ 5495955 h 6178127"/>
              <a:gd name="connsiteX8" fmla="*/ 1617481 w 5709325"/>
              <a:gd name="connsiteY8" fmla="*/ 6178127 h 6178127"/>
              <a:gd name="connsiteX0" fmla="*/ 5309977 w 5709325"/>
              <a:gd name="connsiteY0" fmla="*/ 5004168 h 6178127"/>
              <a:gd name="connsiteX1" fmla="*/ 5652453 w 5709325"/>
              <a:gd name="connsiteY1" fmla="*/ 3159155 h 6178127"/>
              <a:gd name="connsiteX2" fmla="*/ 5400917 w 5709325"/>
              <a:gd name="connsiteY2" fmla="*/ 1459883 h 6178127"/>
              <a:gd name="connsiteX3" fmla="*/ 2828348 w 5709325"/>
              <a:gd name="connsiteY3" fmla="*/ 38584 h 6178127"/>
              <a:gd name="connsiteX4" fmla="*/ 1245644 w 5709325"/>
              <a:gd name="connsiteY4" fmla="*/ 436267 h 6178127"/>
              <a:gd name="connsiteX5" fmla="*/ 295918 w 5709325"/>
              <a:gd name="connsiteY5" fmla="*/ 1458397 h 6178127"/>
              <a:gd name="connsiteX6" fmla="*/ 20910 w 5709325"/>
              <a:gd name="connsiteY6" fmla="*/ 3260755 h 6178127"/>
              <a:gd name="connsiteX7" fmla="*/ 761138 w 5709325"/>
              <a:gd name="connsiteY7" fmla="*/ 5495955 h 6178127"/>
              <a:gd name="connsiteX8" fmla="*/ 1617481 w 5709325"/>
              <a:gd name="connsiteY8" fmla="*/ 6178127 h 6178127"/>
              <a:gd name="connsiteX0" fmla="*/ 5309977 w 5709325"/>
              <a:gd name="connsiteY0" fmla="*/ 4967452 h 6141411"/>
              <a:gd name="connsiteX1" fmla="*/ 5652453 w 5709325"/>
              <a:gd name="connsiteY1" fmla="*/ 3122439 h 6141411"/>
              <a:gd name="connsiteX2" fmla="*/ 5400917 w 5709325"/>
              <a:gd name="connsiteY2" fmla="*/ 1423167 h 6141411"/>
              <a:gd name="connsiteX3" fmla="*/ 2828348 w 5709325"/>
              <a:gd name="connsiteY3" fmla="*/ 1868 h 6141411"/>
              <a:gd name="connsiteX4" fmla="*/ 1245644 w 5709325"/>
              <a:gd name="connsiteY4" fmla="*/ 399551 h 6141411"/>
              <a:gd name="connsiteX5" fmla="*/ 295918 w 5709325"/>
              <a:gd name="connsiteY5" fmla="*/ 1421681 h 6141411"/>
              <a:gd name="connsiteX6" fmla="*/ 20910 w 5709325"/>
              <a:gd name="connsiteY6" fmla="*/ 3224039 h 6141411"/>
              <a:gd name="connsiteX7" fmla="*/ 761138 w 5709325"/>
              <a:gd name="connsiteY7" fmla="*/ 5459239 h 6141411"/>
              <a:gd name="connsiteX8" fmla="*/ 1617481 w 5709325"/>
              <a:gd name="connsiteY8" fmla="*/ 6141411 h 6141411"/>
              <a:gd name="connsiteX0" fmla="*/ 5309977 w 5709325"/>
              <a:gd name="connsiteY0" fmla="*/ 4965944 h 6139903"/>
              <a:gd name="connsiteX1" fmla="*/ 5652453 w 5709325"/>
              <a:gd name="connsiteY1" fmla="*/ 3120931 h 6139903"/>
              <a:gd name="connsiteX2" fmla="*/ 5400917 w 5709325"/>
              <a:gd name="connsiteY2" fmla="*/ 1421659 h 6139903"/>
              <a:gd name="connsiteX3" fmla="*/ 2828348 w 5709325"/>
              <a:gd name="connsiteY3" fmla="*/ 360 h 6139903"/>
              <a:gd name="connsiteX4" fmla="*/ 1245644 w 5709325"/>
              <a:gd name="connsiteY4" fmla="*/ 398043 h 6139903"/>
              <a:gd name="connsiteX5" fmla="*/ 295918 w 5709325"/>
              <a:gd name="connsiteY5" fmla="*/ 1420173 h 6139903"/>
              <a:gd name="connsiteX6" fmla="*/ 20910 w 5709325"/>
              <a:gd name="connsiteY6" fmla="*/ 3222531 h 6139903"/>
              <a:gd name="connsiteX7" fmla="*/ 761138 w 5709325"/>
              <a:gd name="connsiteY7" fmla="*/ 5457731 h 6139903"/>
              <a:gd name="connsiteX8" fmla="*/ 1617481 w 5709325"/>
              <a:gd name="connsiteY8" fmla="*/ 6139903 h 6139903"/>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4524" h="6139547">
                <a:moveTo>
                  <a:pt x="5309977" y="4965588"/>
                </a:moveTo>
                <a:cubicBezTo>
                  <a:pt x="5488987" y="4152788"/>
                  <a:pt x="5637296" y="3711289"/>
                  <a:pt x="5652453" y="3120575"/>
                </a:cubicBezTo>
                <a:cubicBezTo>
                  <a:pt x="5667610" y="2529861"/>
                  <a:pt x="5601178" y="1873939"/>
                  <a:pt x="5400917" y="1421303"/>
                </a:cubicBezTo>
                <a:cubicBezTo>
                  <a:pt x="5200656" y="968667"/>
                  <a:pt x="4879645" y="641642"/>
                  <a:pt x="4450884" y="404759"/>
                </a:cubicBezTo>
                <a:cubicBezTo>
                  <a:pt x="4022123" y="167876"/>
                  <a:pt x="3362555" y="1183"/>
                  <a:pt x="2828348" y="4"/>
                </a:cubicBezTo>
                <a:cubicBezTo>
                  <a:pt x="2294141" y="-1175"/>
                  <a:pt x="1586879" y="225030"/>
                  <a:pt x="1245644" y="397687"/>
                </a:cubicBezTo>
                <a:cubicBezTo>
                  <a:pt x="809556" y="670525"/>
                  <a:pt x="500040" y="949069"/>
                  <a:pt x="295918" y="1419817"/>
                </a:cubicBezTo>
                <a:cubicBezTo>
                  <a:pt x="91796" y="1890565"/>
                  <a:pt x="-56627" y="2549249"/>
                  <a:pt x="20910" y="3222175"/>
                </a:cubicBezTo>
                <a:cubicBezTo>
                  <a:pt x="98447" y="3895101"/>
                  <a:pt x="499522" y="5140222"/>
                  <a:pt x="761138" y="5457375"/>
                </a:cubicBezTo>
                <a:cubicBezTo>
                  <a:pt x="1022754" y="5774528"/>
                  <a:pt x="1108297" y="5844062"/>
                  <a:pt x="1617481" y="6139547"/>
                </a:cubicBezTo>
              </a:path>
            </a:pathLst>
          </a:custGeom>
          <a:noFill/>
          <a:ln w="152400">
            <a:solidFill>
              <a:srgbClr val="FFFFFF">
                <a:alpha val="80000"/>
              </a:srgb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5" name="TextBox 4"/>
          <p:cNvSpPr txBox="1"/>
          <p:nvPr/>
        </p:nvSpPr>
        <p:spPr>
          <a:xfrm>
            <a:off x="7605485" y="4665962"/>
            <a:ext cx="1407886" cy="646331"/>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Gate</a:t>
            </a:r>
          </a:p>
          <a:p>
            <a:endParaRPr lang="en-US" b="1" dirty="0" smtClean="0">
              <a:solidFill>
                <a:prstClr val="white"/>
              </a:solidFill>
              <a:latin typeface="Arial" pitchFamily="34" charset="0"/>
              <a:ea typeface="MS PGothic" pitchFamily="34" charset="-128"/>
              <a:cs typeface="Arial" pitchFamily="34" charset="0"/>
            </a:endParaRPr>
          </a:p>
        </p:txBody>
      </p:sp>
      <p:sp>
        <p:nvSpPr>
          <p:cNvPr id="32" name="TextBox 31"/>
          <p:cNvSpPr txBox="1"/>
          <p:nvPr/>
        </p:nvSpPr>
        <p:spPr>
          <a:xfrm>
            <a:off x="7605485" y="3052870"/>
            <a:ext cx="1509486" cy="646331"/>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Altar </a:t>
            </a:r>
          </a:p>
          <a:p>
            <a:endParaRPr lang="en-US" b="1" dirty="0">
              <a:solidFill>
                <a:prstClr val="white"/>
              </a:solidFill>
              <a:latin typeface="Arial" pitchFamily="34" charset="0"/>
              <a:ea typeface="MS PGothic" pitchFamily="34" charset="-128"/>
              <a:cs typeface="Arial" pitchFamily="34" charset="0"/>
            </a:endParaRPr>
          </a:p>
        </p:txBody>
      </p:sp>
      <p:sp>
        <p:nvSpPr>
          <p:cNvPr id="35" name="TextBox 34"/>
          <p:cNvSpPr txBox="1"/>
          <p:nvPr/>
        </p:nvSpPr>
        <p:spPr>
          <a:xfrm>
            <a:off x="7605485" y="1298624"/>
            <a:ext cx="1538516" cy="923330"/>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Laver / Basin</a:t>
            </a:r>
          </a:p>
          <a:p>
            <a:endParaRPr lang="en-US" b="1" dirty="0">
              <a:solidFill>
                <a:prstClr val="white"/>
              </a:solidFill>
              <a:latin typeface="Arial" pitchFamily="34" charset="0"/>
              <a:ea typeface="MS PGothic" pitchFamily="34" charset="-128"/>
              <a:cs typeface="Arial" pitchFamily="34" charset="0"/>
            </a:endParaRPr>
          </a:p>
          <a:p>
            <a:endParaRPr lang="en-ZA" b="1" dirty="0">
              <a:solidFill>
                <a:prstClr val="white"/>
              </a:solidFill>
              <a:latin typeface="Arial" pitchFamily="34" charset="0"/>
              <a:ea typeface="MS PGothic" pitchFamily="34" charset="-128"/>
              <a:cs typeface="Arial" pitchFamily="34" charset="0"/>
            </a:endParaRPr>
          </a:p>
        </p:txBody>
      </p:sp>
      <p:sp>
        <p:nvSpPr>
          <p:cNvPr id="36" name="TextBox 35"/>
          <p:cNvSpPr txBox="1"/>
          <p:nvPr/>
        </p:nvSpPr>
        <p:spPr>
          <a:xfrm>
            <a:off x="58056" y="1308149"/>
            <a:ext cx="1437369" cy="646331"/>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Candlestick </a:t>
            </a:r>
          </a:p>
          <a:p>
            <a:endParaRPr lang="en-US" b="1" dirty="0" smtClean="0">
              <a:solidFill>
                <a:prstClr val="white"/>
              </a:solidFill>
              <a:latin typeface="Arial" pitchFamily="34" charset="0"/>
              <a:ea typeface="MS PGothic" pitchFamily="34" charset="-128"/>
              <a:cs typeface="Arial" pitchFamily="34" charset="0"/>
            </a:endParaRPr>
          </a:p>
        </p:txBody>
      </p:sp>
      <p:sp>
        <p:nvSpPr>
          <p:cNvPr id="37" name="TextBox 36"/>
          <p:cNvSpPr txBox="1"/>
          <p:nvPr/>
        </p:nvSpPr>
        <p:spPr>
          <a:xfrm>
            <a:off x="66675" y="3016225"/>
            <a:ext cx="1460981" cy="646331"/>
          </a:xfrm>
          <a:prstGeom prst="rect">
            <a:avLst/>
          </a:prstGeom>
          <a:noFill/>
        </p:spPr>
        <p:txBody>
          <a:bodyPr wrap="square" lIns="36000" rIns="0" rtlCol="0">
            <a:spAutoFit/>
          </a:bodyPr>
          <a:lstStyle/>
          <a:p>
            <a:r>
              <a:rPr lang="en-US" b="1" dirty="0" err="1" smtClean="0">
                <a:solidFill>
                  <a:prstClr val="black"/>
                </a:solidFill>
                <a:latin typeface="Arial" pitchFamily="34" charset="0"/>
                <a:ea typeface="MS PGothic" pitchFamily="34" charset="-128"/>
                <a:cs typeface="Arial" pitchFamily="34" charset="0"/>
              </a:rPr>
              <a:t>Shewbread</a:t>
            </a:r>
            <a:endParaRPr lang="en-US" b="1" dirty="0">
              <a:solidFill>
                <a:prstClr val="black"/>
              </a:solidFill>
              <a:latin typeface="Arial" pitchFamily="34" charset="0"/>
              <a:ea typeface="MS PGothic" pitchFamily="34" charset="-128"/>
              <a:cs typeface="Arial" pitchFamily="34" charset="0"/>
              <a:sym typeface="Wingdings" pitchFamily="2" charset="2"/>
            </a:endParaRPr>
          </a:p>
          <a:p>
            <a:endParaRPr lang="en-ZA" b="1" dirty="0">
              <a:solidFill>
                <a:prstClr val="white"/>
              </a:solidFill>
              <a:latin typeface="Arial" pitchFamily="34" charset="0"/>
              <a:ea typeface="MS PGothic" pitchFamily="34" charset="-128"/>
              <a:cs typeface="Arial" pitchFamily="34" charset="0"/>
            </a:endParaRPr>
          </a:p>
        </p:txBody>
      </p:sp>
      <p:sp>
        <p:nvSpPr>
          <p:cNvPr id="38" name="TextBox 37"/>
          <p:cNvSpPr txBox="1"/>
          <p:nvPr/>
        </p:nvSpPr>
        <p:spPr>
          <a:xfrm>
            <a:off x="-1" y="4551650"/>
            <a:ext cx="1619423" cy="923330"/>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Altar of Incense</a:t>
            </a:r>
          </a:p>
          <a:p>
            <a:endParaRPr lang="en-US" b="1" dirty="0" smtClean="0">
              <a:solidFill>
                <a:prstClr val="white"/>
              </a:solidFill>
              <a:latin typeface="Arial" pitchFamily="34" charset="0"/>
              <a:ea typeface="MS PGothic" pitchFamily="34" charset="-128"/>
              <a:cs typeface="Arial" pitchFamily="34" charset="0"/>
            </a:endParaRPr>
          </a:p>
        </p:txBody>
      </p:sp>
      <p:sp>
        <p:nvSpPr>
          <p:cNvPr id="39" name="TextBox 38"/>
          <p:cNvSpPr txBox="1"/>
          <p:nvPr/>
        </p:nvSpPr>
        <p:spPr>
          <a:xfrm>
            <a:off x="3272975" y="5848350"/>
            <a:ext cx="2474685" cy="646331"/>
          </a:xfrm>
          <a:prstGeom prst="rect">
            <a:avLst/>
          </a:prstGeom>
          <a:noFill/>
        </p:spPr>
        <p:txBody>
          <a:bodyPr wrap="square" lIns="36000" rIns="0" rtlCol="0">
            <a:spAutoFit/>
          </a:bodyPr>
          <a:lstStyle/>
          <a:p>
            <a:pPr algn="ctr"/>
            <a:r>
              <a:rPr lang="en-US" b="1" dirty="0" smtClean="0">
                <a:solidFill>
                  <a:prstClr val="black"/>
                </a:solidFill>
                <a:latin typeface="Arial" pitchFamily="34" charset="0"/>
                <a:ea typeface="MS PGothic" pitchFamily="34" charset="-128"/>
                <a:cs typeface="Arial" pitchFamily="34" charset="0"/>
              </a:rPr>
              <a:t>Ark / Throne</a:t>
            </a:r>
          </a:p>
          <a:p>
            <a:pPr algn="ctr"/>
            <a:endParaRPr lang="en-ZA" b="1" dirty="0">
              <a:solidFill>
                <a:srgbClr val="F79646">
                  <a:lumMod val="75000"/>
                </a:srgbClr>
              </a:solidFill>
              <a:latin typeface="Arial" pitchFamily="34" charset="0"/>
              <a:ea typeface="MS PGothic" pitchFamily="34" charset="-128"/>
              <a:cs typeface="Arial" pitchFamily="34" charset="0"/>
            </a:endParaRPr>
          </a:p>
        </p:txBody>
      </p:sp>
      <p:sp>
        <p:nvSpPr>
          <p:cNvPr id="48" name="Title 1"/>
          <p:cNvSpPr>
            <a:spLocks noGrp="1"/>
          </p:cNvSpPr>
          <p:nvPr>
            <p:ph type="title"/>
          </p:nvPr>
        </p:nvSpPr>
        <p:spPr>
          <a:xfrm>
            <a:off x="159657" y="173038"/>
            <a:ext cx="8831943" cy="504825"/>
          </a:xfrm>
        </p:spPr>
        <p:txBody>
          <a:bodyPr>
            <a:noAutofit/>
          </a:bodyPr>
          <a:lstStyle/>
          <a:p>
            <a:pPr algn="l" fontAlgn="ctr"/>
            <a:r>
              <a:rPr lang="en-US" sz="2800" b="1" dirty="0" smtClean="0">
                <a:solidFill>
                  <a:schemeClr val="bg1"/>
                </a:solidFill>
                <a:latin typeface="Century Gothic" panose="020B0502020202020204" pitchFamily="34" charset="0"/>
                <a:cs typeface="Arial" pitchFamily="34" charset="0"/>
              </a:rPr>
              <a:t>Our map: The 7 stations of the Tabernacle of Moses</a:t>
            </a:r>
            <a:endParaRPr lang="en-US" sz="2800" b="1" dirty="0">
              <a:solidFill>
                <a:schemeClr val="bg1"/>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340212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par>
                                <p:cTn id="63" presetID="10" presetClass="entr" presetSubtype="0" fill="hold"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0" presetClass="entr" presetSubtype="0" fill="hold"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1000" fill="hold"/>
                                        <p:tgtEl>
                                          <p:spTgt spid="29"/>
                                        </p:tgtEl>
                                        <p:attrNameLst>
                                          <p:attrName>ppt_w</p:attrName>
                                        </p:attrNameLst>
                                      </p:cBhvr>
                                      <p:tavLst>
                                        <p:tav tm="0">
                                          <p:val>
                                            <p:fltVal val="0"/>
                                          </p:val>
                                        </p:tav>
                                        <p:tav tm="100000">
                                          <p:val>
                                            <p:strVal val="#ppt_w"/>
                                          </p:val>
                                        </p:tav>
                                      </p:tavLst>
                                    </p:anim>
                                    <p:anim calcmode="lin" valueType="num">
                                      <p:cBhvr>
                                        <p:cTn id="83" dur="1000" fill="hold"/>
                                        <p:tgtEl>
                                          <p:spTgt spid="29"/>
                                        </p:tgtEl>
                                        <p:attrNameLst>
                                          <p:attrName>ppt_h</p:attrName>
                                        </p:attrNameLst>
                                      </p:cBhvr>
                                      <p:tavLst>
                                        <p:tav tm="0">
                                          <p:val>
                                            <p:fltVal val="0"/>
                                          </p:val>
                                        </p:tav>
                                        <p:tav tm="100000">
                                          <p:val>
                                            <p:strVal val="#ppt_h"/>
                                          </p:val>
                                        </p:tav>
                                      </p:tavLst>
                                    </p:anim>
                                    <p:anim calcmode="lin" valueType="num">
                                      <p:cBhvr>
                                        <p:cTn id="84" dur="1000" fill="hold"/>
                                        <p:tgtEl>
                                          <p:spTgt spid="29"/>
                                        </p:tgtEl>
                                        <p:attrNameLst>
                                          <p:attrName>style.rotation</p:attrName>
                                        </p:attrNameLst>
                                      </p:cBhvr>
                                      <p:tavLst>
                                        <p:tav tm="0">
                                          <p:val>
                                            <p:fltVal val="90"/>
                                          </p:val>
                                        </p:tav>
                                        <p:tav tm="100000">
                                          <p:val>
                                            <p:fltVal val="0"/>
                                          </p:val>
                                        </p:tav>
                                      </p:tavLst>
                                    </p:anim>
                                    <p:animEffect transition="in" filter="fade">
                                      <p:cBhvr>
                                        <p:cTn id="8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44" grpId="0" animBg="1"/>
      <p:bldP spid="43" grpId="0" animBg="1"/>
      <p:bldP spid="42" grpId="0" animBg="1"/>
      <p:bldP spid="6" grpId="0" animBg="1"/>
      <p:bldP spid="29" grpId="0" animBg="1"/>
      <p:bldP spid="5" grpId="0"/>
      <p:bldP spid="32" grpId="0"/>
      <p:bldP spid="35"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2</a:t>
            </a:fld>
            <a:endParaRPr lang="en-ZA" dirty="0" smtClean="0">
              <a:solidFill>
                <a:srgbClr val="898989"/>
              </a:solidFill>
              <a:latin typeface="Calibri" pitchFamily="34" charset="0"/>
            </a:endParaRPr>
          </a:p>
        </p:txBody>
      </p:sp>
      <p:sp>
        <p:nvSpPr>
          <p:cNvPr id="2" name="TextBox 1"/>
          <p:cNvSpPr txBox="1"/>
          <p:nvPr/>
        </p:nvSpPr>
        <p:spPr>
          <a:xfrm>
            <a:off x="127467" y="133631"/>
            <a:ext cx="8572033" cy="1015663"/>
          </a:xfrm>
          <a:prstGeom prst="rect">
            <a:avLst/>
          </a:prstGeom>
          <a:noFill/>
        </p:spPr>
        <p:txBody>
          <a:bodyPr wrap="square">
            <a:spAutoFit/>
          </a:bodyPr>
          <a:lstStyle/>
          <a:p>
            <a:pPr fontAlgn="base">
              <a:spcBef>
                <a:spcPct val="0"/>
              </a:spcBef>
              <a:spcAft>
                <a:spcPct val="0"/>
              </a:spcAft>
              <a:defRPr/>
            </a:pPr>
            <a:r>
              <a:rPr lang="en-ZA" sz="6000" b="1" i="1" dirty="0" smtClean="0">
                <a:solidFill>
                  <a:srgbClr val="C0504D"/>
                </a:solidFill>
                <a:latin typeface="Papyrus" pitchFamily="66" charset="0"/>
                <a:ea typeface="MS PGothic" pitchFamily="34" charset="-128"/>
              </a:rPr>
              <a:t>Tabernacle Prayer model</a:t>
            </a:r>
            <a:endParaRPr lang="en-ZA" sz="6000" b="1" i="1" dirty="0">
              <a:solidFill>
                <a:srgbClr val="C0504D"/>
              </a:solidFill>
              <a:latin typeface="Papyrus" pitchFamily="66" charset="0"/>
              <a:ea typeface="MS PGothic" pitchFamily="34" charset="-128"/>
            </a:endParaRPr>
          </a:p>
        </p:txBody>
      </p:sp>
      <p:sp>
        <p:nvSpPr>
          <p:cNvPr id="7" name="TextBox 5"/>
          <p:cNvSpPr txBox="1">
            <a:spLocks noChangeArrowheads="1"/>
          </p:cNvSpPr>
          <p:nvPr/>
        </p:nvSpPr>
        <p:spPr bwMode="auto">
          <a:xfrm>
            <a:off x="622300" y="1165427"/>
            <a:ext cx="83058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chemeClr val="bg2">
                    <a:lumMod val="25000"/>
                  </a:schemeClr>
                </a:solidFill>
                <a:latin typeface="Papyrus" pitchFamily="66" charset="0"/>
              </a:rPr>
              <a:t>“Our Father”… A Prayer  </a:t>
            </a:r>
            <a:r>
              <a:rPr lang="en-ZA" sz="2800" b="1" dirty="0" smtClean="0">
                <a:solidFill>
                  <a:schemeClr val="bg2">
                    <a:lumMod val="25000"/>
                  </a:schemeClr>
                </a:solidFill>
                <a:latin typeface="Papyrus" pitchFamily="66" charset="0"/>
              </a:rPr>
              <a:t>Journey</a:t>
            </a:r>
            <a:r>
              <a:rPr lang="en-ZA" sz="2800" b="1" dirty="0">
                <a:solidFill>
                  <a:srgbClr val="EEECE1">
                    <a:lumMod val="25000"/>
                  </a:srgbClr>
                </a:solidFill>
                <a:latin typeface="Papyrus" pitchFamily="66" charset="0"/>
              </a:rPr>
              <a:t/>
            </a:r>
            <a:br>
              <a:rPr lang="en-ZA" sz="2800" b="1" dirty="0">
                <a:solidFill>
                  <a:srgbClr val="EEECE1">
                    <a:lumMod val="25000"/>
                  </a:srgbClr>
                </a:solidFill>
                <a:latin typeface="Papyrus" pitchFamily="66" charset="0"/>
              </a:rPr>
            </a:br>
            <a:r>
              <a:rPr lang="en-US" sz="2800" b="1" dirty="0" smtClean="0">
                <a:solidFill>
                  <a:srgbClr val="EEECE1">
                    <a:lumMod val="25000"/>
                  </a:srgbClr>
                </a:solidFill>
                <a:latin typeface="Papyrus" pitchFamily="66" charset="0"/>
              </a:rPr>
              <a:t>Week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4 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smtClean="0">
                <a:solidFill>
                  <a:srgbClr val="EEECE1">
                    <a:lumMod val="25000"/>
                  </a:srgbClr>
                </a:solidFill>
                <a:latin typeface="Papyrus" pitchFamily="66" charset="0"/>
              </a:rPr>
              <a:t>Session </a:t>
            </a:r>
            <a:r>
              <a:rPr lang="en-US" sz="4400" b="1" dirty="0">
                <a:solidFill>
                  <a:srgbClr val="C0504D"/>
                </a:solidFill>
                <a:effectLst>
                  <a:outerShdw blurRad="50800" dist="38100" dir="2700000" algn="tl" rotWithShape="0">
                    <a:prstClr val="black">
                      <a:alpha val="40000"/>
                    </a:prstClr>
                  </a:outerShdw>
                </a:effectLst>
                <a:latin typeface="Papyrus" pitchFamily="66" charset="0"/>
              </a:rPr>
              <a:t>6</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 of 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smtClean="0">
                <a:solidFill>
                  <a:srgbClr val="EEECE1">
                    <a:lumMod val="50000"/>
                  </a:srgbClr>
                </a:solidFill>
                <a:latin typeface="Papyrus" pitchFamily="66" charset="0"/>
              </a:rPr>
              <a:t>Jan 2014</a:t>
            </a:r>
            <a:endParaRPr lang="en-ZA" sz="2000" b="1" dirty="0">
              <a:solidFill>
                <a:srgbClr val="EEECE1">
                  <a:lumMod val="50000"/>
                </a:srgbClr>
              </a:solidFill>
              <a:latin typeface="Papyrus" pitchFamily="66" charset="0"/>
            </a:endParaRPr>
          </a:p>
        </p:txBody>
      </p:sp>
      <p:sp>
        <p:nvSpPr>
          <p:cNvPr id="9" name="TextBox 8"/>
          <p:cNvSpPr txBox="1"/>
          <p:nvPr/>
        </p:nvSpPr>
        <p:spPr>
          <a:xfrm>
            <a:off x="141982" y="5625618"/>
            <a:ext cx="8871856" cy="1200329"/>
          </a:xfrm>
          <a:prstGeom prst="rect">
            <a:avLst/>
          </a:prstGeom>
          <a:noFill/>
        </p:spPr>
        <p:txBody>
          <a:bodyPr wrap="square">
            <a:spAutoFit/>
          </a:bodyPr>
          <a:lstStyle/>
          <a:p>
            <a:pPr algn="r" fontAlgn="base">
              <a:spcBef>
                <a:spcPct val="0"/>
              </a:spcBef>
              <a:spcAft>
                <a:spcPct val="0"/>
              </a:spcAft>
              <a:defRPr/>
            </a:pPr>
            <a:r>
              <a:rPr lang="en-ZA" sz="3600" b="1" dirty="0">
                <a:solidFill>
                  <a:srgbClr val="EEECE1">
                    <a:lumMod val="90000"/>
                  </a:srgbClr>
                </a:solidFill>
                <a:latin typeface="Papyrus" pitchFamily="66" charset="0"/>
                <a:ea typeface="MS PGothic" pitchFamily="34" charset="-128"/>
              </a:rPr>
              <a:t>2 Chron. 7:14</a:t>
            </a:r>
            <a:endParaRPr lang="en-ZA" sz="4800" b="1" dirty="0">
              <a:solidFill>
                <a:srgbClr val="EEECE1">
                  <a:lumMod val="90000"/>
                </a:srgbClr>
              </a:solidFill>
              <a:latin typeface="Papyrus" pitchFamily="66" charset="0"/>
              <a:ea typeface="MS PGothic" pitchFamily="34" charset="-128"/>
            </a:endParaRPr>
          </a:p>
          <a:p>
            <a:pPr fontAlgn="base">
              <a:spcBef>
                <a:spcPct val="0"/>
              </a:spcBef>
              <a:spcAft>
                <a:spcPct val="0"/>
              </a:spcAft>
              <a:defRPr/>
            </a:pPr>
            <a:r>
              <a:rPr lang="en-ZA" sz="3600" b="1" dirty="0" smtClean="0">
                <a:solidFill>
                  <a:srgbClr val="EEECE1">
                    <a:lumMod val="90000"/>
                  </a:srgbClr>
                </a:solidFill>
                <a:latin typeface="Papyrus" pitchFamily="66" charset="0"/>
                <a:ea typeface="MS PGothic" pitchFamily="34" charset="-128"/>
              </a:rPr>
              <a:t>If </a:t>
            </a:r>
            <a:r>
              <a:rPr lang="en-ZA" sz="3600" b="1" dirty="0">
                <a:solidFill>
                  <a:srgbClr val="EEECE1">
                    <a:lumMod val="90000"/>
                  </a:srgbClr>
                </a:solidFill>
                <a:latin typeface="Papyrus" pitchFamily="66" charset="0"/>
                <a:ea typeface="MS PGothic" pitchFamily="34" charset="-128"/>
              </a:rPr>
              <a:t>My people who are called by My name...	</a:t>
            </a:r>
          </a:p>
        </p:txBody>
      </p:sp>
    </p:spTree>
    <p:extLst>
      <p:ext uri="{BB962C8B-B14F-4D97-AF65-F5344CB8AC3E}">
        <p14:creationId xmlns:p14="http://schemas.microsoft.com/office/powerpoint/2010/main" val="49052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1625" y="0"/>
            <a:ext cx="37623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pic>
        <p:nvPicPr>
          <p:cNvPr id="31" name="Picture 25"/>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1791" b="98806" l="556" r="99000"/>
                    </a14:imgEffect>
                  </a14:imgLayer>
                </a14:imgProps>
              </a:ext>
              <a:ext uri="{28A0092B-C50C-407E-A947-70E740481C1C}">
                <a14:useLocalDpi xmlns:a14="http://schemas.microsoft.com/office/drawing/2010/main" val="0"/>
              </a:ext>
            </a:extLst>
          </a:blip>
          <a:srcRect t="4027" b="31796"/>
          <a:stretch/>
        </p:blipFill>
        <p:spPr bwMode="auto">
          <a:xfrm>
            <a:off x="5596393" y="4321555"/>
            <a:ext cx="3316626" cy="1896574"/>
          </a:xfrm>
          <a:prstGeom prst="rect">
            <a:avLst/>
          </a:prstGeom>
          <a:ln w="19050">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2" name="Rounded Rectangle 31"/>
          <p:cNvSpPr/>
          <p:nvPr/>
        </p:nvSpPr>
        <p:spPr>
          <a:xfrm>
            <a:off x="5849309" y="4429573"/>
            <a:ext cx="1309968" cy="666021"/>
          </a:xfrm>
          <a:prstGeom prst="roundRect">
            <a:avLst/>
          </a:prstGeom>
          <a:noFill/>
          <a:ln w="19050">
            <a:solidFill>
              <a:srgbClr val="00B0F0"/>
            </a:solidFill>
          </a:ln>
          <a:effectLst>
            <a:glow rad="38100">
              <a:schemeClr val="bg1">
                <a:alpha val="5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cxnSp>
        <p:nvCxnSpPr>
          <p:cNvPr id="34" name="Straight Connector 33"/>
          <p:cNvCxnSpPr/>
          <p:nvPr/>
        </p:nvCxnSpPr>
        <p:spPr>
          <a:xfrm flipH="1" flipV="1">
            <a:off x="5596393" y="4127741"/>
            <a:ext cx="263236" cy="943753"/>
          </a:xfrm>
          <a:prstGeom prst="line">
            <a:avLst/>
          </a:prstGeom>
          <a:noFill/>
          <a:ln w="19050">
            <a:solidFill>
              <a:srgbClr val="00B0F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33" name="Picture 32" descr="http://thecripplegate.com/wp-content/uploads/2011/12/Tabernacle1.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29" b="98339" l="633" r="99684">
                        <a14:foregroundMark x1="12342" y1="14618" x2="31962" y2="4319"/>
                        <a14:foregroundMark x1="47785" y1="8638" x2="97310" y2="32890"/>
                        <a14:foregroundMark x1="4905" y1="49502" x2="791" y2="56811"/>
                        <a14:foregroundMark x1="1582" y1="64452" x2="2848" y2="72425"/>
                        <a14:foregroundMark x1="3481" y1="72425" x2="39241" y2="98339"/>
                        <a14:backgroundMark x1="4114" y1="13953" x2="4114" y2="13953"/>
                      </a14:backgroundRemoval>
                    </a14:imgEffect>
                  </a14:imgLayer>
                </a14:imgProps>
              </a:ext>
              <a:ext uri="{28A0092B-C50C-407E-A947-70E740481C1C}">
                <a14:useLocalDpi xmlns:a14="http://schemas.microsoft.com/office/drawing/2010/main" val="0"/>
              </a:ext>
            </a:extLst>
          </a:blip>
          <a:srcRect t="7648" b="11571"/>
          <a:stretch/>
        </p:blipFill>
        <p:spPr bwMode="auto">
          <a:xfrm>
            <a:off x="5596393" y="2660317"/>
            <a:ext cx="3316626" cy="1467424"/>
          </a:xfrm>
          <a:prstGeom prst="rect">
            <a:avLst/>
          </a:prstGeom>
          <a:ln w="19050">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7136315" y="4127741"/>
            <a:ext cx="1776703" cy="932903"/>
          </a:xfrm>
          <a:prstGeom prst="line">
            <a:avLst/>
          </a:prstGeom>
          <a:noFill/>
          <a:ln w="19050">
            <a:solidFill>
              <a:srgbClr val="00B0F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6" name="Picture 10" descr="https://encrypted-tbn2.gstatic.com/images?q=tbn:ANd9GcSyBZKXX5jtZNVhmqMpV2EfOLtV0eYo-rgQ8f5eWKSqHcgxTxLz"/>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b="22652"/>
          <a:stretch/>
        </p:blipFill>
        <p:spPr bwMode="auto">
          <a:xfrm>
            <a:off x="5558707" y="590550"/>
            <a:ext cx="3391601" cy="1816129"/>
          </a:xfrm>
          <a:prstGeom prst="rect">
            <a:avLst/>
          </a:prstGeom>
          <a:ln w="19050">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6381039" y="3197450"/>
            <a:ext cx="574993" cy="403033"/>
          </a:xfrm>
          <a:prstGeom prst="roundRect">
            <a:avLst/>
          </a:prstGeom>
          <a:noFill/>
          <a:ln w="57150">
            <a:solidFill>
              <a:schemeClr val="accent6">
                <a:lumMod val="75000"/>
              </a:schemeClr>
            </a:solidFill>
          </a:ln>
          <a:effectLst>
            <a:glow rad="38100">
              <a:schemeClr val="bg1">
                <a:alpha val="5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cxnSp>
        <p:nvCxnSpPr>
          <p:cNvPr id="29" name="Straight Connector 28"/>
          <p:cNvCxnSpPr/>
          <p:nvPr/>
        </p:nvCxnSpPr>
        <p:spPr>
          <a:xfrm flipH="1" flipV="1">
            <a:off x="5558707" y="2406679"/>
            <a:ext cx="832654" cy="1169706"/>
          </a:xfrm>
          <a:prstGeom prst="line">
            <a:avLst/>
          </a:prstGeom>
          <a:noFill/>
          <a:ln w="19050">
            <a:solidFill>
              <a:srgbClr val="0070C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956031" y="2406679"/>
            <a:ext cx="1994278" cy="1193805"/>
          </a:xfrm>
          <a:prstGeom prst="line">
            <a:avLst/>
          </a:prstGeom>
          <a:noFill/>
          <a:ln w="19050">
            <a:solidFill>
              <a:srgbClr val="0070C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4" name="Slide Number Placeholder 3"/>
          <p:cNvSpPr>
            <a:spLocks noGrp="1"/>
          </p:cNvSpPr>
          <p:nvPr>
            <p:ph type="sldNum" sz="quarter" idx="12"/>
          </p:nvPr>
        </p:nvSpPr>
        <p:spPr>
          <a:xfrm>
            <a:off x="6981825" y="6502400"/>
            <a:ext cx="2133600" cy="365125"/>
          </a:xfrm>
        </p:spPr>
        <p:txBody>
          <a:bodyPr/>
          <a:lstStyle/>
          <a:p>
            <a:pPr>
              <a:defRPr/>
            </a:pPr>
            <a:fld id="{9B69759B-C1D9-417C-9B4A-0F717375400C}" type="slidenum">
              <a:rPr lang="en-ZA" smtClean="0">
                <a:solidFill>
                  <a:prstClr val="white">
                    <a:lumMod val="85000"/>
                  </a:prstClr>
                </a:solidFill>
              </a:rPr>
              <a:pPr>
                <a:defRPr/>
              </a:pPr>
              <a:t>20</a:t>
            </a:fld>
            <a:endParaRPr lang="en-ZA">
              <a:solidFill>
                <a:prstClr val="white">
                  <a:lumMod val="85000"/>
                </a:prstClr>
              </a:solidFill>
            </a:endParaRPr>
          </a:p>
        </p:txBody>
      </p:sp>
      <p:sp>
        <p:nvSpPr>
          <p:cNvPr id="18" name="Rectangle 17"/>
          <p:cNvSpPr/>
          <p:nvPr/>
        </p:nvSpPr>
        <p:spPr>
          <a:xfrm>
            <a:off x="371475" y="2285031"/>
            <a:ext cx="3320829" cy="420935"/>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latin typeface="Century Gothic" panose="020B0502020202020204" pitchFamily="34" charset="0"/>
            </a:endParaRPr>
          </a:p>
        </p:txBody>
      </p:sp>
      <p:sp>
        <p:nvSpPr>
          <p:cNvPr id="2" name="Freeform 1"/>
          <p:cNvSpPr/>
          <p:nvPr/>
        </p:nvSpPr>
        <p:spPr>
          <a:xfrm>
            <a:off x="3695700" y="2457450"/>
            <a:ext cx="2676525" cy="923925"/>
          </a:xfrm>
          <a:custGeom>
            <a:avLst/>
            <a:gdLst>
              <a:gd name="connsiteX0" fmla="*/ 0 w 2676525"/>
              <a:gd name="connsiteY0" fmla="*/ 0 h 923925"/>
              <a:gd name="connsiteX1" fmla="*/ 1219200 w 2676525"/>
              <a:gd name="connsiteY1" fmla="*/ 628650 h 923925"/>
              <a:gd name="connsiteX2" fmla="*/ 2676525 w 2676525"/>
              <a:gd name="connsiteY2" fmla="*/ 923925 h 923925"/>
            </a:gdLst>
            <a:ahLst/>
            <a:cxnLst>
              <a:cxn ang="0">
                <a:pos x="connsiteX0" y="connsiteY0"/>
              </a:cxn>
              <a:cxn ang="0">
                <a:pos x="connsiteX1" y="connsiteY1"/>
              </a:cxn>
              <a:cxn ang="0">
                <a:pos x="connsiteX2" y="connsiteY2"/>
              </a:cxn>
            </a:cxnLst>
            <a:rect l="l" t="t" r="r" b="b"/>
            <a:pathLst>
              <a:path w="2676525" h="923925">
                <a:moveTo>
                  <a:pt x="0" y="0"/>
                </a:moveTo>
                <a:cubicBezTo>
                  <a:pt x="386556" y="237331"/>
                  <a:pt x="773113" y="474663"/>
                  <a:pt x="1219200" y="628650"/>
                </a:cubicBezTo>
                <a:cubicBezTo>
                  <a:pt x="1665287" y="782637"/>
                  <a:pt x="2170906" y="853281"/>
                  <a:pt x="2676525" y="923925"/>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latin typeface="Century Gothic" panose="020B0502020202020204" pitchFamily="34" charset="0"/>
            </a:endParaRPr>
          </a:p>
        </p:txBody>
      </p:sp>
      <p:sp>
        <p:nvSpPr>
          <p:cNvPr id="4" name="Rectangle 3"/>
          <p:cNvSpPr/>
          <p:nvPr/>
        </p:nvSpPr>
        <p:spPr>
          <a:xfrm>
            <a:off x="-17007" y="1536174"/>
            <a:ext cx="5398632" cy="4524315"/>
          </a:xfrm>
          <a:prstGeom prst="rect">
            <a:avLst/>
          </a:prstGeom>
        </p:spPr>
        <p:txBody>
          <a:bodyPr wrap="square">
            <a:spAutoFit/>
          </a:bodyPr>
          <a:lstStyle/>
          <a:p>
            <a:pPr marL="342900" indent="-342900" fontAlgn="base">
              <a:spcBef>
                <a:spcPct val="0"/>
              </a:spcBef>
              <a:spcAft>
                <a:spcPct val="0"/>
              </a:spcAft>
              <a:buFont typeface="Arial" pitchFamily="34" charset="0"/>
              <a:buChar char="•"/>
            </a:pPr>
            <a:r>
              <a:rPr lang="en-US" sz="2400" i="1" dirty="0">
                <a:solidFill>
                  <a:prstClr val="black"/>
                </a:solidFill>
                <a:latin typeface="Century Gothic" panose="020B0502020202020204" pitchFamily="34" charset="0"/>
                <a:ea typeface="MS PGothic" pitchFamily="34" charset="-128"/>
              </a:rPr>
              <a:t>Behind the second curtain was a second section called </a:t>
            </a:r>
            <a:r>
              <a:rPr lang="en-US" sz="2400" i="1" dirty="0" smtClean="0">
                <a:solidFill>
                  <a:prstClr val="black"/>
                </a:solidFill>
                <a:latin typeface="Century Gothic" panose="020B0502020202020204" pitchFamily="34" charset="0"/>
                <a:ea typeface="MS PGothic" pitchFamily="34" charset="-128"/>
              </a:rPr>
              <a:t/>
            </a:r>
            <a:br>
              <a:rPr lang="en-US" sz="2400" i="1" dirty="0" smtClean="0">
                <a:solidFill>
                  <a:prstClr val="black"/>
                </a:solidFill>
                <a:latin typeface="Century Gothic" panose="020B0502020202020204" pitchFamily="34" charset="0"/>
                <a:ea typeface="MS PGothic" pitchFamily="34" charset="-128"/>
              </a:rPr>
            </a:br>
            <a:r>
              <a:rPr lang="en-US" sz="2400" b="1" i="1" dirty="0" smtClean="0">
                <a:solidFill>
                  <a:srgbClr val="4F81BD"/>
                </a:solidFill>
                <a:latin typeface="Century Gothic" panose="020B0502020202020204" pitchFamily="34" charset="0"/>
                <a:ea typeface="MS PGothic" pitchFamily="34" charset="-128"/>
              </a:rPr>
              <a:t>the </a:t>
            </a:r>
            <a:r>
              <a:rPr lang="en-US" sz="2400" b="1" i="1" dirty="0">
                <a:solidFill>
                  <a:srgbClr val="4F81BD"/>
                </a:solidFill>
                <a:latin typeface="Century Gothic" panose="020B0502020202020204" pitchFamily="34" charset="0"/>
                <a:ea typeface="MS PGothic" pitchFamily="34" charset="-128"/>
              </a:rPr>
              <a:t>Most Holy Place… </a:t>
            </a:r>
            <a:r>
              <a:rPr lang="en-US" sz="2400" i="1" dirty="0">
                <a:solidFill>
                  <a:prstClr val="black"/>
                </a:solidFill>
                <a:latin typeface="Century Gothic" panose="020B0502020202020204" pitchFamily="34" charset="0"/>
                <a:ea typeface="MS PGothic" pitchFamily="34" charset="-128"/>
              </a:rPr>
              <a:t> the priests go regularly into the first section… </a:t>
            </a:r>
            <a:r>
              <a:rPr lang="en-US" sz="2400" b="1" i="1" dirty="0">
                <a:solidFill>
                  <a:srgbClr val="4F81BD"/>
                </a:solidFill>
                <a:latin typeface="Century Gothic" panose="020B0502020202020204" pitchFamily="34" charset="0"/>
                <a:ea typeface="MS PGothic" pitchFamily="34" charset="-128"/>
              </a:rPr>
              <a:t>but into the second, </a:t>
            </a:r>
            <a:r>
              <a:rPr lang="en-US" sz="2400" b="1" i="1" u="sng" dirty="0">
                <a:solidFill>
                  <a:srgbClr val="4F81BD"/>
                </a:solidFill>
                <a:latin typeface="Century Gothic" panose="020B0502020202020204" pitchFamily="34" charset="0"/>
                <a:ea typeface="MS PGothic" pitchFamily="34" charset="-128"/>
              </a:rPr>
              <a:t>only the high priest goes, and he but once a year</a:t>
            </a:r>
            <a:r>
              <a:rPr lang="en-US" sz="2400" i="1" dirty="0">
                <a:solidFill>
                  <a:prstClr val="black"/>
                </a:solidFill>
                <a:latin typeface="Century Gothic" panose="020B0502020202020204" pitchFamily="34" charset="0"/>
                <a:ea typeface="MS PGothic" pitchFamily="34" charset="-128"/>
              </a:rPr>
              <a:t>…  By this the Holy Spirit indicates that </a:t>
            </a:r>
            <a:r>
              <a:rPr lang="en-US" sz="2400" b="1" i="1" dirty="0">
                <a:solidFill>
                  <a:srgbClr val="4F81BD"/>
                </a:solidFill>
                <a:latin typeface="Century Gothic" panose="020B0502020202020204" pitchFamily="34" charset="0"/>
                <a:ea typeface="MS PGothic" pitchFamily="34" charset="-128"/>
              </a:rPr>
              <a:t>the way into the holy places is not yet opened </a:t>
            </a:r>
            <a:r>
              <a:rPr lang="en-US" sz="2400" i="1" dirty="0">
                <a:solidFill>
                  <a:prstClr val="black"/>
                </a:solidFill>
                <a:latin typeface="Century Gothic" panose="020B0502020202020204" pitchFamily="34" charset="0"/>
                <a:ea typeface="MS PGothic" pitchFamily="34" charset="-128"/>
              </a:rPr>
              <a:t>as long as the first section is still standing </a:t>
            </a:r>
            <a:br>
              <a:rPr lang="en-US" sz="2400" i="1" dirty="0">
                <a:solidFill>
                  <a:prstClr val="black"/>
                </a:solidFill>
                <a:latin typeface="Century Gothic" panose="020B0502020202020204" pitchFamily="34" charset="0"/>
                <a:ea typeface="MS PGothic" pitchFamily="34" charset="-128"/>
              </a:rPr>
            </a:br>
            <a:r>
              <a:rPr lang="en-US" sz="2400" i="1" dirty="0">
                <a:solidFill>
                  <a:prstClr val="black"/>
                </a:solidFill>
                <a:latin typeface="Century Gothic" panose="020B0502020202020204" pitchFamily="34" charset="0"/>
                <a:ea typeface="MS PGothic" pitchFamily="34" charset="-128"/>
              </a:rPr>
              <a:t>(</a:t>
            </a:r>
            <a:r>
              <a:rPr lang="en-US" sz="2400" i="1" dirty="0" err="1">
                <a:solidFill>
                  <a:prstClr val="black"/>
                </a:solidFill>
                <a:latin typeface="Century Gothic" panose="020B0502020202020204" pitchFamily="34" charset="0"/>
                <a:ea typeface="MS PGothic" pitchFamily="34" charset="-128"/>
              </a:rPr>
              <a:t>Heb</a:t>
            </a:r>
            <a:r>
              <a:rPr lang="en-US" sz="2400" i="1" dirty="0">
                <a:solidFill>
                  <a:prstClr val="black"/>
                </a:solidFill>
                <a:latin typeface="Century Gothic" panose="020B0502020202020204" pitchFamily="34" charset="0"/>
                <a:ea typeface="MS PGothic" pitchFamily="34" charset="-128"/>
              </a:rPr>
              <a:t> 9:1–9) </a:t>
            </a:r>
            <a:endParaRPr lang="en-US" sz="2400" b="1" i="1" dirty="0">
              <a:solidFill>
                <a:srgbClr val="4F81BD"/>
              </a:solidFill>
              <a:latin typeface="Century Gothic" panose="020B0502020202020204" pitchFamily="34" charset="0"/>
              <a:ea typeface="MS PGothic" pitchFamily="34" charset="-128"/>
            </a:endParaRPr>
          </a:p>
        </p:txBody>
      </p:sp>
      <p:sp>
        <p:nvSpPr>
          <p:cNvPr id="15" name="Title 1"/>
          <p:cNvSpPr>
            <a:spLocks noGrp="1"/>
          </p:cNvSpPr>
          <p:nvPr>
            <p:ph type="title"/>
          </p:nvPr>
        </p:nvSpPr>
        <p:spPr>
          <a:xfrm>
            <a:off x="168578" y="99557"/>
            <a:ext cx="5213047" cy="551769"/>
          </a:xfrm>
        </p:spPr>
        <p:txBody>
          <a:bodyPr/>
          <a:lstStyle/>
          <a:p>
            <a:r>
              <a:rPr lang="en-US" dirty="0"/>
              <a:t>3</a:t>
            </a:r>
            <a:r>
              <a:rPr lang="en-US" dirty="0" smtClean="0"/>
              <a:t> Important differences for us</a:t>
            </a:r>
            <a:br>
              <a:rPr lang="en-US" dirty="0" smtClean="0"/>
            </a:br>
            <a:r>
              <a:rPr lang="en-US" dirty="0" smtClean="0"/>
              <a:t>Difference 1: Who. </a:t>
            </a:r>
            <a:br>
              <a:rPr lang="en-US" dirty="0" smtClean="0"/>
            </a:br>
            <a:r>
              <a:rPr lang="en-US" dirty="0" smtClean="0"/>
              <a:t>Context </a:t>
            </a:r>
            <a:endParaRPr lang="en-US" dirty="0"/>
          </a:p>
        </p:txBody>
      </p:sp>
    </p:spTree>
    <p:extLst>
      <p:ext uri="{BB962C8B-B14F-4D97-AF65-F5344CB8AC3E}">
        <p14:creationId xmlns:p14="http://schemas.microsoft.com/office/powerpoint/2010/main" val="287355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0" y="1504950"/>
            <a:ext cx="9143999" cy="5353050"/>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anose="020B0502020202020204" pitchFamily="34" charset="0"/>
              <a:cs typeface="Arial" pitchFamily="34" charset="0"/>
            </a:endParaRPr>
          </a:p>
        </p:txBody>
      </p:sp>
      <p:pic>
        <p:nvPicPr>
          <p:cNvPr id="19" name="Picture 2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91" b="98806" l="556" r="99000"/>
                    </a14:imgEffect>
                  </a14:imgLayer>
                </a14:imgProps>
              </a:ext>
              <a:ext uri="{28A0092B-C50C-407E-A947-70E740481C1C}">
                <a14:useLocalDpi xmlns:a14="http://schemas.microsoft.com/office/drawing/2010/main" val="0"/>
              </a:ext>
            </a:extLst>
          </a:blip>
          <a:srcRect b="24170"/>
          <a:stretch/>
        </p:blipFill>
        <p:spPr bwMode="auto">
          <a:xfrm>
            <a:off x="812800" y="1965333"/>
            <a:ext cx="6778171" cy="38746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cxnSp>
        <p:nvCxnSpPr>
          <p:cNvPr id="29" name="Straight Connector 28"/>
          <p:cNvCxnSpPr/>
          <p:nvPr/>
        </p:nvCxnSpPr>
        <p:spPr>
          <a:xfrm flipV="1">
            <a:off x="966680" y="1864596"/>
            <a:ext cx="6725888" cy="4458150"/>
          </a:xfrm>
          <a:prstGeom prst="line">
            <a:avLst/>
          </a:prstGeom>
          <a:ln w="762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63702" y="1735364"/>
            <a:ext cx="4235725" cy="2582190"/>
          </a:xfrm>
          <a:prstGeom prst="line">
            <a:avLst/>
          </a:prstGeom>
          <a:ln w="762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617029" y="3829051"/>
            <a:ext cx="3048000" cy="2493696"/>
          </a:xfrm>
          <a:prstGeom prst="line">
            <a:avLst/>
          </a:prstGeom>
          <a:ln w="762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descr="https://encrypted-tbn1.gstatic.com/images?q=tbn:ANd9GcTw5i6ebSuAF3bwOVnI9YQ2v6QvVp6UaJWSCm8e9s1OGwwlfVSB8w"/>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2460" l="7519" r="81955">
                        <a14:foregroundMark x1="61654" y1="3175" x2="61654" y2="3175"/>
                        <a14:foregroundMark x1="55639" y1="9921" x2="55639" y2="9921"/>
                        <a14:foregroundMark x1="42857" y1="14683" x2="59398" y2="2381"/>
                        <a14:foregroundMark x1="57895" y1="11905" x2="69173" y2="1190"/>
                        <a14:foregroundMark x1="51128" y1="17460" x2="63910" y2="9127"/>
                        <a14:foregroundMark x1="19549" y1="39286" x2="19549" y2="39286"/>
                        <a14:foregroundMark x1="17293" y1="44048" x2="29323" y2="32937"/>
                        <a14:foregroundMark x1="81955" y1="52778" x2="67669" y2="34127"/>
                        <a14:foregroundMark x1="12782" y1="73016" x2="9774" y2="43651"/>
                        <a14:foregroundMark x1="17293" y1="74603" x2="7519" y2="69048"/>
                        <a14:foregroundMark x1="67669" y1="86111" x2="21805" y2="86111"/>
                        <a14:foregroundMark x1="29323" y1="84127" x2="21053" y2="74603"/>
                      </a14:backgroundRemoval>
                    </a14:imgEffect>
                  </a14:imgLayer>
                </a14:imgProps>
              </a:ext>
              <a:ext uri="{28A0092B-C50C-407E-A947-70E740481C1C}">
                <a14:useLocalDpi xmlns:a14="http://schemas.microsoft.com/office/drawing/2010/main" val="0"/>
              </a:ext>
            </a:extLst>
          </a:blip>
          <a:srcRect r="13401" b="5440"/>
          <a:stretch/>
        </p:blipFill>
        <p:spPr bwMode="auto">
          <a:xfrm>
            <a:off x="417582" y="2449378"/>
            <a:ext cx="549098" cy="11541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s://encrypted-tbn3.gstatic.com/images?q=tbn:ANd9GcQXh5NHeTSi0AQr16-WjVlKKw8B8Bm3MlvlW470E-OB5ABJdNnAgw"/>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6501" y="4737459"/>
            <a:ext cx="1198064" cy="126422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https://encrypted-tbn1.gstatic.com/images?q=tbn:ANd9GcQg_nEsVRT2EESTBHzPnrvXxiFAjHzNi4Ox6M-MaZeOLVD-JWWU"/>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070" b="89535" l="9884" r="89535">
                        <a14:foregroundMark x1="34884" y1="4070" x2="34884" y2="4070"/>
                        <a14:foregroundMark x1="59302" y1="7558" x2="59302" y2="7558"/>
                        <a14:foregroundMark x1="15698" y1="61628" x2="15698" y2="61628"/>
                        <a14:foregroundMark x1="19186" y1="51163" x2="19186" y2="51163"/>
                        <a14:foregroundMark x1="14535" y1="45930" x2="14535" y2="45930"/>
                        <a14:foregroundMark x1="77326" y1="52326" x2="77326" y2="52326"/>
                        <a14:foregroundMark x1="79070" y1="84302" x2="79070" y2="84302"/>
                        <a14:backgroundMark x1="12209" y1="54651" x2="12209" y2="54651"/>
                        <a14:backgroundMark x1="22093" y1="46512" x2="22093" y2="46512"/>
                        <a14:backgroundMark x1="16279" y1="49419" x2="19767" y2="52907"/>
                        <a14:backgroundMark x1="13372" y1="43023" x2="15116" y2="45930"/>
                        <a14:backgroundMark x1="14535" y1="45930" x2="14535" y2="45930"/>
                        <a14:backgroundMark x1="19767" y1="51163" x2="19767" y2="51163"/>
                        <a14:backgroundMark x1="15698" y1="62209" x2="15698" y2="62209"/>
                        <a14:backgroundMark x1="77326" y1="52326" x2="77326" y2="52326"/>
                        <a14:backgroundMark x1="79070" y1="83721" x2="79070" y2="83721"/>
                      </a14:backgroundRemoval>
                    </a14:imgEffect>
                  </a14:imgLayer>
                </a14:imgProps>
              </a:ext>
              <a:ext uri="{28A0092B-C50C-407E-A947-70E740481C1C}">
                <a14:useLocalDpi xmlns:a14="http://schemas.microsoft.com/office/drawing/2010/main" val="0"/>
              </a:ext>
            </a:extLst>
          </a:blip>
          <a:srcRect b="33046"/>
          <a:stretch/>
        </p:blipFill>
        <p:spPr bwMode="auto">
          <a:xfrm>
            <a:off x="7280834" y="5329619"/>
            <a:ext cx="1384195" cy="92209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3187700" y="5901414"/>
            <a:ext cx="2575046"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Israelites only</a:t>
            </a:r>
            <a:endParaRPr lang="en-ZA" sz="2400" dirty="0">
              <a:solidFill>
                <a:schemeClr val="bg1"/>
              </a:solidFill>
              <a:latin typeface="Century Gothic" panose="020B0502020202020204" pitchFamily="34" charset="0"/>
            </a:endParaRPr>
          </a:p>
        </p:txBody>
      </p:sp>
      <p:sp>
        <p:nvSpPr>
          <p:cNvPr id="37" name="TextBox 36"/>
          <p:cNvSpPr txBox="1"/>
          <p:nvPr/>
        </p:nvSpPr>
        <p:spPr>
          <a:xfrm>
            <a:off x="325105" y="4275794"/>
            <a:ext cx="1916445"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Priests only</a:t>
            </a:r>
            <a:endParaRPr lang="en-ZA" sz="2400" dirty="0">
              <a:solidFill>
                <a:schemeClr val="bg1"/>
              </a:solidFill>
              <a:latin typeface="Century Gothic" panose="020B0502020202020204" pitchFamily="34" charset="0"/>
            </a:endParaRPr>
          </a:p>
        </p:txBody>
      </p:sp>
      <p:sp>
        <p:nvSpPr>
          <p:cNvPr id="38" name="TextBox 37"/>
          <p:cNvSpPr txBox="1"/>
          <p:nvPr/>
        </p:nvSpPr>
        <p:spPr>
          <a:xfrm>
            <a:off x="538251" y="1729014"/>
            <a:ext cx="2649449"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High priest only</a:t>
            </a:r>
            <a:endParaRPr lang="en-ZA" sz="2400" dirty="0">
              <a:solidFill>
                <a:schemeClr val="bg1"/>
              </a:solidFill>
              <a:latin typeface="Century Gothic" panose="020B0502020202020204" pitchFamily="34" charset="0"/>
            </a:endParaRPr>
          </a:p>
        </p:txBody>
      </p:sp>
      <p:sp>
        <p:nvSpPr>
          <p:cNvPr id="2" name="Title 1"/>
          <p:cNvSpPr>
            <a:spLocks noGrp="1"/>
          </p:cNvSpPr>
          <p:nvPr>
            <p:ph type="title"/>
          </p:nvPr>
        </p:nvSpPr>
        <p:spPr>
          <a:xfrm>
            <a:off x="159657" y="52388"/>
            <a:ext cx="8694057" cy="504825"/>
          </a:xfrm>
        </p:spPr>
        <p:txBody>
          <a:bodyPr/>
          <a:lstStyle/>
          <a:p>
            <a:r>
              <a:rPr lang="en-US" dirty="0" smtClean="0"/>
              <a:t>Under </a:t>
            </a:r>
            <a:r>
              <a:rPr lang="en-US" dirty="0"/>
              <a:t>the Old Covenant, the common man could not enter …The pathway </a:t>
            </a:r>
            <a:r>
              <a:rPr lang="en-US" dirty="0" smtClean="0"/>
              <a:t>past the veil, into “the Holy Places” was reserved for Priests</a:t>
            </a:r>
            <a:endParaRPr lang="en-ZA" dirty="0"/>
          </a:p>
        </p:txBody>
      </p:sp>
      <p:pic>
        <p:nvPicPr>
          <p:cNvPr id="17" name="Picture 16" descr="https://encrypted-tbn1.gstatic.com/images?q=tbn:ANd9GcQBhQ-RnuFkIF_fgMUOQhLVVT85f-BBPsrlge02DlfPrm9lmU1JPQ"/>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353" b="89706" l="3239" r="29150">
                        <a14:foregroundMark x1="11741" y1="15686" x2="17004" y2="7353"/>
                        <a14:foregroundMark x1="19433" y1="14706" x2="19433" y2="14706"/>
                        <a14:foregroundMark x1="20243" y1="9314" x2="20243" y2="9314"/>
                      </a14:backgroundRemoval>
                    </a14:imgEffect>
                  </a14:imgLayer>
                </a14:imgProps>
              </a:ext>
              <a:ext uri="{28A0092B-C50C-407E-A947-70E740481C1C}">
                <a14:useLocalDpi xmlns:a14="http://schemas.microsoft.com/office/drawing/2010/main" val="0"/>
              </a:ext>
            </a:extLst>
          </a:blip>
          <a:srcRect r="67534"/>
          <a:stretch/>
        </p:blipFill>
        <p:spPr bwMode="auto">
          <a:xfrm>
            <a:off x="2653892" y="5067485"/>
            <a:ext cx="533808" cy="139756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p:cNvSpPr>
            <a:spLocks noGrp="1"/>
          </p:cNvSpPr>
          <p:nvPr>
            <p:ph type="sldNum" sz="quarter" idx="12"/>
          </p:nvPr>
        </p:nvSpPr>
        <p:spPr>
          <a:xfrm>
            <a:off x="6857994" y="6505120"/>
            <a:ext cx="2133600" cy="365125"/>
          </a:xfrm>
        </p:spPr>
        <p:txBody>
          <a:bodyPr/>
          <a:lstStyle/>
          <a:p>
            <a:pPr>
              <a:defRPr/>
            </a:pPr>
            <a:fld id="{9B69759B-C1D9-417C-9B4A-0F717375400C}" type="slidenum">
              <a:rPr lang="en-ZA" smtClean="0">
                <a:solidFill>
                  <a:prstClr val="white">
                    <a:lumMod val="50000"/>
                  </a:prstClr>
                </a:solidFill>
              </a:rPr>
              <a:pPr>
                <a:defRPr/>
              </a:pPr>
              <a:t>21</a:t>
            </a:fld>
            <a:endParaRPr lang="en-ZA" dirty="0">
              <a:solidFill>
                <a:prstClr val="white">
                  <a:lumMod val="50000"/>
                </a:prstClr>
              </a:solidFill>
            </a:endParaRPr>
          </a:p>
        </p:txBody>
      </p:sp>
      <p:sp>
        <p:nvSpPr>
          <p:cNvPr id="16" name="TextBox 15"/>
          <p:cNvSpPr txBox="1"/>
          <p:nvPr/>
        </p:nvSpPr>
        <p:spPr>
          <a:xfrm>
            <a:off x="5993311" y="6284646"/>
            <a:ext cx="2575046"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“Gentiles”</a:t>
            </a:r>
            <a:endParaRPr lang="en-ZA"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9757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53480" y="3416156"/>
            <a:ext cx="5057589" cy="757767"/>
          </a:xfrm>
          <a:prstGeom prst="roundRect">
            <a:avLst>
              <a:gd name="adj" fmla="val 11891"/>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anose="020B0502020202020204" pitchFamily="34" charset="0"/>
              <a:cs typeface="Arial" pitchFamily="34" charset="0"/>
            </a:endParaRPr>
          </a:p>
        </p:txBody>
      </p:sp>
      <p:sp>
        <p:nvSpPr>
          <p:cNvPr id="5" name="Rounded Rectangle 4"/>
          <p:cNvSpPr/>
          <p:nvPr/>
        </p:nvSpPr>
        <p:spPr>
          <a:xfrm>
            <a:off x="393703" y="919283"/>
            <a:ext cx="4486703" cy="729986"/>
          </a:xfrm>
          <a:prstGeom prst="roundRect">
            <a:avLst>
              <a:gd name="adj" fmla="val 6518"/>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anose="020B0502020202020204" pitchFamily="34" charset="0"/>
              <a:cs typeface="Arial" pitchFamily="34" charset="0"/>
            </a:endParaRPr>
          </a:p>
        </p:txBody>
      </p:sp>
      <p:sp>
        <p:nvSpPr>
          <p:cNvPr id="11" name="Rounded Rectangle 10"/>
          <p:cNvSpPr/>
          <p:nvPr/>
        </p:nvSpPr>
        <p:spPr>
          <a:xfrm>
            <a:off x="5895975" y="0"/>
            <a:ext cx="3248025" cy="6858000"/>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anose="020B0502020202020204" pitchFamily="34" charset="0"/>
              <a:cs typeface="Arial" pitchFamily="34" charset="0"/>
            </a:endParaRPr>
          </a:p>
        </p:txBody>
      </p:sp>
      <p:sp>
        <p:nvSpPr>
          <p:cNvPr id="2" name="Title 1"/>
          <p:cNvSpPr>
            <a:spLocks noGrp="1"/>
          </p:cNvSpPr>
          <p:nvPr>
            <p:ph type="title"/>
          </p:nvPr>
        </p:nvSpPr>
        <p:spPr>
          <a:xfrm>
            <a:off x="94501" y="5179569"/>
            <a:ext cx="5609613" cy="1569660"/>
          </a:xfrm>
          <a:solidFill>
            <a:schemeClr val="tx2"/>
          </a:solidFill>
        </p:spPr>
        <p:txBody>
          <a:bodyPr wrap="square">
            <a:spAutoFit/>
          </a:bodyPr>
          <a:lstStyle/>
          <a:p>
            <a:pPr lvl="2" algn="l" eaLnBrk="1" hangingPunct="1"/>
            <a:r>
              <a:rPr lang="en-US" sz="2400" b="1" kern="1200" dirty="0" smtClean="0">
                <a:solidFill>
                  <a:prstClr val="white"/>
                </a:solidFill>
                <a:latin typeface="Century Gothic" panose="020B0502020202020204" pitchFamily="34" charset="0"/>
                <a:cs typeface="+mn-cs"/>
              </a:rPr>
              <a:t>P4. 1</a:t>
            </a:r>
            <a:r>
              <a:rPr lang="en-US" sz="2400" b="1" kern="1200" baseline="30000" dirty="0" smtClean="0">
                <a:solidFill>
                  <a:prstClr val="white"/>
                </a:solidFill>
                <a:latin typeface="Century Gothic" panose="020B0502020202020204" pitchFamily="34" charset="0"/>
                <a:cs typeface="+mn-cs"/>
              </a:rPr>
              <a:t>st</a:t>
            </a:r>
            <a:r>
              <a:rPr lang="en-US" sz="2400" b="1" kern="1200" dirty="0" smtClean="0">
                <a:solidFill>
                  <a:prstClr val="white"/>
                </a:solidFill>
                <a:latin typeface="Century Gothic" panose="020B0502020202020204" pitchFamily="34" charset="0"/>
                <a:cs typeface="+mn-cs"/>
              </a:rPr>
              <a:t> DIFFERENCE</a:t>
            </a:r>
            <a:r>
              <a:rPr lang="en-US" sz="2400" b="1" kern="1200" dirty="0">
                <a:solidFill>
                  <a:prstClr val="white"/>
                </a:solidFill>
                <a:latin typeface="Century Gothic" panose="020B0502020202020204" pitchFamily="34" charset="0"/>
                <a:cs typeface="+mn-cs"/>
              </a:rPr>
              <a:t>: We are ALL able to enter. Jesus’ Death &amp; resurrection opened the way for us through that veil</a:t>
            </a:r>
          </a:p>
        </p:txBody>
      </p:sp>
      <p:sp>
        <p:nvSpPr>
          <p:cNvPr id="6" name="Rectangle 5"/>
          <p:cNvSpPr/>
          <p:nvPr/>
        </p:nvSpPr>
        <p:spPr>
          <a:xfrm>
            <a:off x="94501" y="141800"/>
            <a:ext cx="5732657" cy="4985980"/>
          </a:xfrm>
          <a:prstGeom prst="rect">
            <a:avLst/>
          </a:prstGeom>
        </p:spPr>
        <p:txBody>
          <a:bodyPr wrap="square">
            <a:spAutoFit/>
          </a:bodyPr>
          <a:lstStyle/>
          <a:p>
            <a:pPr marL="342900" indent="-342900" fontAlgn="base">
              <a:spcBef>
                <a:spcPct val="0"/>
              </a:spcBef>
              <a:spcAft>
                <a:spcPts val="1200"/>
              </a:spcAft>
              <a:buFont typeface="Arial" pitchFamily="34" charset="0"/>
              <a:buChar char="•"/>
            </a:pPr>
            <a:r>
              <a:rPr lang="en-US" sz="2400" i="1" dirty="0" smtClean="0">
                <a:solidFill>
                  <a:prstClr val="black"/>
                </a:solidFill>
                <a:latin typeface="Century Gothic" panose="020B0502020202020204" pitchFamily="34" charset="0"/>
                <a:ea typeface="MS PGothic" pitchFamily="34" charset="-128"/>
              </a:rPr>
              <a:t>…Jesus </a:t>
            </a:r>
            <a:r>
              <a:rPr lang="en-US" sz="2400" i="1" dirty="0">
                <a:solidFill>
                  <a:prstClr val="black"/>
                </a:solidFill>
                <a:latin typeface="Century Gothic" panose="020B0502020202020204" pitchFamily="34" charset="0"/>
                <a:ea typeface="MS PGothic" pitchFamily="34" charset="-128"/>
              </a:rPr>
              <a:t>cried out again with </a:t>
            </a:r>
            <a:r>
              <a:rPr lang="en-US" sz="2400" i="1" dirty="0" smtClean="0">
                <a:solidFill>
                  <a:prstClr val="black"/>
                </a:solidFill>
                <a:latin typeface="Century Gothic" panose="020B0502020202020204" pitchFamily="34" charset="0"/>
                <a:ea typeface="MS PGothic" pitchFamily="34" charset="-128"/>
              </a:rPr>
              <a:t/>
            </a:r>
            <a:br>
              <a:rPr lang="en-US" sz="2400" i="1" dirty="0" smtClean="0">
                <a:solidFill>
                  <a:prstClr val="black"/>
                </a:solidFill>
                <a:latin typeface="Century Gothic" panose="020B0502020202020204" pitchFamily="34" charset="0"/>
                <a:ea typeface="MS PGothic" pitchFamily="34" charset="-128"/>
              </a:rPr>
            </a:br>
            <a:r>
              <a:rPr lang="en-US" sz="2400" i="1" dirty="0" smtClean="0">
                <a:solidFill>
                  <a:prstClr val="black"/>
                </a:solidFill>
                <a:latin typeface="Century Gothic" panose="020B0502020202020204" pitchFamily="34" charset="0"/>
                <a:ea typeface="MS PGothic" pitchFamily="34" charset="-128"/>
              </a:rPr>
              <a:t>a </a:t>
            </a:r>
            <a:r>
              <a:rPr lang="en-US" sz="2400" i="1" dirty="0">
                <a:solidFill>
                  <a:prstClr val="black"/>
                </a:solidFill>
                <a:latin typeface="Century Gothic" panose="020B0502020202020204" pitchFamily="34" charset="0"/>
                <a:ea typeface="MS PGothic" pitchFamily="34" charset="-128"/>
              </a:rPr>
              <a:t>loud voice and yielded up his </a:t>
            </a:r>
            <a:r>
              <a:rPr lang="en-US" sz="2400" i="1" dirty="0" smtClean="0">
                <a:solidFill>
                  <a:prstClr val="black"/>
                </a:solidFill>
                <a:latin typeface="Century Gothic" panose="020B0502020202020204" pitchFamily="34" charset="0"/>
                <a:ea typeface="MS PGothic" pitchFamily="34" charset="-128"/>
              </a:rPr>
              <a:t/>
            </a:r>
            <a:br>
              <a:rPr lang="en-US" sz="2400" i="1" dirty="0" smtClean="0">
                <a:solidFill>
                  <a:prstClr val="black"/>
                </a:solidFill>
                <a:latin typeface="Century Gothic" panose="020B0502020202020204" pitchFamily="34" charset="0"/>
                <a:ea typeface="MS PGothic" pitchFamily="34" charset="-128"/>
              </a:rPr>
            </a:br>
            <a:r>
              <a:rPr lang="en-US" sz="2400" i="1" dirty="0" smtClean="0">
                <a:solidFill>
                  <a:prstClr val="black"/>
                </a:solidFill>
                <a:latin typeface="Century Gothic" panose="020B0502020202020204" pitchFamily="34" charset="0"/>
                <a:ea typeface="MS PGothic" pitchFamily="34" charset="-128"/>
              </a:rPr>
              <a:t>spirit</a:t>
            </a:r>
            <a:r>
              <a:rPr lang="en-US" sz="2400" i="1" dirty="0">
                <a:solidFill>
                  <a:prstClr val="black"/>
                </a:solidFill>
                <a:latin typeface="Century Gothic" panose="020B0502020202020204" pitchFamily="34" charset="0"/>
                <a:ea typeface="MS PGothic" pitchFamily="34" charset="-128"/>
              </a:rPr>
              <a:t>. And behold, the </a:t>
            </a:r>
            <a:r>
              <a:rPr lang="en-US" sz="2400" b="1" i="1" dirty="0" smtClean="0">
                <a:solidFill>
                  <a:srgbClr val="4F81BD"/>
                </a:solidFill>
                <a:latin typeface="Century Gothic" panose="020B0502020202020204" pitchFamily="34" charset="0"/>
                <a:ea typeface="MS PGothic" pitchFamily="34" charset="-128"/>
                <a:cs typeface="Arial" pitchFamily="34" charset="0"/>
              </a:rPr>
              <a:t>veil</a:t>
            </a:r>
            <a:r>
              <a:rPr lang="en-US" sz="2400" b="1" i="1" dirty="0">
                <a:solidFill>
                  <a:srgbClr val="4F81BD"/>
                </a:solidFill>
                <a:latin typeface="Century Gothic" panose="020B0502020202020204" pitchFamily="34" charset="0"/>
                <a:ea typeface="MS PGothic" pitchFamily="34" charset="-128"/>
                <a:cs typeface="Arial" pitchFamily="34" charset="0"/>
              </a:rPr>
              <a:t/>
            </a:r>
            <a:br>
              <a:rPr lang="en-US" sz="2400" b="1" i="1" dirty="0">
                <a:solidFill>
                  <a:srgbClr val="4F81BD"/>
                </a:solidFill>
                <a:latin typeface="Century Gothic" panose="020B0502020202020204" pitchFamily="34" charset="0"/>
                <a:ea typeface="MS PGothic" pitchFamily="34" charset="-128"/>
                <a:cs typeface="Arial" pitchFamily="34" charset="0"/>
              </a:rPr>
            </a:br>
            <a:r>
              <a:rPr lang="en-US" sz="2400" b="1" i="1" dirty="0">
                <a:solidFill>
                  <a:srgbClr val="4F81BD"/>
                </a:solidFill>
                <a:latin typeface="Century Gothic" panose="020B0502020202020204" pitchFamily="34" charset="0"/>
                <a:ea typeface="MS PGothic" pitchFamily="34" charset="-128"/>
                <a:cs typeface="Arial" pitchFamily="34" charset="0"/>
              </a:rPr>
              <a:t>of the temple was torn in two</a:t>
            </a:r>
            <a:r>
              <a:rPr lang="en-US" sz="2400" i="1" dirty="0">
                <a:solidFill>
                  <a:prstClr val="black"/>
                </a:solidFill>
                <a:latin typeface="Century Gothic" panose="020B0502020202020204" pitchFamily="34" charset="0"/>
                <a:ea typeface="MS PGothic" pitchFamily="34" charset="-128"/>
              </a:rPr>
              <a:t>, </a:t>
            </a:r>
            <a:r>
              <a:rPr lang="en-US" sz="2400" i="1" dirty="0" smtClean="0">
                <a:solidFill>
                  <a:prstClr val="black"/>
                </a:solidFill>
                <a:latin typeface="Century Gothic" panose="020B0502020202020204" pitchFamily="34" charset="0"/>
                <a:ea typeface="MS PGothic" pitchFamily="34" charset="-128"/>
              </a:rPr>
              <a:t/>
            </a:r>
            <a:br>
              <a:rPr lang="en-US" sz="2400" i="1" dirty="0" smtClean="0">
                <a:solidFill>
                  <a:prstClr val="black"/>
                </a:solidFill>
                <a:latin typeface="Century Gothic" panose="020B0502020202020204" pitchFamily="34" charset="0"/>
                <a:ea typeface="MS PGothic" pitchFamily="34" charset="-128"/>
              </a:rPr>
            </a:br>
            <a:r>
              <a:rPr lang="en-US" sz="2400" i="1" dirty="0" smtClean="0">
                <a:solidFill>
                  <a:prstClr val="black"/>
                </a:solidFill>
                <a:latin typeface="Century Gothic" panose="020B0502020202020204" pitchFamily="34" charset="0"/>
                <a:ea typeface="MS PGothic" pitchFamily="34" charset="-128"/>
              </a:rPr>
              <a:t>from </a:t>
            </a:r>
            <a:r>
              <a:rPr lang="en-US" sz="2400" i="1" dirty="0">
                <a:solidFill>
                  <a:prstClr val="black"/>
                </a:solidFill>
                <a:latin typeface="Century Gothic" panose="020B0502020202020204" pitchFamily="34" charset="0"/>
                <a:ea typeface="MS PGothic" pitchFamily="34" charset="-128"/>
              </a:rPr>
              <a:t>top to </a:t>
            </a:r>
            <a:r>
              <a:rPr lang="en-US" sz="2400" i="1" dirty="0" smtClean="0">
                <a:solidFill>
                  <a:prstClr val="black"/>
                </a:solidFill>
                <a:latin typeface="Century Gothic" panose="020B0502020202020204" pitchFamily="34" charset="0"/>
                <a:ea typeface="MS PGothic" pitchFamily="34" charset="-128"/>
              </a:rPr>
              <a:t>bottom  </a:t>
            </a:r>
            <a:r>
              <a:rPr lang="en-US" sz="2400" dirty="0" smtClean="0">
                <a:solidFill>
                  <a:prstClr val="black"/>
                </a:solidFill>
                <a:latin typeface="Century Gothic" panose="020B0502020202020204" pitchFamily="34" charset="0"/>
                <a:ea typeface="MS PGothic" pitchFamily="34" charset="-128"/>
              </a:rPr>
              <a:t>(</a:t>
            </a:r>
            <a:r>
              <a:rPr lang="en-US" sz="2400" dirty="0">
                <a:solidFill>
                  <a:prstClr val="black"/>
                </a:solidFill>
                <a:latin typeface="Century Gothic" panose="020B0502020202020204" pitchFamily="34" charset="0"/>
                <a:ea typeface="MS PGothic" pitchFamily="34" charset="-128"/>
              </a:rPr>
              <a:t>Mt </a:t>
            </a:r>
            <a:r>
              <a:rPr lang="en-US" sz="2400" dirty="0" smtClean="0">
                <a:solidFill>
                  <a:prstClr val="black"/>
                </a:solidFill>
                <a:latin typeface="Century Gothic" panose="020B0502020202020204" pitchFamily="34" charset="0"/>
                <a:ea typeface="MS PGothic" pitchFamily="34" charset="-128"/>
              </a:rPr>
              <a:t>27: 50–52</a:t>
            </a:r>
            <a:r>
              <a:rPr lang="en-US" sz="2400" dirty="0">
                <a:solidFill>
                  <a:prstClr val="black"/>
                </a:solidFill>
                <a:latin typeface="Century Gothic" panose="020B0502020202020204" pitchFamily="34" charset="0"/>
                <a:ea typeface="MS PGothic" pitchFamily="34" charset="-128"/>
              </a:rPr>
              <a:t>) </a:t>
            </a:r>
            <a:endParaRPr lang="en-US" sz="2400" i="1" dirty="0" smtClean="0">
              <a:solidFill>
                <a:prstClr val="black"/>
              </a:solidFill>
              <a:latin typeface="Century Gothic" panose="020B0502020202020204" pitchFamily="34" charset="0"/>
              <a:ea typeface="MS PGothic" pitchFamily="34" charset="-128"/>
            </a:endParaRPr>
          </a:p>
          <a:p>
            <a:pPr marL="342900" indent="-342900" fontAlgn="base">
              <a:spcBef>
                <a:spcPts val="1200"/>
              </a:spcBef>
              <a:spcAft>
                <a:spcPts val="1200"/>
              </a:spcAft>
              <a:buFont typeface="Arial" pitchFamily="34" charset="0"/>
              <a:buChar char="•"/>
            </a:pPr>
            <a:r>
              <a:rPr lang="en-US" sz="2400" i="1" dirty="0" smtClean="0">
                <a:solidFill>
                  <a:prstClr val="black"/>
                </a:solidFill>
                <a:latin typeface="Century Gothic" panose="020B0502020202020204" pitchFamily="34" charset="0"/>
                <a:ea typeface="MS PGothic" pitchFamily="34" charset="-128"/>
              </a:rPr>
              <a:t>Therefore</a:t>
            </a:r>
            <a:r>
              <a:rPr lang="en-US" sz="2400" i="1" dirty="0">
                <a:solidFill>
                  <a:prstClr val="black"/>
                </a:solidFill>
                <a:latin typeface="Century Gothic" panose="020B0502020202020204" pitchFamily="34" charset="0"/>
                <a:ea typeface="MS PGothic" pitchFamily="34" charset="-128"/>
              </a:rPr>
              <a:t>, …since </a:t>
            </a:r>
            <a:r>
              <a:rPr lang="en-US" sz="2400" b="1" i="1" dirty="0">
                <a:solidFill>
                  <a:srgbClr val="4F81BD"/>
                </a:solidFill>
                <a:latin typeface="Century Gothic" panose="020B0502020202020204" pitchFamily="34" charset="0"/>
                <a:ea typeface="MS PGothic" pitchFamily="34" charset="-128"/>
                <a:cs typeface="Arial" pitchFamily="34" charset="0"/>
              </a:rPr>
              <a:t>we have confidence to enter the holy places </a:t>
            </a:r>
            <a:r>
              <a:rPr lang="en-US" sz="2400" i="1" dirty="0">
                <a:solidFill>
                  <a:prstClr val="black"/>
                </a:solidFill>
                <a:latin typeface="Century Gothic" panose="020B0502020202020204" pitchFamily="34" charset="0"/>
                <a:ea typeface="MS PGothic" pitchFamily="34" charset="-128"/>
              </a:rPr>
              <a:t>by the blood of Jesus, </a:t>
            </a:r>
            <a:r>
              <a:rPr lang="en-US" sz="2400" b="1" i="1" u="sng" dirty="0">
                <a:solidFill>
                  <a:srgbClr val="4F81BD"/>
                </a:solidFill>
                <a:latin typeface="Century Gothic" panose="020B0502020202020204" pitchFamily="34" charset="0"/>
                <a:ea typeface="MS PGothic" pitchFamily="34" charset="-128"/>
                <a:cs typeface="Arial" pitchFamily="34" charset="0"/>
              </a:rPr>
              <a:t>by the new and </a:t>
            </a:r>
            <a:r>
              <a:rPr lang="en-US" sz="2400" b="1" i="1" u="sng" dirty="0" smtClean="0">
                <a:solidFill>
                  <a:srgbClr val="4F81BD"/>
                </a:solidFill>
                <a:latin typeface="Century Gothic" panose="020B0502020202020204" pitchFamily="34" charset="0"/>
                <a:ea typeface="MS PGothic" pitchFamily="34" charset="-128"/>
                <a:cs typeface="Arial" pitchFamily="34" charset="0"/>
              </a:rPr>
              <a:t>living </a:t>
            </a:r>
            <a:r>
              <a:rPr lang="en-US" sz="2400" b="1" i="1" u="sng" dirty="0">
                <a:solidFill>
                  <a:srgbClr val="4F81BD"/>
                </a:solidFill>
                <a:latin typeface="Century Gothic" panose="020B0502020202020204" pitchFamily="34" charset="0"/>
                <a:ea typeface="MS PGothic" pitchFamily="34" charset="-128"/>
                <a:cs typeface="Arial" pitchFamily="34" charset="0"/>
              </a:rPr>
              <a:t>way that he opened for us through the </a:t>
            </a:r>
            <a:r>
              <a:rPr lang="en-US" sz="2400" b="1" i="1" u="sng" dirty="0" smtClean="0">
                <a:solidFill>
                  <a:srgbClr val="4F81BD"/>
                </a:solidFill>
                <a:latin typeface="Century Gothic" panose="020B0502020202020204" pitchFamily="34" charset="0"/>
                <a:ea typeface="MS PGothic" pitchFamily="34" charset="-128"/>
                <a:cs typeface="Arial" pitchFamily="34" charset="0"/>
              </a:rPr>
              <a:t>veil</a:t>
            </a:r>
            <a:r>
              <a:rPr lang="en-US" sz="2400" i="1" dirty="0" smtClean="0">
                <a:solidFill>
                  <a:prstClr val="black"/>
                </a:solidFill>
                <a:latin typeface="Century Gothic" panose="020B0502020202020204" pitchFamily="34" charset="0"/>
                <a:ea typeface="MS PGothic" pitchFamily="34" charset="-128"/>
              </a:rPr>
              <a:t>…</a:t>
            </a:r>
            <a:br>
              <a:rPr lang="en-US" sz="2400" i="1" dirty="0" smtClean="0">
                <a:solidFill>
                  <a:prstClr val="black"/>
                </a:solidFill>
                <a:latin typeface="Century Gothic" panose="020B0502020202020204" pitchFamily="34" charset="0"/>
                <a:ea typeface="MS PGothic" pitchFamily="34" charset="-128"/>
              </a:rPr>
            </a:br>
            <a:r>
              <a:rPr lang="en-US" sz="2400" i="1" dirty="0" smtClean="0">
                <a:solidFill>
                  <a:prstClr val="black"/>
                </a:solidFill>
                <a:latin typeface="Century Gothic" panose="020B0502020202020204" pitchFamily="34" charset="0"/>
                <a:ea typeface="MS PGothic" pitchFamily="34" charset="-128"/>
              </a:rPr>
              <a:t>let </a:t>
            </a:r>
            <a:r>
              <a:rPr lang="en-US" sz="2400" i="1" dirty="0">
                <a:solidFill>
                  <a:prstClr val="black"/>
                </a:solidFill>
                <a:latin typeface="Century Gothic" panose="020B0502020202020204" pitchFamily="34" charset="0"/>
                <a:ea typeface="MS PGothic" pitchFamily="34" charset="-128"/>
              </a:rPr>
              <a:t>us draw near (</a:t>
            </a:r>
            <a:r>
              <a:rPr lang="en-US" sz="2400" i="1" dirty="0" err="1">
                <a:solidFill>
                  <a:prstClr val="black"/>
                </a:solidFill>
                <a:latin typeface="Century Gothic" panose="020B0502020202020204" pitchFamily="34" charset="0"/>
                <a:ea typeface="MS PGothic" pitchFamily="34" charset="-128"/>
              </a:rPr>
              <a:t>Heb</a:t>
            </a:r>
            <a:r>
              <a:rPr lang="en-US" sz="2400" i="1" dirty="0">
                <a:solidFill>
                  <a:prstClr val="black"/>
                </a:solidFill>
                <a:latin typeface="Century Gothic" panose="020B0502020202020204" pitchFamily="34" charset="0"/>
                <a:ea typeface="MS PGothic" pitchFamily="34" charset="-128"/>
              </a:rPr>
              <a:t> 10:19–23) </a:t>
            </a:r>
            <a:endParaRPr lang="en-US" sz="2400" i="1" dirty="0" smtClean="0">
              <a:solidFill>
                <a:prstClr val="black"/>
              </a:solidFill>
              <a:latin typeface="Century Gothic" panose="020B0502020202020204" pitchFamily="34" charset="0"/>
              <a:ea typeface="MS PGothic" pitchFamily="34" charset="-128"/>
            </a:endParaRPr>
          </a:p>
          <a:p>
            <a:pPr marL="342900" indent="-342900" fontAlgn="base">
              <a:spcBef>
                <a:spcPct val="0"/>
              </a:spcBef>
              <a:spcAft>
                <a:spcPts val="1200"/>
              </a:spcAft>
              <a:buFont typeface="Arial" pitchFamily="34" charset="0"/>
              <a:buChar char="•"/>
            </a:pPr>
            <a:endParaRPr lang="en-US" sz="2400" i="1" dirty="0" smtClean="0">
              <a:solidFill>
                <a:prstClr val="black"/>
              </a:solidFill>
              <a:latin typeface="Century Gothic" panose="020B0502020202020204" pitchFamily="34" charset="0"/>
              <a:ea typeface="MS PGothic" pitchFamily="34" charset="-128"/>
            </a:endParaRPr>
          </a:p>
        </p:txBody>
      </p:sp>
      <p:pic>
        <p:nvPicPr>
          <p:cNvPr id="4098" name="Picture 2" descr="https://encrypted-tbn2.gstatic.com/images?q=tbn:ANd9GcSvyynfpjA_l2WhP9UjCqHaBu9mUo4xlSEVuZCRf7tpV-y6We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781" y="1774973"/>
            <a:ext cx="2997483" cy="2038731"/>
          </a:xfrm>
          <a:prstGeom prst="roundRect">
            <a:avLst>
              <a:gd name="adj" fmla="val 0"/>
            </a:avLst>
          </a:prstGeom>
          <a:noFill/>
          <a:ln w="57150">
            <a:solidFill>
              <a:schemeClr val="tx2">
                <a:lumMod val="40000"/>
                <a:lumOff val="60000"/>
              </a:schemeClr>
            </a:solidFill>
          </a:ln>
          <a:effectLst>
            <a:glow rad="38100">
              <a:schemeClr val="bg1">
                <a:alpha val="59000"/>
              </a:schemeClr>
            </a:glow>
          </a:effectLst>
          <a:extLst/>
        </p:spPr>
      </p:pic>
      <p:sp>
        <p:nvSpPr>
          <p:cNvPr id="4" name="Oval 3"/>
          <p:cNvSpPr/>
          <p:nvPr/>
        </p:nvSpPr>
        <p:spPr>
          <a:xfrm>
            <a:off x="7232650" y="1580220"/>
            <a:ext cx="1274604" cy="131092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Century Gothic" panose="020B0502020202020204" pitchFamily="34" charset="0"/>
              <a:cs typeface="Arial" pitchFamily="34" charset="0"/>
            </a:endParaRPr>
          </a:p>
        </p:txBody>
      </p:sp>
      <p:sp>
        <p:nvSpPr>
          <p:cNvPr id="13" name="Slide Number Placeholder 3"/>
          <p:cNvSpPr>
            <a:spLocks noGrp="1"/>
          </p:cNvSpPr>
          <p:nvPr>
            <p:ph type="sldNum" sz="quarter" idx="12"/>
          </p:nvPr>
        </p:nvSpPr>
        <p:spPr>
          <a:xfrm>
            <a:off x="7008813" y="6331805"/>
            <a:ext cx="2133600" cy="365125"/>
          </a:xfrm>
        </p:spPr>
        <p:txBody>
          <a:bodyPr/>
          <a:lstStyle/>
          <a:p>
            <a:pPr>
              <a:defRPr/>
            </a:pPr>
            <a:fld id="{9B69759B-C1D9-417C-9B4A-0F717375400C}" type="slidenum">
              <a:rPr lang="en-ZA" smtClean="0">
                <a:solidFill>
                  <a:prstClr val="white">
                    <a:lumMod val="50000"/>
                  </a:prstClr>
                </a:solidFill>
              </a:rPr>
              <a:pPr>
                <a:defRPr/>
              </a:pPr>
              <a:t>22</a:t>
            </a:fld>
            <a:endParaRPr lang="en-ZA" dirty="0">
              <a:solidFill>
                <a:prstClr val="white">
                  <a:lumMod val="50000"/>
                </a:prstClr>
              </a:solidFill>
            </a:endParaRPr>
          </a:p>
        </p:txBody>
      </p:sp>
      <p:sp>
        <p:nvSpPr>
          <p:cNvPr id="16" name="Freeform 15"/>
          <p:cNvSpPr/>
          <p:nvPr/>
        </p:nvSpPr>
        <p:spPr>
          <a:xfrm flipV="1">
            <a:off x="4869180" y="1451428"/>
            <a:ext cx="2354580" cy="758371"/>
          </a:xfrm>
          <a:custGeom>
            <a:avLst/>
            <a:gdLst>
              <a:gd name="connsiteX0" fmla="*/ 0 w 2354580"/>
              <a:gd name="connsiteY0" fmla="*/ 746760 h 746760"/>
              <a:gd name="connsiteX1" fmla="*/ 952500 w 2354580"/>
              <a:gd name="connsiteY1" fmla="*/ 160020 h 746760"/>
              <a:gd name="connsiteX2" fmla="*/ 2354580 w 2354580"/>
              <a:gd name="connsiteY2" fmla="*/ 0 h 746760"/>
            </a:gdLst>
            <a:ahLst/>
            <a:cxnLst>
              <a:cxn ang="0">
                <a:pos x="connsiteX0" y="connsiteY0"/>
              </a:cxn>
              <a:cxn ang="0">
                <a:pos x="connsiteX1" y="connsiteY1"/>
              </a:cxn>
              <a:cxn ang="0">
                <a:pos x="connsiteX2" y="connsiteY2"/>
              </a:cxn>
            </a:cxnLst>
            <a:rect l="l" t="t" r="r" b="b"/>
            <a:pathLst>
              <a:path w="2354580" h="746760">
                <a:moveTo>
                  <a:pt x="0" y="746760"/>
                </a:moveTo>
                <a:cubicBezTo>
                  <a:pt x="280035" y="515620"/>
                  <a:pt x="560070" y="284480"/>
                  <a:pt x="952500" y="160020"/>
                </a:cubicBezTo>
                <a:cubicBezTo>
                  <a:pt x="1344930" y="35560"/>
                  <a:pt x="2354580" y="0"/>
                  <a:pt x="2354580" y="0"/>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Freeform 16"/>
          <p:cNvSpPr/>
          <p:nvPr/>
        </p:nvSpPr>
        <p:spPr>
          <a:xfrm>
            <a:off x="5486400" y="2880360"/>
            <a:ext cx="2324100" cy="990600"/>
          </a:xfrm>
          <a:custGeom>
            <a:avLst/>
            <a:gdLst>
              <a:gd name="connsiteX0" fmla="*/ 0 w 2324100"/>
              <a:gd name="connsiteY0" fmla="*/ 2606040 h 2606040"/>
              <a:gd name="connsiteX1" fmla="*/ 1623060 w 2324100"/>
              <a:gd name="connsiteY1" fmla="*/ 1524000 h 2606040"/>
              <a:gd name="connsiteX2" fmla="*/ 2324100 w 2324100"/>
              <a:gd name="connsiteY2" fmla="*/ 0 h 2606040"/>
            </a:gdLst>
            <a:ahLst/>
            <a:cxnLst>
              <a:cxn ang="0">
                <a:pos x="connsiteX0" y="connsiteY0"/>
              </a:cxn>
              <a:cxn ang="0">
                <a:pos x="connsiteX1" y="connsiteY1"/>
              </a:cxn>
              <a:cxn ang="0">
                <a:pos x="connsiteX2" y="connsiteY2"/>
              </a:cxn>
            </a:cxnLst>
            <a:rect l="l" t="t" r="r" b="b"/>
            <a:pathLst>
              <a:path w="2324100" h="2606040">
                <a:moveTo>
                  <a:pt x="0" y="2606040"/>
                </a:moveTo>
                <a:cubicBezTo>
                  <a:pt x="617855" y="2282190"/>
                  <a:pt x="1235710" y="1958340"/>
                  <a:pt x="1623060" y="1524000"/>
                </a:cubicBezTo>
                <a:cubicBezTo>
                  <a:pt x="2010410" y="1089660"/>
                  <a:pt x="2167255" y="544830"/>
                  <a:pt x="2324100" y="0"/>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3" descr="http://thecripplegate.com/wp-content/uploads/2011/12/Tabernacle1.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29" b="98339" l="633" r="99684">
                        <a14:foregroundMark x1="12342" y1="14618" x2="31962" y2="4319"/>
                        <a14:foregroundMark x1="47785" y1="8638" x2="97310" y2="32890"/>
                        <a14:foregroundMark x1="4905" y1="49502" x2="791" y2="56811"/>
                        <a14:foregroundMark x1="1582" y1="64452" x2="2848" y2="72425"/>
                        <a14:foregroundMark x1="3481" y1="72425" x2="39241" y2="98339"/>
                        <a14:backgroundMark x1="4114" y1="13953" x2="4114" y2="13953"/>
                      </a14:backgroundRemoval>
                    </a14:imgEffect>
                  </a14:imgLayer>
                </a14:imgProps>
              </a:ext>
              <a:ext uri="{28A0092B-C50C-407E-A947-70E740481C1C}">
                <a14:useLocalDpi xmlns:a14="http://schemas.microsoft.com/office/drawing/2010/main" val="0"/>
              </a:ext>
            </a:extLst>
          </a:blip>
          <a:srcRect t="7648" b="11571"/>
          <a:stretch/>
        </p:blipFill>
        <p:spPr bwMode="auto">
          <a:xfrm>
            <a:off x="6031780" y="4752688"/>
            <a:ext cx="2997483" cy="1467424"/>
          </a:xfrm>
          <a:prstGeom prst="roundRect">
            <a:avLst>
              <a:gd name="adj" fmla="val 0"/>
            </a:avLst>
          </a:prstGeom>
          <a:ln w="38100">
            <a:solidFill>
              <a:schemeClr val="bg1">
                <a:lumMod val="6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6515100" y="4846320"/>
            <a:ext cx="1295399" cy="1089659"/>
          </a:xfrm>
          <a:prstGeom prst="roundRect">
            <a:avLst>
              <a:gd name="adj" fmla="val 5595"/>
            </a:avLst>
          </a:prstGeom>
          <a:noFill/>
          <a:ln w="57150">
            <a:solidFill>
              <a:schemeClr val="tx2">
                <a:lumMod val="40000"/>
                <a:lumOff val="60000"/>
              </a:schemeClr>
            </a:solidFill>
          </a:ln>
          <a:effectLst>
            <a:glow rad="38100">
              <a:schemeClr val="bg1">
                <a:alpha val="5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cxnSp>
        <p:nvCxnSpPr>
          <p:cNvPr id="20" name="Straight Connector 19"/>
          <p:cNvCxnSpPr/>
          <p:nvPr/>
        </p:nvCxnSpPr>
        <p:spPr>
          <a:xfrm flipH="1" flipV="1">
            <a:off x="5991225" y="3870960"/>
            <a:ext cx="523875" cy="2065020"/>
          </a:xfrm>
          <a:prstGeom prst="line">
            <a:avLst/>
          </a:prstGeom>
          <a:noFill/>
          <a:ln w="19050">
            <a:solidFill>
              <a:schemeClr val="tx2">
                <a:lumMod val="40000"/>
                <a:lumOff val="60000"/>
              </a:schemeClr>
            </a:solidFill>
            <a:prstDash val="dash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flipV="1">
            <a:off x="7810499" y="3870960"/>
            <a:ext cx="1252539" cy="2065020"/>
          </a:xfrm>
          <a:prstGeom prst="line">
            <a:avLst/>
          </a:prstGeom>
          <a:noFill/>
          <a:ln w="19050">
            <a:solidFill>
              <a:schemeClr val="tx2">
                <a:lumMod val="40000"/>
                <a:lumOff val="60000"/>
              </a:schemeClr>
            </a:solidFill>
            <a:prstDash val="dashDot"/>
          </a:ln>
          <a:effectLst/>
        </p:spPr>
        <p:style>
          <a:lnRef idx="2">
            <a:schemeClr val="accent1">
              <a:shade val="50000"/>
            </a:schemeClr>
          </a:lnRef>
          <a:fillRef idx="1">
            <a:schemeClr val="accent1"/>
          </a:fillRef>
          <a:effectRef idx="0">
            <a:schemeClr val="accent1"/>
          </a:effectRef>
          <a:fontRef idx="minor">
            <a:schemeClr val="lt1"/>
          </a:fontRef>
        </p:style>
      </p:cxnSp>
      <p:sp>
        <p:nvSpPr>
          <p:cNvPr id="36" name="Down Arrow 35"/>
          <p:cNvSpPr/>
          <p:nvPr/>
        </p:nvSpPr>
        <p:spPr>
          <a:xfrm>
            <a:off x="2475725" y="4617107"/>
            <a:ext cx="847165" cy="490776"/>
          </a:xfrm>
          <a:prstGeom prst="downArrow">
            <a:avLst/>
          </a:prstGeom>
          <a:solidFill>
            <a:schemeClr val="tx2"/>
          </a:solidFill>
        </p:spPr>
        <p:txBody>
          <a:bodyPr wrap="square">
            <a:spAutoFit/>
          </a:bodyPr>
          <a:lstStyle/>
          <a:p>
            <a:endParaRPr lang="en-ZA">
              <a:solidFill>
                <a:schemeClr val="tx1"/>
              </a:solidFill>
            </a:endParaRPr>
          </a:p>
        </p:txBody>
      </p:sp>
    </p:spTree>
    <p:extLst>
      <p:ext uri="{BB962C8B-B14F-4D97-AF65-F5344CB8AC3E}">
        <p14:creationId xmlns:p14="http://schemas.microsoft.com/office/powerpoint/2010/main" val="15634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2" grpId="0" animBg="1"/>
      <p:bldP spid="4" grpId="0" animBg="1"/>
      <p:bldP spid="16" grpId="0" animBg="1"/>
      <p:bldP spid="17" grpId="0" animBg="1"/>
      <p:bldP spid="26"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 y="4749800"/>
            <a:ext cx="9144000" cy="2108200"/>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anose="020B0502020202020204" pitchFamily="34" charset="0"/>
              <a:cs typeface="Arial" pitchFamily="34" charset="0"/>
            </a:endParaRPr>
          </a:p>
        </p:txBody>
      </p:sp>
      <p:sp>
        <p:nvSpPr>
          <p:cNvPr id="3" name="Content Placeholder 2"/>
          <p:cNvSpPr>
            <a:spLocks noGrp="1"/>
          </p:cNvSpPr>
          <p:nvPr>
            <p:ph idx="1"/>
          </p:nvPr>
        </p:nvSpPr>
        <p:spPr>
          <a:xfrm>
            <a:off x="90290" y="1095342"/>
            <a:ext cx="4596010" cy="2336801"/>
          </a:xfrm>
        </p:spPr>
        <p:txBody>
          <a:bodyPr/>
          <a:lstStyle/>
          <a:p>
            <a:pPr marL="182563" indent="-182563"/>
            <a:r>
              <a:rPr lang="en-US" sz="2400" i="1" dirty="0" smtClean="0"/>
              <a:t>Jesus </a:t>
            </a:r>
            <a:r>
              <a:rPr lang="en-US" sz="2400" i="1" dirty="0"/>
              <a:t>said </a:t>
            </a:r>
            <a:r>
              <a:rPr lang="en-US" sz="2400" i="1" dirty="0" smtClean="0"/>
              <a:t>…“the </a:t>
            </a:r>
            <a:r>
              <a:rPr lang="en-US" sz="2400" i="1" dirty="0"/>
              <a:t>hour is coming when neither on this mountain nor in Jerusalem will you worship the Father</a:t>
            </a:r>
            <a:r>
              <a:rPr lang="en-US" sz="2400" i="1" dirty="0" smtClean="0"/>
              <a:t>.</a:t>
            </a:r>
            <a:r>
              <a:rPr lang="en-US" sz="2400" dirty="0" smtClean="0"/>
              <a:t>...  </a:t>
            </a:r>
            <a:r>
              <a:rPr lang="en-US" sz="2400" b="1" i="1" u="sng" dirty="0" smtClean="0">
                <a:solidFill>
                  <a:schemeClr val="accent1"/>
                </a:solidFill>
              </a:rPr>
              <a:t>the </a:t>
            </a:r>
            <a:r>
              <a:rPr lang="en-US" sz="2400" b="1" i="1" u="sng" dirty="0">
                <a:solidFill>
                  <a:schemeClr val="accent1"/>
                </a:solidFill>
              </a:rPr>
              <a:t>true worshipers will worship the Father in spirit and truth</a:t>
            </a:r>
            <a:r>
              <a:rPr lang="en-US" sz="2400" b="1" i="1" dirty="0">
                <a:solidFill>
                  <a:schemeClr val="accent1"/>
                </a:solidFill>
              </a:rPr>
              <a:t> </a:t>
            </a:r>
            <a:r>
              <a:rPr lang="en-US" sz="2400" b="1" i="1" dirty="0" smtClean="0">
                <a:solidFill>
                  <a:schemeClr val="accent1"/>
                </a:solidFill>
              </a:rPr>
              <a:t/>
            </a:r>
            <a:br>
              <a:rPr lang="en-US" sz="2400" b="1" i="1" dirty="0" smtClean="0">
                <a:solidFill>
                  <a:schemeClr val="accent1"/>
                </a:solidFill>
              </a:rPr>
            </a:br>
            <a:r>
              <a:rPr lang="en-US" sz="2400" i="1" dirty="0" smtClean="0"/>
              <a:t>(</a:t>
            </a:r>
            <a:r>
              <a:rPr lang="en-US" sz="2400" i="1" dirty="0"/>
              <a:t>John 4:20–24</a:t>
            </a:r>
            <a:r>
              <a:rPr lang="en-US" sz="2400" i="1" dirty="0" smtClean="0"/>
              <a:t>)</a:t>
            </a:r>
          </a:p>
          <a:p>
            <a:pPr marL="182563" indent="-182563"/>
            <a:endParaRPr lang="en-US" sz="2400" i="1" dirty="0" smtClean="0"/>
          </a:p>
          <a:p>
            <a:pPr marL="182563" indent="-182563"/>
            <a:endParaRPr lang="en-US" sz="2400" i="1" dirty="0"/>
          </a:p>
          <a:p>
            <a:pPr marL="182563" indent="-182563"/>
            <a:endParaRPr lang="en-ZA" sz="2400" dirty="0"/>
          </a:p>
        </p:txBody>
      </p:sp>
      <p:sp>
        <p:nvSpPr>
          <p:cNvPr id="4" name="Slide Number Placeholder 3"/>
          <p:cNvSpPr>
            <a:spLocks noGrp="1"/>
          </p:cNvSpPr>
          <p:nvPr>
            <p:ph type="sldNum" sz="quarter" idx="12"/>
          </p:nvPr>
        </p:nvSpPr>
        <p:spPr>
          <a:xfrm>
            <a:off x="6999144" y="6554104"/>
            <a:ext cx="2133600" cy="365125"/>
          </a:xfrm>
        </p:spPr>
        <p:txBody>
          <a:bodyPr/>
          <a:lstStyle/>
          <a:p>
            <a:pPr>
              <a:defRPr/>
            </a:pPr>
            <a:fld id="{9B69759B-C1D9-417C-9B4A-0F717375400C}" type="slidenum">
              <a:rPr lang="en-ZA" smtClean="0">
                <a:solidFill>
                  <a:schemeClr val="bg1">
                    <a:lumMod val="75000"/>
                  </a:schemeClr>
                </a:solidFill>
              </a:rPr>
              <a:pPr>
                <a:defRPr/>
              </a:pPr>
              <a:t>23</a:t>
            </a:fld>
            <a:endParaRPr lang="en-ZA">
              <a:solidFill>
                <a:schemeClr val="bg1">
                  <a:lumMod val="75000"/>
                </a:schemeClr>
              </a:solidFill>
            </a:endParaRPr>
          </a:p>
        </p:txBody>
      </p:sp>
      <p:sp>
        <p:nvSpPr>
          <p:cNvPr id="2" name="Rectangle 1"/>
          <p:cNvSpPr/>
          <p:nvPr/>
        </p:nvSpPr>
        <p:spPr>
          <a:xfrm>
            <a:off x="29028" y="68668"/>
            <a:ext cx="5866947" cy="507831"/>
          </a:xfrm>
          <a:prstGeom prst="rect">
            <a:avLst/>
          </a:prstGeom>
        </p:spPr>
        <p:txBody>
          <a:bodyPr wrap="square">
            <a:spAutoFit/>
          </a:bodyPr>
          <a:lstStyle/>
          <a:p>
            <a:pPr marL="0" lvl="2" eaLnBrk="0" fontAlgn="base" hangingPunct="0">
              <a:spcBef>
                <a:spcPct val="0"/>
              </a:spcBef>
              <a:spcAft>
                <a:spcPct val="0"/>
              </a:spcAft>
            </a:pPr>
            <a:r>
              <a:rPr lang="en-US" sz="2700" b="1" dirty="0" smtClean="0">
                <a:solidFill>
                  <a:prstClr val="black"/>
                </a:solidFill>
                <a:latin typeface="Century Gothic" panose="020B0502020202020204" pitchFamily="34" charset="0"/>
                <a:ea typeface="MS PGothic" pitchFamily="34" charset="-128"/>
                <a:cs typeface="Arial" pitchFamily="34" charset="0"/>
              </a:rPr>
              <a:t>Difference 2: Where</a:t>
            </a:r>
            <a:endParaRPr lang="en-US" sz="2700" b="1" dirty="0">
              <a:solidFill>
                <a:prstClr val="black"/>
              </a:solidFill>
              <a:latin typeface="Century Gothic" panose="020B0502020202020204" pitchFamily="34" charset="0"/>
              <a:ea typeface="MS PGothic" pitchFamily="34" charset="-128"/>
              <a:cs typeface="Arial" pitchFamily="34" charset="0"/>
            </a:endParaRPr>
          </a:p>
        </p:txBody>
      </p:sp>
      <p:sp>
        <p:nvSpPr>
          <p:cNvPr id="5" name="Rectangle 4"/>
          <p:cNvSpPr/>
          <p:nvPr/>
        </p:nvSpPr>
        <p:spPr>
          <a:xfrm>
            <a:off x="5433060" y="1226820"/>
            <a:ext cx="3581400" cy="27813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P5. 2</a:t>
            </a:r>
            <a:r>
              <a:rPr lang="en-US" sz="2400" b="1" baseline="30000" dirty="0" smtClean="0">
                <a:solidFill>
                  <a:prstClr val="white"/>
                </a:solidFill>
                <a:latin typeface="Century Gothic" panose="020B0502020202020204" pitchFamily="34" charset="0"/>
                <a:ea typeface="MS PGothic" pitchFamily="34" charset="-128"/>
              </a:rPr>
              <a:t>nd</a:t>
            </a:r>
            <a:r>
              <a:rPr lang="en-US" sz="2400" b="1" dirty="0" smtClean="0">
                <a:solidFill>
                  <a:prstClr val="white"/>
                </a:solidFill>
                <a:latin typeface="Century Gothic" panose="020B0502020202020204" pitchFamily="34" charset="0"/>
                <a:ea typeface="MS PGothic" pitchFamily="34" charset="-128"/>
              </a:rPr>
              <a:t> DIFFERENCE: We </a:t>
            </a:r>
            <a:r>
              <a:rPr lang="en-US" sz="2400" b="1" dirty="0">
                <a:solidFill>
                  <a:prstClr val="white"/>
                </a:solidFill>
                <a:latin typeface="Century Gothic" panose="020B0502020202020204" pitchFamily="34" charset="0"/>
                <a:ea typeface="MS PGothic" pitchFamily="34" charset="-128"/>
              </a:rPr>
              <a:t>no longer seek Him in a physical place (the </a:t>
            </a:r>
            <a:r>
              <a:rPr lang="en-US" sz="2400" b="1" dirty="0" smtClean="0">
                <a:solidFill>
                  <a:prstClr val="white"/>
                </a:solidFill>
                <a:latin typeface="Century Gothic" panose="020B0502020202020204" pitchFamily="34" charset="0"/>
                <a:ea typeface="MS PGothic" pitchFamily="34" charset="-128"/>
              </a:rPr>
              <a:t>tabernacle</a:t>
            </a:r>
            <a:r>
              <a:rPr lang="en-US" sz="2400" b="1" dirty="0">
                <a:solidFill>
                  <a:prstClr val="white"/>
                </a:solidFill>
                <a:latin typeface="Century Gothic" panose="020B0502020202020204" pitchFamily="34" charset="0"/>
                <a:ea typeface="MS PGothic" pitchFamily="34" charset="-128"/>
              </a:rPr>
              <a:t>, in Jerusalem); but in a spiritual place (spirit and truth)</a:t>
            </a:r>
          </a:p>
        </p:txBody>
      </p:sp>
      <p:sp>
        <p:nvSpPr>
          <p:cNvPr id="10" name="Down Arrow 9"/>
          <p:cNvSpPr/>
          <p:nvPr/>
        </p:nvSpPr>
        <p:spPr>
          <a:xfrm rot="16200000">
            <a:off x="4707817" y="2205954"/>
            <a:ext cx="847165" cy="490776"/>
          </a:xfrm>
          <a:prstGeom prst="downArrow">
            <a:avLst/>
          </a:prstGeom>
          <a:solidFill>
            <a:schemeClr val="tx2"/>
          </a:solidFill>
        </p:spPr>
        <p:txBody>
          <a:bodyPr wrap="square">
            <a:spAutoFit/>
          </a:bodyPr>
          <a:lstStyle/>
          <a:p>
            <a:endParaRPr lang="en-ZA">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953138990"/>
              </p:ext>
            </p:extLst>
          </p:nvPr>
        </p:nvGraphicFramePr>
        <p:xfrm>
          <a:off x="289561" y="4935220"/>
          <a:ext cx="8564880" cy="1737360"/>
        </p:xfrm>
        <a:graphic>
          <a:graphicData uri="http://schemas.openxmlformats.org/drawingml/2006/table">
            <a:tbl>
              <a:tblPr>
                <a:tableStyleId>{5C22544A-7EE6-4342-B048-85BDC9FD1C3A}</a:tableStyleId>
              </a:tblPr>
              <a:tblGrid>
                <a:gridCol w="2316479"/>
                <a:gridCol w="3200400"/>
                <a:gridCol w="3048001"/>
              </a:tblGrid>
              <a:tr h="381065">
                <a:tc>
                  <a:txBody>
                    <a:bodyPr/>
                    <a:lstStyle/>
                    <a:p>
                      <a:endParaRPr lang="en-ZA" sz="2400" dirty="0">
                        <a:solidFill>
                          <a:schemeClr val="bg1"/>
                        </a:solidFill>
                        <a:latin typeface="Century Gothic" panose="020B0502020202020204" pitchFamily="34" charset="0"/>
                      </a:endParaRPr>
                    </a:p>
                  </a:txBody>
                  <a:tcP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2400" dirty="0" smtClean="0">
                          <a:solidFill>
                            <a:schemeClr val="bg1"/>
                          </a:solidFill>
                          <a:latin typeface="Century Gothic" panose="020B0502020202020204" pitchFamily="34" charset="0"/>
                        </a:rPr>
                        <a:t>Old Covenant</a:t>
                      </a:r>
                      <a:endParaRPr lang="en-ZA" sz="2400" dirty="0">
                        <a:solidFill>
                          <a:schemeClr val="bg1"/>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50000"/>
                      </a:schemeClr>
                    </a:solidFill>
                  </a:tcPr>
                </a:tc>
                <a:tc>
                  <a:txBody>
                    <a:bodyPr/>
                    <a:lstStyle/>
                    <a:p>
                      <a:r>
                        <a:rPr lang="en-ZA" sz="2400" dirty="0" smtClean="0">
                          <a:solidFill>
                            <a:schemeClr val="bg1"/>
                          </a:solidFill>
                          <a:latin typeface="Century Gothic" panose="020B0502020202020204" pitchFamily="34" charset="0"/>
                        </a:rPr>
                        <a:t>New Covenant</a:t>
                      </a:r>
                      <a:endParaRPr lang="en-ZA" sz="2400" dirty="0">
                        <a:solidFill>
                          <a:schemeClr val="bg1"/>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50000"/>
                      </a:schemeClr>
                    </a:solidFill>
                  </a:tcPr>
                </a:tc>
              </a:tr>
              <a:tr h="381065">
                <a:tc>
                  <a:txBody>
                    <a:bodyPr/>
                    <a:lstStyle/>
                    <a:p>
                      <a:r>
                        <a:rPr lang="en-ZA" sz="2400" dirty="0" smtClean="0">
                          <a:solidFill>
                            <a:schemeClr val="bg1"/>
                          </a:solidFill>
                          <a:latin typeface="Century Gothic" panose="020B0502020202020204" pitchFamily="34" charset="0"/>
                        </a:rPr>
                        <a:t>Type of place</a:t>
                      </a:r>
                      <a:endParaRPr lang="en-ZA" sz="2400" dirty="0">
                        <a:solidFill>
                          <a:schemeClr val="bg1"/>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50000"/>
                      </a:schemeClr>
                    </a:solidFill>
                  </a:tcPr>
                </a:tc>
                <a:tc>
                  <a:txBody>
                    <a:bodyPr/>
                    <a:lstStyle/>
                    <a:p>
                      <a:r>
                        <a:rPr lang="en-ZA" sz="2400" dirty="0" smtClean="0">
                          <a:solidFill>
                            <a:schemeClr val="bg1"/>
                          </a:solidFill>
                          <a:latin typeface="Century Gothic" panose="020B0502020202020204" pitchFamily="34" charset="0"/>
                        </a:rPr>
                        <a:t>Physical location</a:t>
                      </a:r>
                      <a:endParaRPr lang="en-ZA" sz="2400" dirty="0">
                        <a:solidFill>
                          <a:schemeClr val="bg1"/>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noFill/>
                  </a:tcPr>
                </a:tc>
                <a:tc>
                  <a:txBody>
                    <a:bodyPr/>
                    <a:lstStyle/>
                    <a:p>
                      <a:r>
                        <a:rPr lang="en-ZA" sz="2400" dirty="0" smtClean="0">
                          <a:solidFill>
                            <a:schemeClr val="bg1"/>
                          </a:solidFill>
                          <a:latin typeface="Century Gothic" panose="020B0502020202020204" pitchFamily="34" charset="0"/>
                        </a:rPr>
                        <a:t>Spiritual “place”</a:t>
                      </a:r>
                      <a:endParaRPr lang="en-ZA" sz="2400" dirty="0">
                        <a:solidFill>
                          <a:schemeClr val="bg1"/>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noFill/>
                  </a:tcPr>
                </a:tc>
              </a:tr>
              <a:tr h="154810">
                <a:tc>
                  <a:txBody>
                    <a:bodyPr/>
                    <a:lstStyle/>
                    <a:p>
                      <a:r>
                        <a:rPr lang="en-ZA" sz="2400" dirty="0" smtClean="0">
                          <a:solidFill>
                            <a:schemeClr val="bg1"/>
                          </a:solidFill>
                          <a:latin typeface="Century Gothic" panose="020B0502020202020204" pitchFamily="34" charset="0"/>
                        </a:rPr>
                        <a:t>Where?</a:t>
                      </a:r>
                      <a:endParaRPr lang="en-ZA" sz="2400" dirty="0">
                        <a:solidFill>
                          <a:schemeClr val="bg1"/>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50000"/>
                      </a:schemeClr>
                    </a:solidFill>
                  </a:tcPr>
                </a:tc>
                <a:tc>
                  <a:txBody>
                    <a:bodyPr/>
                    <a:lstStyle/>
                    <a:p>
                      <a:r>
                        <a:rPr lang="en-ZA" sz="2400" dirty="0" smtClean="0">
                          <a:solidFill>
                            <a:schemeClr val="bg1"/>
                          </a:solidFill>
                          <a:latin typeface="Century Gothic" panose="020B0502020202020204" pitchFamily="34" charset="0"/>
                        </a:rPr>
                        <a:t>Temple mount, Jerusalem</a:t>
                      </a:r>
                      <a:endParaRPr lang="en-ZA" sz="2400" dirty="0">
                        <a:solidFill>
                          <a:schemeClr val="bg1"/>
                        </a:solidFill>
                        <a:latin typeface="Century Gothic" panose="020B0502020202020204" pitchFamily="34" charset="0"/>
                      </a:endParaRPr>
                    </a:p>
                  </a:txBody>
                  <a:tcPr>
                    <a:lnL w="12700" cap="flat" cmpd="sng" algn="ctr">
                      <a:solidFill>
                        <a:schemeClr val="bg1">
                          <a:lumMod val="75000"/>
                        </a:schemeClr>
                      </a:solidFill>
                      <a:prstDash val="solid"/>
                      <a:round/>
                      <a:headEnd type="none" w="med" len="med"/>
                      <a:tailEnd type="none" w="med" len="med"/>
                    </a:lnL>
                    <a:noFill/>
                  </a:tcPr>
                </a:tc>
                <a:tc>
                  <a:txBody>
                    <a:bodyPr/>
                    <a:lstStyle/>
                    <a:p>
                      <a:r>
                        <a:rPr lang="en-ZA" sz="2400" dirty="0" smtClean="0">
                          <a:solidFill>
                            <a:schemeClr val="bg1"/>
                          </a:solidFill>
                          <a:latin typeface="Century Gothic" panose="020B0502020202020204" pitchFamily="34" charset="0"/>
                        </a:rPr>
                        <a:t>“Spirit &amp; truth”</a:t>
                      </a:r>
                      <a:endParaRPr lang="en-ZA" sz="2400" dirty="0">
                        <a:solidFill>
                          <a:schemeClr val="bg1"/>
                        </a:solidFill>
                        <a:latin typeface="Century Gothic" panose="020B0502020202020204" pitchFamily="34" charset="0"/>
                      </a:endParaRPr>
                    </a:p>
                  </a:txBody>
                  <a:tcPr>
                    <a:noFill/>
                  </a:tcPr>
                </a:tc>
              </a:tr>
            </a:tbl>
          </a:graphicData>
        </a:graphic>
      </p:graphicFrame>
    </p:spTree>
    <p:extLst>
      <p:ext uri="{BB962C8B-B14F-4D97-AF65-F5344CB8AC3E}">
        <p14:creationId xmlns:p14="http://schemas.microsoft.com/office/powerpoint/2010/main" val="50538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8429" y="122238"/>
            <a:ext cx="8982756" cy="504825"/>
          </a:xfrm>
        </p:spPr>
        <p:txBody>
          <a:bodyPr/>
          <a:lstStyle/>
          <a:p>
            <a:pPr fontAlgn="ctr"/>
            <a:r>
              <a:rPr lang="en-US" dirty="0" smtClean="0"/>
              <a:t>DIFFERENCE 3: How</a:t>
            </a:r>
            <a:br>
              <a:rPr lang="en-US" dirty="0" smtClean="0"/>
            </a:br>
            <a:endParaRPr lang="en-US" dirty="0"/>
          </a:p>
        </p:txBody>
      </p:sp>
      <p:sp>
        <p:nvSpPr>
          <p:cNvPr id="11" name="Slide Number Placeholder 3"/>
          <p:cNvSpPr>
            <a:spLocks noGrp="1"/>
          </p:cNvSpPr>
          <p:nvPr>
            <p:ph type="sldNum" sz="quarter" idx="12"/>
          </p:nvPr>
        </p:nvSpPr>
        <p:spPr>
          <a:xfrm>
            <a:off x="6887022" y="6545032"/>
            <a:ext cx="2133600" cy="365125"/>
          </a:xfrm>
        </p:spPr>
        <p:txBody>
          <a:bodyPr/>
          <a:lstStyle/>
          <a:p>
            <a:pPr>
              <a:defRPr/>
            </a:pPr>
            <a:fld id="{9B69759B-C1D9-417C-9B4A-0F717375400C}" type="slidenum">
              <a:rPr lang="en-ZA" smtClean="0">
                <a:solidFill>
                  <a:prstClr val="white">
                    <a:lumMod val="50000"/>
                  </a:prstClr>
                </a:solidFill>
              </a:rPr>
              <a:pPr>
                <a:defRPr/>
              </a:pPr>
              <a:t>24</a:t>
            </a:fld>
            <a:endParaRPr lang="en-ZA" dirty="0">
              <a:solidFill>
                <a:prstClr val="white">
                  <a:lumMod val="50000"/>
                </a:prstClr>
              </a:solidFill>
            </a:endParaRPr>
          </a:p>
        </p:txBody>
      </p:sp>
      <p:sp>
        <p:nvSpPr>
          <p:cNvPr id="12" name="Rounded Rectangle 11"/>
          <p:cNvSpPr/>
          <p:nvPr/>
        </p:nvSpPr>
        <p:spPr>
          <a:xfrm>
            <a:off x="1" y="5257800"/>
            <a:ext cx="9144000" cy="1600200"/>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P6. We </a:t>
            </a:r>
            <a:r>
              <a:rPr lang="en-US" sz="2400" b="1" dirty="0">
                <a:solidFill>
                  <a:prstClr val="white"/>
                </a:solidFill>
                <a:latin typeface="Century Gothic" panose="020B0502020202020204" pitchFamily="34" charset="0"/>
                <a:ea typeface="MS PGothic" pitchFamily="34" charset="-128"/>
              </a:rPr>
              <a:t>don’t take physical steps, but spiritual </a:t>
            </a:r>
            <a:r>
              <a:rPr lang="en-US" sz="2400" b="1" dirty="0" smtClean="0">
                <a:solidFill>
                  <a:prstClr val="white"/>
                </a:solidFill>
                <a:latin typeface="Century Gothic" panose="020B0502020202020204" pitchFamily="34" charset="0"/>
                <a:ea typeface="MS PGothic" pitchFamily="34" charset="-128"/>
              </a:rPr>
              <a:t>ones - “</a:t>
            </a:r>
            <a:r>
              <a:rPr lang="en-US" sz="2400" b="1" dirty="0">
                <a:solidFill>
                  <a:prstClr val="white"/>
                </a:solidFill>
                <a:latin typeface="Century Gothic" panose="020B0502020202020204" pitchFamily="34" charset="0"/>
                <a:ea typeface="MS PGothic" pitchFamily="34" charset="-128"/>
              </a:rPr>
              <a:t>Faith steps”. The Tabernacle reveals 7 “faith steps” into “The Most Holy Place” of God’s Presence</a:t>
            </a:r>
            <a:endParaRPr lang="en-ZA" sz="2400" b="1" dirty="0">
              <a:solidFill>
                <a:prstClr val="white"/>
              </a:solidFill>
              <a:latin typeface="Century Gothic" panose="020B0502020202020204" pitchFamily="34" charset="0"/>
              <a:ea typeface="MS PGothic" pitchFamily="34" charset="-128"/>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 y="1587501"/>
            <a:ext cx="4168141"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423" y="788670"/>
            <a:ext cx="4105911" cy="830997"/>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Old Covenant: </a:t>
            </a:r>
            <a:br>
              <a:rPr lang="en-ZA" sz="2400" b="1" dirty="0" smtClean="0">
                <a:solidFill>
                  <a:schemeClr val="tx2"/>
                </a:solidFill>
                <a:latin typeface="Century Gothic" panose="020B0502020202020204" pitchFamily="34" charset="0"/>
              </a:rPr>
            </a:br>
            <a:r>
              <a:rPr lang="en-ZA" sz="2400" b="1" dirty="0" smtClean="0">
                <a:solidFill>
                  <a:schemeClr val="tx2"/>
                </a:solidFill>
                <a:latin typeface="Century Gothic" panose="020B0502020202020204" pitchFamily="34" charset="0"/>
              </a:rPr>
              <a:t>Physical steps</a:t>
            </a:r>
            <a:endParaRPr lang="en-ZA" sz="2400" b="1" dirty="0">
              <a:solidFill>
                <a:schemeClr val="tx2"/>
              </a:solidFill>
              <a:latin typeface="Century Gothic" panose="020B0502020202020204" pitchFamily="34" charset="0"/>
            </a:endParaRPr>
          </a:p>
        </p:txBody>
      </p:sp>
      <p:sp>
        <p:nvSpPr>
          <p:cNvPr id="16" name="TextBox 15"/>
          <p:cNvSpPr txBox="1"/>
          <p:nvPr/>
        </p:nvSpPr>
        <p:spPr>
          <a:xfrm>
            <a:off x="4205965" y="788670"/>
            <a:ext cx="4105911" cy="830997"/>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New Covenant: </a:t>
            </a:r>
            <a:br>
              <a:rPr lang="en-ZA" sz="2400" b="1" dirty="0" smtClean="0">
                <a:solidFill>
                  <a:schemeClr val="tx2"/>
                </a:solidFill>
                <a:latin typeface="Century Gothic" panose="020B0502020202020204" pitchFamily="34" charset="0"/>
              </a:rPr>
            </a:br>
            <a:r>
              <a:rPr lang="en-ZA" sz="2400" b="1" dirty="0" smtClean="0">
                <a:solidFill>
                  <a:schemeClr val="tx2"/>
                </a:solidFill>
                <a:latin typeface="Century Gothic" panose="020B0502020202020204" pitchFamily="34" charset="0"/>
              </a:rPr>
              <a:t>Faith steps</a:t>
            </a:r>
            <a:endParaRPr lang="en-ZA" sz="2400" b="1" dirty="0">
              <a:solidFill>
                <a:schemeClr val="tx2"/>
              </a:solidFill>
              <a:latin typeface="Century Gothic" panose="020B0502020202020204" pitchFamily="34" charset="0"/>
            </a:endParaRPr>
          </a:p>
        </p:txBody>
      </p:sp>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 b="1317"/>
          <a:stretch/>
        </p:blipFill>
        <p:spPr bwMode="auto">
          <a:xfrm>
            <a:off x="4261560" y="1587501"/>
            <a:ext cx="4841965"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41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31082" y="-4762"/>
            <a:ext cx="8831943" cy="504825"/>
          </a:xfrm>
        </p:spPr>
        <p:txBody>
          <a:bodyPr/>
          <a:lstStyle/>
          <a:p>
            <a:pPr fontAlgn="ctr"/>
            <a:r>
              <a:rPr lang="en-US" dirty="0" smtClean="0"/>
              <a:t>Each station of the tabernacle corresponds to a truth, which requires a response of faith (faith step)</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742376280"/>
              </p:ext>
            </p:extLst>
          </p:nvPr>
        </p:nvGraphicFramePr>
        <p:xfrm>
          <a:off x="65754" y="873571"/>
          <a:ext cx="8959714" cy="5790045"/>
        </p:xfrm>
        <a:graphic>
          <a:graphicData uri="http://schemas.openxmlformats.org/drawingml/2006/table">
            <a:tbl>
              <a:tblPr firstRow="1" bandRow="1">
                <a:tableStyleId>{B301B821-A1FF-4177-AEE7-76D212191A09}</a:tableStyleId>
              </a:tblPr>
              <a:tblGrid>
                <a:gridCol w="372396"/>
                <a:gridCol w="1152525"/>
                <a:gridCol w="1238250"/>
                <a:gridCol w="2362200"/>
                <a:gridCol w="2028825"/>
                <a:gridCol w="1805518"/>
              </a:tblGrid>
              <a:tr h="374204">
                <a:tc gridSpan="3">
                  <a:txBody>
                    <a:bodyPr/>
                    <a:lstStyle/>
                    <a:p>
                      <a:pPr algn="ctr" fontAlgn="t"/>
                      <a:r>
                        <a:rPr lang="en-ZA" sz="1400" u="none" strike="noStrike" dirty="0" smtClean="0">
                          <a:effectLst/>
                          <a:latin typeface="Century Gothic" panose="020B0502020202020204" pitchFamily="34" charset="0"/>
                          <a:cs typeface="Arial" pitchFamily="34" charset="0"/>
                        </a:rPr>
                        <a:t>Tabernacle </a:t>
                      </a:r>
                      <a:br>
                        <a:rPr lang="en-ZA" sz="1400" u="none" strike="noStrike" dirty="0" smtClean="0">
                          <a:effectLst/>
                          <a:latin typeface="Century Gothic" panose="020B0502020202020204" pitchFamily="34" charset="0"/>
                          <a:cs typeface="Arial" pitchFamily="34" charset="0"/>
                        </a:rPr>
                      </a:br>
                      <a:r>
                        <a:rPr lang="en-ZA" sz="1400" u="none" strike="noStrike" dirty="0" smtClean="0">
                          <a:effectLst/>
                          <a:latin typeface="Century Gothic" panose="020B0502020202020204" pitchFamily="34" charset="0"/>
                          <a:cs typeface="Arial" pitchFamily="34" charset="0"/>
                        </a:rPr>
                        <a:t>“Station”</a:t>
                      </a:r>
                      <a:endParaRPr lang="en-ZA"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hMerge="1">
                  <a:txBody>
                    <a:bodyPr/>
                    <a:lstStyle/>
                    <a:p>
                      <a:pPr algn="ctr" fontAlgn="t"/>
                      <a:endParaRPr lang="en-ZA"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hMerge="1">
                  <a:txBody>
                    <a:bodyPr/>
                    <a:lstStyle/>
                    <a:p>
                      <a:pPr algn="ctr" fontAlgn="t"/>
                      <a:endParaRPr lang="en-ZA"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US" sz="1400" b="1" i="0" u="none" strike="noStrike" dirty="0" smtClean="0">
                          <a:effectLst/>
                          <a:latin typeface="Century Gothic" panose="020B0502020202020204" pitchFamily="34" charset="0"/>
                          <a:cs typeface="Arial" pitchFamily="34" charset="0"/>
                        </a:rPr>
                        <a:t>Biblical truths</a:t>
                      </a:r>
                      <a:br>
                        <a:rPr lang="en-US" sz="1400" b="1" i="0" u="none" strike="noStrike" dirty="0" smtClean="0">
                          <a:effectLst/>
                          <a:latin typeface="Century Gothic" panose="020B0502020202020204" pitchFamily="34" charset="0"/>
                          <a:cs typeface="Arial" pitchFamily="34" charset="0"/>
                        </a:rPr>
                      </a:br>
                      <a:endParaRPr lang="en-US"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ZA" sz="1400" b="1" i="0" u="none" strike="noStrike" dirty="0" smtClean="0">
                          <a:effectLst/>
                          <a:latin typeface="Century Gothic" panose="020B0502020202020204" pitchFamily="34" charset="0"/>
                          <a:cs typeface="Arial" pitchFamily="34" charset="0"/>
                        </a:rPr>
                        <a:t>O</a:t>
                      </a:r>
                      <a:r>
                        <a:rPr lang="en-ZA" sz="1400" b="1" i="0" u="none" strike="noStrike" baseline="0" dirty="0" smtClean="0">
                          <a:effectLst/>
                          <a:latin typeface="Century Gothic" panose="020B0502020202020204" pitchFamily="34" charset="0"/>
                          <a:cs typeface="Arial" pitchFamily="34" charset="0"/>
                        </a:rPr>
                        <a:t>bstacles </a:t>
                      </a:r>
                      <a:r>
                        <a:rPr lang="en-ZA" sz="1400" b="0" i="1" u="none" strike="noStrike" baseline="0" dirty="0" smtClean="0">
                          <a:effectLst/>
                          <a:latin typeface="Century Gothic" panose="020B0502020202020204" pitchFamily="34" charset="0"/>
                          <a:cs typeface="Arial" pitchFamily="34" charset="0"/>
                        </a:rPr>
                        <a:t>(untruth/ ignorance / unbelief)</a:t>
                      </a:r>
                      <a:endParaRPr lang="en-ZA" sz="1400" b="0" i="1"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smtClean="0">
                          <a:solidFill>
                            <a:srgbClr val="FFFFFF"/>
                          </a:solidFill>
                          <a:effectLst/>
                          <a:latin typeface="Century Gothic" panose="020B0502020202020204" pitchFamily="34" charset="0"/>
                          <a:cs typeface="Arial" pitchFamily="34" charset="0"/>
                        </a:rPr>
                        <a:t>Faith steps</a:t>
                      </a:r>
                      <a:br>
                        <a:rPr lang="en-US" sz="1400" b="1" i="0" u="none" strike="noStrike" dirty="0" smtClean="0">
                          <a:solidFill>
                            <a:srgbClr val="FFFFFF"/>
                          </a:solidFill>
                          <a:effectLst/>
                          <a:latin typeface="Century Gothic" panose="020B0502020202020204" pitchFamily="34" charset="0"/>
                          <a:cs typeface="Arial" pitchFamily="34" charset="0"/>
                        </a:rPr>
                      </a:br>
                      <a:r>
                        <a:rPr lang="en-US" sz="1400" b="0" i="1" u="none" strike="noStrike" dirty="0" smtClean="0">
                          <a:effectLst/>
                          <a:latin typeface="Century Gothic" panose="020B0502020202020204" pitchFamily="34" charset="0"/>
                          <a:cs typeface="Arial" pitchFamily="34" charset="0"/>
                        </a:rPr>
                        <a:t>(spirit agreeing with God)</a:t>
                      </a:r>
                      <a:endParaRPr lang="en-US" sz="1400" b="0" i="1" u="none" strike="noStrike" dirty="0" smtClean="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1</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Gate</a:t>
                      </a:r>
                      <a:endParaRPr lang="en-ZA"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0" kern="1200" dirty="0" smtClean="0">
                          <a:solidFill>
                            <a:schemeClr val="dk1"/>
                          </a:solidFill>
                          <a:latin typeface="Century Gothic" panose="020B0502020202020204" pitchFamily="34" charset="0"/>
                          <a:ea typeface="+mn-ea"/>
                          <a:cs typeface="Arial" pitchFamily="34" charset="0"/>
                        </a:rPr>
                        <a:t>I </a:t>
                      </a:r>
                      <a:r>
                        <a:rPr lang="en-US" sz="1400" b="1" i="1" u="sng" kern="1200" dirty="0" smtClean="0">
                          <a:solidFill>
                            <a:schemeClr val="dk1"/>
                          </a:solidFill>
                          <a:latin typeface="Century Gothic" panose="020B0502020202020204" pitchFamily="34" charset="0"/>
                          <a:ea typeface="+mn-ea"/>
                          <a:cs typeface="Arial" pitchFamily="34" charset="0"/>
                        </a:rPr>
                        <a:t>am called to come</a:t>
                      </a:r>
                      <a:r>
                        <a:rPr lang="en-US" sz="1400" b="1" i="1" u="none" kern="1200" dirty="0" smtClean="0">
                          <a:solidFill>
                            <a:schemeClr val="dk1"/>
                          </a:solidFill>
                          <a:latin typeface="Century Gothic" panose="020B0502020202020204" pitchFamily="34" charset="0"/>
                          <a:ea typeface="+mn-ea"/>
                          <a:cs typeface="Arial" pitchFamily="34" charset="0"/>
                        </a:rPr>
                        <a:t> </a:t>
                      </a:r>
                      <a:r>
                        <a:rPr lang="en-US" sz="1400" b="0" i="0" u="none" kern="1200" dirty="0" smtClean="0">
                          <a:solidFill>
                            <a:schemeClr val="dk1"/>
                          </a:solidFill>
                          <a:latin typeface="Century Gothic" panose="020B0502020202020204" pitchFamily="34" charset="0"/>
                          <a:ea typeface="+mn-ea"/>
                          <a:cs typeface="Arial" pitchFamily="34" charset="0"/>
                        </a:rPr>
                        <a:t>(</a:t>
                      </a:r>
                      <a:r>
                        <a:rPr lang="en-US" sz="1400" b="0" kern="1200" dirty="0" smtClean="0">
                          <a:solidFill>
                            <a:schemeClr val="dk1"/>
                          </a:solidFill>
                          <a:latin typeface="Century Gothic" panose="020B0502020202020204" pitchFamily="34" charset="0"/>
                          <a:ea typeface="+mn-ea"/>
                          <a:cs typeface="Arial" pitchFamily="34" charset="0"/>
                        </a:rPr>
                        <a:t>draw &amp; stay near</a:t>
                      </a:r>
                      <a:r>
                        <a:rPr lang="en-US" sz="1400" b="0" kern="1200" baseline="0" dirty="0" smtClean="0">
                          <a:solidFill>
                            <a:schemeClr val="dk1"/>
                          </a:solidFill>
                          <a:latin typeface="Century Gothic" panose="020B0502020202020204" pitchFamily="34" charset="0"/>
                          <a:ea typeface="+mn-ea"/>
                          <a:cs typeface="Arial" pitchFamily="34" charset="0"/>
                        </a:rPr>
                        <a:t> to God, in worship)</a:t>
                      </a:r>
                      <a:endParaRPr lang="en-US" sz="1400" b="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“come” / draw &amp; stay near to God, in worship</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smtClean="0">
                          <a:solidFill>
                            <a:schemeClr val="dk1"/>
                          </a:solidFill>
                          <a:latin typeface="Century Gothic" panose="020B0502020202020204" pitchFamily="34" charset="0"/>
                          <a:ea typeface="+mn-ea"/>
                          <a:cs typeface="Arial" pitchFamily="34" charset="0"/>
                        </a:rPr>
                        <a:t>“Come”</a:t>
                      </a:r>
                      <a:r>
                        <a:rPr lang="en-US" sz="1400" b="1" kern="1200" baseline="0" smtClean="0">
                          <a:solidFill>
                            <a:schemeClr val="dk1"/>
                          </a:solidFill>
                          <a:latin typeface="Century Gothic" panose="020B0502020202020204" pitchFamily="34" charset="0"/>
                          <a:ea typeface="+mn-ea"/>
                          <a:cs typeface="Arial" pitchFamily="34" charset="0"/>
                        </a:rPr>
                        <a:t> </a:t>
                      </a:r>
                      <a:r>
                        <a:rPr lang="en-US" sz="1400" i="0" kern="1200" smtClean="0">
                          <a:solidFill>
                            <a:schemeClr val="dk1"/>
                          </a:solidFill>
                          <a:latin typeface="Century Gothic" panose="020B0502020202020204" pitchFamily="34" charset="0"/>
                          <a:ea typeface="+mn-ea"/>
                          <a:cs typeface="Arial" pitchFamily="34" charset="0"/>
                        </a:rPr>
                        <a:t>– Devoted</a:t>
                      </a:r>
                      <a:r>
                        <a:rPr lang="en-US" sz="1400" i="0" kern="1200" baseline="0" smtClean="0">
                          <a:solidFill>
                            <a:schemeClr val="dk1"/>
                          </a:solidFill>
                          <a:latin typeface="Century Gothic" panose="020B0502020202020204" pitchFamily="34" charset="0"/>
                          <a:ea typeface="+mn-ea"/>
                          <a:cs typeface="Arial" pitchFamily="34" charset="0"/>
                        </a:rPr>
                        <a:t> time, </a:t>
                      </a:r>
                      <a:r>
                        <a:rPr lang="en-US" sz="1400" i="0" kern="1200" smtClean="0">
                          <a:solidFill>
                            <a:schemeClr val="dk1"/>
                          </a:solidFill>
                          <a:latin typeface="Century Gothic" panose="020B0502020202020204" pitchFamily="34" charset="0"/>
                          <a:ea typeface="+mn-ea"/>
                          <a:cs typeface="Arial" pitchFamily="34" charset="0"/>
                        </a:rPr>
                        <a:t>Intimacy Paradigm, Worship</a:t>
                      </a:r>
                      <a:endParaRPr lang="en-ZA" sz="1400" i="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23269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2</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US" sz="1400" b="1" u="none" strike="noStrike" kern="1200" dirty="0" smtClean="0">
                          <a:solidFill>
                            <a:schemeClr val="dk1"/>
                          </a:solidFill>
                          <a:effectLst/>
                          <a:latin typeface="Century Gothic" panose="020B0502020202020204" pitchFamily="34" charset="0"/>
                          <a:ea typeface="+mn-ea"/>
                          <a:cs typeface="Arial" pitchFamily="34" charset="0"/>
                        </a:rPr>
                        <a:t>Altar</a:t>
                      </a:r>
                      <a:endParaRPr lang="en-US"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US"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t>
                      </a:r>
                      <a:r>
                        <a:rPr lang="en-US" sz="1400" b="1" i="1" u="sng" kern="1200" dirty="0" smtClean="0">
                          <a:solidFill>
                            <a:schemeClr val="dk1"/>
                          </a:solidFill>
                          <a:latin typeface="Century Gothic" panose="020B0502020202020204" pitchFamily="34" charset="0"/>
                          <a:ea typeface="+mn-ea"/>
                          <a:cs typeface="Arial" pitchFamily="34" charset="0"/>
                        </a:rPr>
                        <a:t>can </a:t>
                      </a:r>
                      <a:r>
                        <a:rPr lang="en-US" sz="1400" kern="1200" dirty="0" smtClean="0">
                          <a:solidFill>
                            <a:schemeClr val="dk1"/>
                          </a:solidFill>
                          <a:latin typeface="Century Gothic" panose="020B0502020202020204" pitchFamily="34" charset="0"/>
                          <a:ea typeface="+mn-ea"/>
                          <a:cs typeface="Arial" pitchFamily="34" charset="0"/>
                        </a:rPr>
                        <a:t>draw near as a son, </a:t>
                      </a:r>
                      <a:r>
                        <a:rPr lang="en-US" sz="1400" b="1" i="1" u="sng" kern="1200" dirty="0" smtClean="0">
                          <a:solidFill>
                            <a:schemeClr val="dk1"/>
                          </a:solidFill>
                          <a:latin typeface="Century Gothic" panose="020B0502020202020204" pitchFamily="34" charset="0"/>
                          <a:ea typeface="+mn-ea"/>
                          <a:cs typeface="Arial" pitchFamily="34" charset="0"/>
                        </a:rPr>
                        <a:t>cleansed</a:t>
                      </a:r>
                      <a:r>
                        <a:rPr lang="en-US" sz="1400" kern="1200" baseline="0" dirty="0" smtClean="0">
                          <a:solidFill>
                            <a:schemeClr val="dk1"/>
                          </a:solidFill>
                          <a:latin typeface="Century Gothic" panose="020B0502020202020204" pitchFamily="34" charset="0"/>
                          <a:ea typeface="+mn-ea"/>
                          <a:cs typeface="Arial" pitchFamily="34" charset="0"/>
                        </a:rPr>
                        <a:t> by Jesus’ blood</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Cling to sin </a:t>
                      </a:r>
                      <a:r>
                        <a:rPr lang="en-US" sz="14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a:t>
                      </a:r>
                      <a:r>
                        <a:rPr lang="en-US" sz="1400" kern="1200" dirty="0" smtClean="0">
                          <a:solidFill>
                            <a:schemeClr val="dk1"/>
                          </a:solidFill>
                          <a:latin typeface="Century Gothic" panose="020B0502020202020204" pitchFamily="34" charset="0"/>
                          <a:ea typeface="+mn-ea"/>
                          <a:cs typeface="Arial" pitchFamily="34" charset="0"/>
                        </a:rPr>
                        <a:t>ashamed</a:t>
                      </a:r>
                      <a:r>
                        <a:rPr lang="en-US" sz="1400" kern="1200" baseline="0" dirty="0" smtClean="0">
                          <a:solidFill>
                            <a:schemeClr val="dk1"/>
                          </a:solidFill>
                          <a:latin typeface="Century Gothic" panose="020B0502020202020204" pitchFamily="34" charset="0"/>
                          <a:ea typeface="+mn-ea"/>
                          <a:cs typeface="Arial" pitchFamily="34" charset="0"/>
                        </a:rPr>
                        <a:t> to </a:t>
                      </a:r>
                      <a:r>
                        <a:rPr lang="en-US" sz="1400" kern="1200" dirty="0" smtClean="0">
                          <a:solidFill>
                            <a:schemeClr val="dk1"/>
                          </a:solidFill>
                          <a:latin typeface="Century Gothic" panose="020B0502020202020204" pitchFamily="34" charset="0"/>
                          <a:ea typeface="+mn-ea"/>
                          <a:cs typeface="Arial" pitchFamily="34" charset="0"/>
                        </a:rPr>
                        <a:t>come</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forgive </a:t>
                      </a:r>
                      <a:r>
                        <a:rPr lang="en-US" sz="14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not forgiven</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Forgive, be cleansed &amp; come boldly</a:t>
                      </a:r>
                    </a:p>
                    <a:p>
                      <a:pPr marL="169862" lvl="1" indent="0" algn="l" defTabSz="914400" rtl="0" eaLnBrk="1" latinLnBrk="0" hangingPunct="1">
                        <a:buFont typeface="Wingdings" panose="05000000000000000000" pitchFamily="2" charset="2"/>
                        <a:buNone/>
                      </a:pPr>
                      <a:endParaRPr lang="en-US" sz="140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737170">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3</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Laver / basin</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a priest of God</a:t>
                      </a:r>
                      <a:r>
                        <a:rPr lang="en-US" sz="1400" b="0" i="1" u="none" kern="1200" dirty="0" smtClean="0">
                          <a:solidFill>
                            <a:schemeClr val="dk1"/>
                          </a:solidFill>
                          <a:latin typeface="Century Gothic" panose="020B0502020202020204" pitchFamily="34" charset="0"/>
                          <a:ea typeface="+mn-ea"/>
                          <a:cs typeface="Arial" pitchFamily="34" charset="0"/>
                        </a:rPr>
                        <a:t>, in Christ</a:t>
                      </a:r>
                      <a:endParaRPr lang="en-US" sz="1400" b="0" u="none"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Impure heart / double-minded / self-centered</a:t>
                      </a:r>
                      <a:r>
                        <a:rPr lang="en-US" sz="1400" kern="1200" baseline="0" dirty="0" smtClean="0">
                          <a:solidFill>
                            <a:schemeClr val="dk1"/>
                          </a:solidFill>
                          <a:latin typeface="Century Gothic" panose="020B0502020202020204" pitchFamily="34" charset="0"/>
                          <a:ea typeface="+mn-ea"/>
                          <a:cs typeface="Arial" pitchFamily="34" charset="0"/>
                        </a:rPr>
                        <a:t> life</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Accept &amp; live out priestly identity in Christ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455813">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4</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Lamp</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1" u="none" strike="noStrike" kern="1200" dirty="0" smtClean="0">
                          <a:solidFill>
                            <a:schemeClr val="dk1"/>
                          </a:solidFill>
                          <a:effectLst/>
                          <a:latin typeface="Century Gothic" panose="020B0502020202020204" pitchFamily="34" charset="0"/>
                          <a:ea typeface="+mn-ea"/>
                          <a:cs typeface="Arial" pitchFamily="34" charset="0"/>
                        </a:rPr>
                        <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an overcomer</a:t>
                      </a:r>
                      <a:r>
                        <a:rPr lang="en-US" sz="1400" b="1" i="1" u="none" kern="1200" dirty="0" smtClean="0">
                          <a:solidFill>
                            <a:schemeClr val="dk1"/>
                          </a:solidFill>
                          <a:latin typeface="Century Gothic" panose="020B0502020202020204" pitchFamily="34" charset="0"/>
                          <a:ea typeface="+mn-ea"/>
                          <a:cs typeface="Arial" pitchFamily="34" charset="0"/>
                        </a:rPr>
                        <a:t> of this</a:t>
                      </a:r>
                      <a:r>
                        <a:rPr lang="en-US" sz="1400" b="1" i="1" u="none" kern="1200" baseline="0" dirty="0" smtClean="0">
                          <a:solidFill>
                            <a:schemeClr val="dk1"/>
                          </a:solidFill>
                          <a:latin typeface="Century Gothic" panose="020B0502020202020204" pitchFamily="34" charset="0"/>
                          <a:ea typeface="+mn-ea"/>
                          <a:cs typeface="Arial" pitchFamily="34" charset="0"/>
                        </a:rPr>
                        <a:t> world </a:t>
                      </a:r>
                      <a:r>
                        <a:rPr lang="en-US" sz="1400" kern="1200" dirty="0" smtClean="0">
                          <a:solidFill>
                            <a:schemeClr val="dk1"/>
                          </a:solidFill>
                          <a:latin typeface="Century Gothic" panose="020B0502020202020204" pitchFamily="34" charset="0"/>
                          <a:ea typeface="+mn-ea"/>
                          <a:cs typeface="Arial" pitchFamily="34" charset="0"/>
                        </a:rPr>
                        <a:t>– by Christ in me</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Flesh nature / worldly outlook</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Strengthen spirit, Live in the spirit</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675318">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5</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Bread</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1" u="none" strike="noStrike" kern="1200" dirty="0" smtClean="0">
                          <a:solidFill>
                            <a:schemeClr val="dk1"/>
                          </a:solidFill>
                          <a:effectLst/>
                          <a:latin typeface="Century Gothic" panose="020B0502020202020204" pitchFamily="34" charset="0"/>
                          <a:ea typeface="+mn-ea"/>
                          <a:cs typeface="Arial" pitchFamily="34" charset="0"/>
                        </a:rPr>
                        <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1" u="none" strike="noStrike" kern="1200" dirty="0" smtClean="0">
                          <a:solidFill>
                            <a:schemeClr val="dk1"/>
                          </a:solidFill>
                          <a:effectLst/>
                          <a:latin typeface="Century Gothic" panose="020B0502020202020204" pitchFamily="34" charset="0"/>
                          <a:ea typeface="+mn-ea"/>
                          <a:cs typeface="Arial" pitchFamily="34" charset="0"/>
                        </a:rPr>
                        <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born of the Word</a:t>
                      </a:r>
                      <a:r>
                        <a:rPr lang="en-US" sz="1400" kern="1200" dirty="0" smtClean="0">
                          <a:solidFill>
                            <a:schemeClr val="dk1"/>
                          </a:solidFill>
                          <a:latin typeface="Century Gothic" panose="020B0502020202020204" pitchFamily="34" charset="0"/>
                          <a:ea typeface="+mn-ea"/>
                          <a:cs typeface="Arial" pitchFamily="34" charset="0"/>
                        </a:rPr>
                        <a:t>” – my nature is described in the Word. As I walk in it, God’s grace is manifest</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Ignorance of,</a:t>
                      </a:r>
                      <a:r>
                        <a:rPr lang="en-US" sz="1400" kern="1200" baseline="0" dirty="0" smtClean="0">
                          <a:solidFill>
                            <a:schemeClr val="dk1"/>
                          </a:solidFill>
                          <a:latin typeface="Century Gothic" panose="020B0502020202020204" pitchFamily="34" charset="0"/>
                          <a:ea typeface="+mn-ea"/>
                          <a:cs typeface="Arial" pitchFamily="34" charset="0"/>
                        </a:rPr>
                        <a:t> </a:t>
                      </a:r>
                      <a:r>
                        <a:rPr lang="en-US" sz="1400" kern="1200" dirty="0" smtClean="0">
                          <a:solidFill>
                            <a:schemeClr val="dk1"/>
                          </a:solidFill>
                          <a:latin typeface="Century Gothic" panose="020B0502020202020204" pitchFamily="34" charset="0"/>
                          <a:ea typeface="+mn-ea"/>
                          <a:cs typeface="Arial" pitchFamily="34" charset="0"/>
                        </a:rPr>
                        <a:t>despising,</a:t>
                      </a:r>
                      <a:r>
                        <a:rPr lang="en-US" sz="1400" kern="1200" baseline="0" dirty="0" smtClean="0">
                          <a:solidFill>
                            <a:schemeClr val="dk1"/>
                          </a:solidFill>
                          <a:latin typeface="Century Gothic" panose="020B0502020202020204" pitchFamily="34" charset="0"/>
                          <a:ea typeface="+mn-ea"/>
                          <a:cs typeface="Arial" pitchFamily="34" charset="0"/>
                        </a:rPr>
                        <a:t> or not believing </a:t>
                      </a:r>
                      <a:r>
                        <a:rPr lang="en-US" sz="1400" kern="1200" dirty="0" smtClean="0">
                          <a:solidFill>
                            <a:schemeClr val="dk1"/>
                          </a:solidFill>
                          <a:latin typeface="Century Gothic" panose="020B0502020202020204" pitchFamily="34" charset="0"/>
                          <a:ea typeface="+mn-ea"/>
                          <a:cs typeface="Arial" pitchFamily="34" charset="0"/>
                        </a:rPr>
                        <a:t>the Word</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kern="1200" dirty="0" smtClean="0">
                          <a:solidFill>
                            <a:schemeClr val="dk1"/>
                          </a:solidFill>
                          <a:latin typeface="Century Gothic" panose="020B0502020202020204" pitchFamily="34" charset="0"/>
                          <a:ea typeface="+mn-ea"/>
                          <a:cs typeface="Arial" pitchFamily="34" charset="0"/>
                        </a:rPr>
                        <a:t>Be transformed by renewing mind in the Word</a:t>
                      </a:r>
                    </a:p>
                    <a:p>
                      <a:pPr marL="169862"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6</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Altar of Incense</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smtClean="0">
                          <a:solidFill>
                            <a:schemeClr val="dk1"/>
                          </a:solidFill>
                          <a:latin typeface="Century Gothic" panose="020B0502020202020204" pitchFamily="34" charset="0"/>
                          <a:ea typeface="+mn-ea"/>
                          <a:cs typeface="Arial" pitchFamily="34" charset="0"/>
                        </a:rPr>
                        <a:t>As I do,</a:t>
                      </a:r>
                      <a:r>
                        <a:rPr lang="en-US" sz="1400" kern="1200" baseline="0" dirty="0" smtClean="0">
                          <a:solidFill>
                            <a:schemeClr val="dk1"/>
                          </a:solidFill>
                          <a:latin typeface="Century Gothic" panose="020B0502020202020204" pitchFamily="34" charset="0"/>
                          <a:ea typeface="+mn-ea"/>
                          <a:cs typeface="Arial" pitchFamily="34" charset="0"/>
                        </a:rPr>
                        <a:t> </a:t>
                      </a:r>
                      <a:r>
                        <a:rPr lang="en-US" sz="1400" kern="1200" dirty="0" smtClean="0">
                          <a:solidFill>
                            <a:schemeClr val="dk1"/>
                          </a:solidFill>
                          <a:latin typeface="Century Gothic" panose="020B0502020202020204" pitchFamily="34" charset="0"/>
                          <a:ea typeface="+mn-ea"/>
                          <a:cs typeface="Arial" pitchFamily="34" charset="0"/>
                        </a:rPr>
                        <a:t>I learn His heart. When I pray His heart, </a:t>
                      </a:r>
                      <a:r>
                        <a:rPr lang="en-US" sz="1400" b="1" i="1" u="sng" kern="1200" dirty="0" smtClean="0">
                          <a:solidFill>
                            <a:schemeClr val="dk1"/>
                          </a:solidFill>
                          <a:latin typeface="Century Gothic" panose="020B0502020202020204" pitchFamily="34" charset="0"/>
                          <a:ea typeface="+mn-ea"/>
                          <a:cs typeface="Arial" pitchFamily="34" charset="0"/>
                        </a:rPr>
                        <a:t>I  receive answers</a:t>
                      </a:r>
                      <a:endParaRPr lang="en-US" sz="1400" i="1" u="sng"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400" kern="1200" dirty="0" smtClean="0">
                          <a:solidFill>
                            <a:schemeClr val="dk1"/>
                          </a:solidFill>
                          <a:latin typeface="Century Gothic" panose="020B0502020202020204" pitchFamily="34" charset="0"/>
                          <a:ea typeface="+mn-ea"/>
                          <a:cs typeface="Arial" pitchFamily="34" charset="0"/>
                        </a:rPr>
                        <a:t>Don’t seek His will</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ask in faith</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receive by faith</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Ask &amp; receive</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7</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Ark</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1270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i="1" u="sng" kern="1200" dirty="0" smtClean="0">
                          <a:solidFill>
                            <a:schemeClr val="dk1"/>
                          </a:solidFill>
                          <a:latin typeface="Century Gothic" panose="020B0502020202020204" pitchFamily="34" charset="0"/>
                          <a:ea typeface="+mn-ea"/>
                          <a:cs typeface="Arial" pitchFamily="34" charset="0"/>
                        </a:rPr>
                        <a:t>His love is better than life</a:t>
                      </a:r>
                      <a:r>
                        <a:rPr lang="en-US" sz="1400" kern="1200" dirty="0" smtClean="0">
                          <a:solidFill>
                            <a:schemeClr val="dk1"/>
                          </a:solidFill>
                          <a:latin typeface="Century Gothic" panose="020B0502020202020204" pitchFamily="34" charset="0"/>
                          <a:ea typeface="+mn-ea"/>
                          <a:cs typeface="Arial" pitchFamily="34" charset="0"/>
                        </a:rPr>
                        <a:t>; my highest </a:t>
                      </a:r>
                      <a:r>
                        <a:rPr lang="en-US" sz="1400" kern="1200" baseline="0" dirty="0" smtClean="0">
                          <a:solidFill>
                            <a:schemeClr val="dk1"/>
                          </a:solidFill>
                          <a:latin typeface="Century Gothic" panose="020B0502020202020204" pitchFamily="34" charset="0"/>
                          <a:ea typeface="+mn-ea"/>
                          <a:cs typeface="Arial" pitchFamily="34" charset="0"/>
                        </a:rPr>
                        <a:t>joy &amp; pleasure are found in His Presence</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400" kern="1200" dirty="0" smtClean="0">
                          <a:solidFill>
                            <a:schemeClr val="dk1"/>
                          </a:solidFill>
                          <a:latin typeface="Century Gothic" panose="020B0502020202020204" pitchFamily="34" charset="0"/>
                          <a:ea typeface="+mn-ea"/>
                          <a:cs typeface="Arial" pitchFamily="34" charset="0"/>
                        </a:rPr>
                        <a:t>Don’t seek His face</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400" b="1" kern="1200" dirty="0" smtClean="0">
                          <a:solidFill>
                            <a:schemeClr val="dk1"/>
                          </a:solidFill>
                          <a:latin typeface="Century Gothic" panose="020B0502020202020204" pitchFamily="34" charset="0"/>
                          <a:ea typeface="+mn-ea"/>
                          <a:cs typeface="Arial" pitchFamily="34" charset="0"/>
                        </a:rPr>
                        <a:t>Seek His </a:t>
                      </a:r>
                      <a:r>
                        <a:rPr lang="en-ZA" sz="1400" b="1" kern="1200" baseline="0" dirty="0" smtClean="0">
                          <a:solidFill>
                            <a:schemeClr val="dk1"/>
                          </a:solidFill>
                          <a:latin typeface="Century Gothic" panose="020B0502020202020204" pitchFamily="34" charset="0"/>
                          <a:ea typeface="+mn-ea"/>
                          <a:cs typeface="Arial" pitchFamily="34" charset="0"/>
                        </a:rPr>
                        <a:t>manifest </a:t>
                      </a:r>
                      <a:r>
                        <a:rPr lang="en-ZA" sz="1400" b="1" kern="1200" dirty="0" smtClean="0">
                          <a:solidFill>
                            <a:schemeClr val="dk1"/>
                          </a:solidFill>
                          <a:latin typeface="Century Gothic" panose="020B0502020202020204" pitchFamily="34" charset="0"/>
                          <a:ea typeface="+mn-ea"/>
                          <a:cs typeface="Arial" pitchFamily="34" charset="0"/>
                        </a:rPr>
                        <a:t>Presence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bl>
          </a:graphicData>
        </a:graphic>
      </p:graphicFrame>
      <p:sp>
        <p:nvSpPr>
          <p:cNvPr id="11" name="Slide Number Placeholder 3"/>
          <p:cNvSpPr>
            <a:spLocks noGrp="1"/>
          </p:cNvSpPr>
          <p:nvPr>
            <p:ph type="sldNum" sz="quarter" idx="12"/>
          </p:nvPr>
        </p:nvSpPr>
        <p:spPr>
          <a:xfrm>
            <a:off x="6877050" y="6318782"/>
            <a:ext cx="2133600" cy="365125"/>
          </a:xfrm>
        </p:spPr>
        <p:txBody>
          <a:bodyPr/>
          <a:lstStyle/>
          <a:p>
            <a:pPr>
              <a:defRPr/>
            </a:pPr>
            <a:fld id="{9B69759B-C1D9-417C-9B4A-0F717375400C}" type="slidenum">
              <a:rPr lang="en-ZA" smtClean="0">
                <a:solidFill>
                  <a:prstClr val="white">
                    <a:lumMod val="50000"/>
                  </a:prstClr>
                </a:solidFill>
              </a:rPr>
              <a:pPr>
                <a:defRPr/>
              </a:pPr>
              <a:t>25</a:t>
            </a:fld>
            <a:endParaRPr lang="en-ZA" dirty="0">
              <a:solidFill>
                <a:prstClr val="white">
                  <a:lumMod val="50000"/>
                </a:prstClr>
              </a:solidFill>
            </a:endParaRPr>
          </a:p>
        </p:txBody>
      </p:sp>
      <p:pic>
        <p:nvPicPr>
          <p:cNvPr id="5" name="Picture 2" descr="https://encrypted-tbn2.gstatic.com/images?q=tbn:ANd9GcTO1VIdwAbZV_a6EOKbE_IR5-tnJwFxuTLxkLNxqxrm2z86n5Xz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313" y="1549400"/>
            <a:ext cx="1042130" cy="609600"/>
          </a:xfrm>
          <a:prstGeom prst="roundRect">
            <a:avLst>
              <a:gd name="adj" fmla="val 7813"/>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687313" y="2227032"/>
            <a:ext cx="1042130" cy="808268"/>
            <a:chOff x="7983338" y="1998432"/>
            <a:chExt cx="1042130" cy="808268"/>
          </a:xfrm>
        </p:grpSpPr>
        <p:pic>
          <p:nvPicPr>
            <p:cNvPr id="6" name="Picture 6" descr="tab-brazen-altar.jpg"/>
            <p:cNvPicPr>
              <a:picLocks noChangeAspect="1" noChangeArrowheads="1"/>
            </p:cNvPicPr>
            <p:nvPr/>
          </p:nvPicPr>
          <p:blipFill rotWithShape="1">
            <a:blip r:embed="rId4">
              <a:extLst>
                <a:ext uri="{28A0092B-C50C-407E-A947-70E740481C1C}">
                  <a14:useLocalDpi xmlns:a14="http://schemas.microsoft.com/office/drawing/2010/main" val="0"/>
                </a:ext>
              </a:extLst>
            </a:blip>
            <a:srcRect t="4357" b="11880"/>
            <a:stretch/>
          </p:blipFill>
          <p:spPr bwMode="auto">
            <a:xfrm>
              <a:off x="7983338" y="1998432"/>
              <a:ext cx="1042130" cy="808268"/>
            </a:xfrm>
            <a:prstGeom prst="roundRect">
              <a:avLst>
                <a:gd name="adj" fmla="val 8025"/>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6" descr="http://adventbiblestudy.files.wordpress.com/2010/07/lamb-for-sacrifice.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95391" y="2037350"/>
              <a:ext cx="424985" cy="24532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The Laver of brass was a large, shallow bowl in which clean water was kept continual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313" y="3105719"/>
            <a:ext cx="1042130" cy="653481"/>
          </a:xfrm>
          <a:prstGeom prst="roundRect">
            <a:avLst>
              <a:gd name="adj" fmla="val 6950"/>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QfN6uPhG1PACvK4pNIGaL0k2PkeiEpDtuNuMk-bd_iyrZCB0NeX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7314" y="3827015"/>
            <a:ext cx="1042130" cy="567185"/>
          </a:xfrm>
          <a:prstGeom prst="roundRect">
            <a:avLst>
              <a:gd name="adj" fmla="val 7393"/>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4" name="Picture 2" descr="Twelve loaves of unleavened bread, covered with fine powdered frankincense, were kept on the table continually as an offering before the Lor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7313" y="4485545"/>
            <a:ext cx="1042129" cy="770411"/>
          </a:xfrm>
          <a:prstGeom prst="roundRect">
            <a:avLst>
              <a:gd name="adj" fmla="val 5234"/>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6" name="Picture 18" descr="The Altar of Incense stood in the Holy Place, in front of the entrance into the Holy of Holi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4701" y="5323866"/>
            <a:ext cx="1054742" cy="634021"/>
          </a:xfrm>
          <a:prstGeom prst="roundRect">
            <a:avLst>
              <a:gd name="adj" fmla="val 3933"/>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7" name="Picture 10" descr="https://encrypted-tbn2.gstatic.com/images?q=tbn:ANd9GcSyBZKXX5jtZNVhmqMpV2EfOLtV0eYo-rgQ8f5eWKSqHcgxTxLz"/>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2652"/>
          <a:stretch/>
        </p:blipFill>
        <p:spPr bwMode="auto">
          <a:xfrm>
            <a:off x="1674701" y="6027215"/>
            <a:ext cx="1054741" cy="583135"/>
          </a:xfrm>
          <a:prstGeom prst="roundRect">
            <a:avLst>
              <a:gd name="adj" fmla="val 6776"/>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0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31082" y="-4762"/>
            <a:ext cx="8831943" cy="504825"/>
          </a:xfrm>
        </p:spPr>
        <p:txBody>
          <a:bodyPr/>
          <a:lstStyle/>
          <a:p>
            <a:pPr fontAlgn="ctr"/>
            <a:r>
              <a:rPr lang="en-US" dirty="0"/>
              <a:t>Each </a:t>
            </a:r>
            <a:r>
              <a:rPr lang="en-US" dirty="0" smtClean="0"/>
              <a:t>truth corresponds </a:t>
            </a:r>
            <a:r>
              <a:rPr lang="en-US" dirty="0"/>
              <a:t>to a </a:t>
            </a:r>
            <a:r>
              <a:rPr lang="en-US" dirty="0" smtClean="0"/>
              <a:t>“prayer station”, in which we take the respective “faith step”</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612370241"/>
              </p:ext>
            </p:extLst>
          </p:nvPr>
        </p:nvGraphicFramePr>
        <p:xfrm>
          <a:off x="65754" y="873571"/>
          <a:ext cx="9009665" cy="5969025"/>
        </p:xfrm>
        <a:graphic>
          <a:graphicData uri="http://schemas.openxmlformats.org/drawingml/2006/table">
            <a:tbl>
              <a:tblPr firstRow="1" bandRow="1">
                <a:tableStyleId>{B301B821-A1FF-4177-AEE7-76D212191A09}</a:tableStyleId>
              </a:tblPr>
              <a:tblGrid>
                <a:gridCol w="303295"/>
                <a:gridCol w="2221751"/>
                <a:gridCol w="2032000"/>
                <a:gridCol w="1828800"/>
                <a:gridCol w="1473200"/>
                <a:gridCol w="1150619"/>
              </a:tblGrid>
              <a:tr h="374204">
                <a:tc>
                  <a:txBody>
                    <a:bodyPr/>
                    <a:lstStyle/>
                    <a:p>
                      <a:pPr algn="ctr" fontAlgn="t"/>
                      <a:r>
                        <a:rPr lang="en-US" sz="1400" b="1" i="0" u="none" strike="noStrike" dirty="0" err="1" smtClean="0">
                          <a:solidFill>
                            <a:srgbClr val="FFFFFF"/>
                          </a:solidFill>
                          <a:effectLst/>
                          <a:latin typeface="Century Gothic" panose="020B0502020202020204" pitchFamily="34" charset="0"/>
                          <a:cs typeface="Arial" pitchFamily="34" charset="0"/>
                        </a:rPr>
                        <a:t>Stn</a:t>
                      </a:r>
                      <a:endParaRPr lang="en-US"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US" sz="1400" b="1" i="0" u="none" strike="noStrike" dirty="0" smtClean="0">
                          <a:effectLst/>
                          <a:latin typeface="Century Gothic" panose="020B0502020202020204" pitchFamily="34" charset="0"/>
                          <a:cs typeface="Arial" pitchFamily="34" charset="0"/>
                        </a:rPr>
                        <a:t>Biblical truths</a:t>
                      </a:r>
                      <a:br>
                        <a:rPr lang="en-US" sz="1400" b="1" i="0" u="none" strike="noStrike" dirty="0" smtClean="0">
                          <a:effectLst/>
                          <a:latin typeface="Century Gothic" panose="020B0502020202020204" pitchFamily="34" charset="0"/>
                          <a:cs typeface="Arial" pitchFamily="34" charset="0"/>
                        </a:rPr>
                      </a:br>
                      <a:endParaRPr lang="en-US"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ZA" sz="1400" b="1" i="0" u="none" strike="noStrike" dirty="0" smtClean="0">
                          <a:effectLst/>
                          <a:latin typeface="Century Gothic" panose="020B0502020202020204" pitchFamily="34" charset="0"/>
                          <a:cs typeface="Arial" pitchFamily="34" charset="0"/>
                        </a:rPr>
                        <a:t>O</a:t>
                      </a:r>
                      <a:r>
                        <a:rPr lang="en-ZA" sz="1400" b="1" i="0" u="none" strike="noStrike" baseline="0" dirty="0" smtClean="0">
                          <a:effectLst/>
                          <a:latin typeface="Century Gothic" panose="020B0502020202020204" pitchFamily="34" charset="0"/>
                          <a:cs typeface="Arial" pitchFamily="34" charset="0"/>
                        </a:rPr>
                        <a:t>bstacles </a:t>
                      </a:r>
                      <a:r>
                        <a:rPr lang="en-ZA" sz="1400" b="0" i="1" u="none" strike="noStrike" baseline="0" dirty="0" smtClean="0">
                          <a:effectLst/>
                          <a:latin typeface="Century Gothic" panose="020B0502020202020204" pitchFamily="34" charset="0"/>
                          <a:cs typeface="Arial" pitchFamily="34" charset="0"/>
                        </a:rPr>
                        <a:t>(untruth/ ignorance / unbelief)</a:t>
                      </a:r>
                      <a:endParaRPr lang="en-ZA" sz="1400" b="0" i="1"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smtClean="0">
                          <a:solidFill>
                            <a:srgbClr val="FFFFFF"/>
                          </a:solidFill>
                          <a:effectLst/>
                          <a:latin typeface="Century Gothic" panose="020B0502020202020204" pitchFamily="34" charset="0"/>
                          <a:cs typeface="Arial" pitchFamily="34" charset="0"/>
                        </a:rPr>
                        <a:t>Faith steps</a:t>
                      </a:r>
                      <a:br>
                        <a:rPr lang="en-US" sz="1400" b="1" i="0" u="none" strike="noStrike" dirty="0" smtClean="0">
                          <a:solidFill>
                            <a:srgbClr val="FFFFFF"/>
                          </a:solidFill>
                          <a:effectLst/>
                          <a:latin typeface="Century Gothic" panose="020B0502020202020204" pitchFamily="34" charset="0"/>
                          <a:cs typeface="Arial" pitchFamily="34" charset="0"/>
                        </a:rPr>
                      </a:br>
                      <a:r>
                        <a:rPr lang="en-US" sz="1400" b="0" i="1" u="none" strike="noStrike" dirty="0" smtClean="0">
                          <a:effectLst/>
                          <a:latin typeface="Century Gothic" panose="020B0502020202020204" pitchFamily="34" charset="0"/>
                          <a:cs typeface="Arial" pitchFamily="34" charset="0"/>
                        </a:rPr>
                        <a:t>(spirit agreeing with God)</a:t>
                      </a:r>
                      <a:endParaRPr lang="en-US" sz="1400" b="0" i="1" u="none" strike="noStrike" dirty="0" smtClean="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gridSpan="2">
                  <a:txBody>
                    <a:bodyPr/>
                    <a:lstStyle/>
                    <a:p>
                      <a:pPr algn="ctr" fontAlgn="t"/>
                      <a:r>
                        <a:rPr lang="en-ZA" sz="1400" u="none" strike="noStrike" dirty="0" smtClean="0">
                          <a:effectLst/>
                          <a:latin typeface="Century Gothic" panose="020B0502020202020204" pitchFamily="34" charset="0"/>
                          <a:cs typeface="Arial" pitchFamily="34" charset="0"/>
                        </a:rPr>
                        <a:t>“Prayer Station”</a:t>
                      </a:r>
                      <a:endParaRPr lang="en-ZA"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solidFill>
                      <a:schemeClr val="tx1"/>
                    </a:solidFill>
                  </a:tcPr>
                </a:tc>
                <a:tc hMerge="1">
                  <a:txBody>
                    <a:bodyPr/>
                    <a:lstStyle/>
                    <a:p>
                      <a:pPr algn="ctr" fontAlgn="t"/>
                      <a:endParaRPr lang="en-ZA"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solidFill>
                      <a:schemeClr val="tx1"/>
                    </a:solidFil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1</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0" kern="1200" dirty="0" smtClean="0">
                          <a:solidFill>
                            <a:schemeClr val="dk1"/>
                          </a:solidFill>
                          <a:latin typeface="Century Gothic" panose="020B0502020202020204" pitchFamily="34" charset="0"/>
                          <a:ea typeface="+mn-ea"/>
                          <a:cs typeface="Arial" pitchFamily="34" charset="0"/>
                        </a:rPr>
                        <a:t>I </a:t>
                      </a:r>
                      <a:r>
                        <a:rPr lang="en-US" sz="1400" b="1" i="1" u="sng" kern="1200" dirty="0" smtClean="0">
                          <a:solidFill>
                            <a:schemeClr val="dk1"/>
                          </a:solidFill>
                          <a:latin typeface="Century Gothic" panose="020B0502020202020204" pitchFamily="34" charset="0"/>
                          <a:ea typeface="+mn-ea"/>
                          <a:cs typeface="Arial" pitchFamily="34" charset="0"/>
                        </a:rPr>
                        <a:t>am called to come</a:t>
                      </a:r>
                      <a:r>
                        <a:rPr lang="en-US" sz="1400" b="1" i="1" u="none" kern="1200" dirty="0" smtClean="0">
                          <a:solidFill>
                            <a:schemeClr val="dk1"/>
                          </a:solidFill>
                          <a:latin typeface="Century Gothic" panose="020B0502020202020204" pitchFamily="34" charset="0"/>
                          <a:ea typeface="+mn-ea"/>
                          <a:cs typeface="Arial" pitchFamily="34" charset="0"/>
                        </a:rPr>
                        <a:t> </a:t>
                      </a:r>
                      <a:r>
                        <a:rPr lang="en-US" sz="1400" b="0" i="0" u="none" kern="1200" dirty="0" smtClean="0">
                          <a:solidFill>
                            <a:schemeClr val="dk1"/>
                          </a:solidFill>
                          <a:latin typeface="Century Gothic" panose="020B0502020202020204" pitchFamily="34" charset="0"/>
                          <a:ea typeface="+mn-ea"/>
                          <a:cs typeface="Arial" pitchFamily="34" charset="0"/>
                        </a:rPr>
                        <a:t>(</a:t>
                      </a:r>
                      <a:r>
                        <a:rPr lang="en-US" sz="1400" b="0" kern="1200" dirty="0" smtClean="0">
                          <a:solidFill>
                            <a:schemeClr val="dk1"/>
                          </a:solidFill>
                          <a:latin typeface="Century Gothic" panose="020B0502020202020204" pitchFamily="34" charset="0"/>
                          <a:ea typeface="+mn-ea"/>
                          <a:cs typeface="Arial" pitchFamily="34" charset="0"/>
                        </a:rPr>
                        <a:t>draw &amp; stay near</a:t>
                      </a:r>
                      <a:r>
                        <a:rPr lang="en-US" sz="1400" b="0" kern="1200" baseline="0" dirty="0" smtClean="0">
                          <a:solidFill>
                            <a:schemeClr val="dk1"/>
                          </a:solidFill>
                          <a:latin typeface="Century Gothic" panose="020B0502020202020204" pitchFamily="34" charset="0"/>
                          <a:ea typeface="+mn-ea"/>
                          <a:cs typeface="Arial" pitchFamily="34" charset="0"/>
                        </a:rPr>
                        <a:t> to God, in worship)</a:t>
                      </a:r>
                      <a:endParaRPr lang="en-US" sz="1400" b="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“come” / draw &amp; stay near to God, in worship</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smtClean="0">
                          <a:solidFill>
                            <a:schemeClr val="dk1"/>
                          </a:solidFill>
                          <a:latin typeface="Century Gothic" panose="020B0502020202020204" pitchFamily="34" charset="0"/>
                          <a:ea typeface="+mn-ea"/>
                          <a:cs typeface="Arial" pitchFamily="34" charset="0"/>
                        </a:rPr>
                        <a:t>“Come”</a:t>
                      </a:r>
                      <a:r>
                        <a:rPr lang="en-US" sz="1400" b="1" kern="1200" baseline="0" smtClean="0">
                          <a:solidFill>
                            <a:schemeClr val="dk1"/>
                          </a:solidFill>
                          <a:latin typeface="Century Gothic" panose="020B0502020202020204" pitchFamily="34" charset="0"/>
                          <a:ea typeface="+mn-ea"/>
                          <a:cs typeface="Arial" pitchFamily="34" charset="0"/>
                        </a:rPr>
                        <a:t> </a:t>
                      </a:r>
                      <a:r>
                        <a:rPr lang="en-US" sz="1400" i="0" kern="1200" smtClean="0">
                          <a:solidFill>
                            <a:schemeClr val="dk1"/>
                          </a:solidFill>
                          <a:latin typeface="Century Gothic" panose="020B0502020202020204" pitchFamily="34" charset="0"/>
                          <a:ea typeface="+mn-ea"/>
                          <a:cs typeface="Arial" pitchFamily="34" charset="0"/>
                        </a:rPr>
                        <a:t>– Devoted</a:t>
                      </a:r>
                      <a:r>
                        <a:rPr lang="en-US" sz="1400" i="0" kern="1200" baseline="0" smtClean="0">
                          <a:solidFill>
                            <a:schemeClr val="dk1"/>
                          </a:solidFill>
                          <a:latin typeface="Century Gothic" panose="020B0502020202020204" pitchFamily="34" charset="0"/>
                          <a:ea typeface="+mn-ea"/>
                          <a:cs typeface="Arial" pitchFamily="34" charset="0"/>
                        </a:rPr>
                        <a:t> time, </a:t>
                      </a:r>
                      <a:r>
                        <a:rPr lang="en-US" sz="1400" i="0" kern="1200" smtClean="0">
                          <a:solidFill>
                            <a:schemeClr val="dk1"/>
                          </a:solidFill>
                          <a:latin typeface="Century Gothic" panose="020B0502020202020204" pitchFamily="34" charset="0"/>
                          <a:ea typeface="+mn-ea"/>
                          <a:cs typeface="Arial" pitchFamily="34" charset="0"/>
                        </a:rPr>
                        <a:t>Intimacy Paradigm, Worship</a:t>
                      </a:r>
                      <a:endParaRPr lang="en-ZA" sz="1400" i="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smtClean="0">
                          <a:solidFill>
                            <a:schemeClr val="dk1"/>
                          </a:solidFill>
                          <a:effectLst/>
                          <a:latin typeface="Century Gothic" panose="020B0502020202020204" pitchFamily="34" charset="0"/>
                          <a:ea typeface="+mn-ea"/>
                          <a:cs typeface="Arial" pitchFamily="34" charset="0"/>
                        </a:rPr>
                        <a:t>Adoration</a:t>
                      </a:r>
                      <a:r>
                        <a:rPr lang="en-ZA" sz="1400" u="none" strike="noStrike" kern="1200" smtClean="0">
                          <a:solidFill>
                            <a:schemeClr val="dk1"/>
                          </a:solidFill>
                          <a:effectLst/>
                          <a:latin typeface="Century Gothic" panose="020B0502020202020204" pitchFamily="34" charset="0"/>
                          <a:ea typeface="+mn-ea"/>
                          <a:cs typeface="Arial" pitchFamily="34" charset="0"/>
                        </a:rPr>
                        <a:t> </a:t>
                      </a:r>
                      <a:br>
                        <a:rPr lang="en-ZA" sz="1400" u="none" strike="noStrike" kern="1200" smtClean="0">
                          <a:solidFill>
                            <a:schemeClr val="dk1"/>
                          </a:solidFill>
                          <a:effectLst/>
                          <a:latin typeface="Century Gothic" panose="020B0502020202020204" pitchFamily="34" charset="0"/>
                          <a:ea typeface="+mn-ea"/>
                          <a:cs typeface="Arial" pitchFamily="34" charset="0"/>
                        </a:rPr>
                      </a:br>
                      <a:r>
                        <a:rPr lang="en-ZA" sz="1400" u="none" strike="noStrike" kern="1200" smtClean="0">
                          <a:solidFill>
                            <a:schemeClr val="dk1"/>
                          </a:solidFill>
                          <a:effectLst/>
                          <a:latin typeface="Century Gothic" panose="020B0502020202020204" pitchFamily="34" charset="0"/>
                          <a:ea typeface="+mn-ea"/>
                          <a:cs typeface="Arial" pitchFamily="34" charset="0"/>
                        </a:rPr>
                        <a:t>(praise, thanks, worship)</a:t>
                      </a:r>
                      <a:endParaRPr lang="en-ZA"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23269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2</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t>
                      </a:r>
                      <a:r>
                        <a:rPr lang="en-US" sz="1400" b="1" i="1" u="sng" kern="1200" dirty="0" smtClean="0">
                          <a:solidFill>
                            <a:schemeClr val="dk1"/>
                          </a:solidFill>
                          <a:latin typeface="Century Gothic" panose="020B0502020202020204" pitchFamily="34" charset="0"/>
                          <a:ea typeface="+mn-ea"/>
                          <a:cs typeface="Arial" pitchFamily="34" charset="0"/>
                        </a:rPr>
                        <a:t>can </a:t>
                      </a:r>
                      <a:r>
                        <a:rPr lang="en-US" sz="1400" kern="1200" dirty="0" smtClean="0">
                          <a:solidFill>
                            <a:schemeClr val="dk1"/>
                          </a:solidFill>
                          <a:latin typeface="Century Gothic" panose="020B0502020202020204" pitchFamily="34" charset="0"/>
                          <a:ea typeface="+mn-ea"/>
                          <a:cs typeface="Arial" pitchFamily="34" charset="0"/>
                        </a:rPr>
                        <a:t>draw near as a son, </a:t>
                      </a:r>
                      <a:r>
                        <a:rPr lang="en-US" sz="1400" b="1" i="1" u="sng" kern="1200" dirty="0" smtClean="0">
                          <a:solidFill>
                            <a:schemeClr val="dk1"/>
                          </a:solidFill>
                          <a:latin typeface="Century Gothic" panose="020B0502020202020204" pitchFamily="34" charset="0"/>
                          <a:ea typeface="+mn-ea"/>
                          <a:cs typeface="Arial" pitchFamily="34" charset="0"/>
                        </a:rPr>
                        <a:t>cleansed</a:t>
                      </a:r>
                      <a:r>
                        <a:rPr lang="en-US" sz="1400" kern="1200" baseline="0" dirty="0" smtClean="0">
                          <a:solidFill>
                            <a:schemeClr val="dk1"/>
                          </a:solidFill>
                          <a:latin typeface="Century Gothic" panose="020B0502020202020204" pitchFamily="34" charset="0"/>
                          <a:ea typeface="+mn-ea"/>
                          <a:cs typeface="Arial" pitchFamily="34" charset="0"/>
                        </a:rPr>
                        <a:t> by Jesus’ blood</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Cling to sin </a:t>
                      </a:r>
                      <a:r>
                        <a:rPr lang="en-US" sz="14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a:t>
                      </a:r>
                      <a:r>
                        <a:rPr lang="en-US" sz="1400" kern="1200" dirty="0" smtClean="0">
                          <a:solidFill>
                            <a:schemeClr val="dk1"/>
                          </a:solidFill>
                          <a:latin typeface="Century Gothic" panose="020B0502020202020204" pitchFamily="34" charset="0"/>
                          <a:ea typeface="+mn-ea"/>
                          <a:cs typeface="Arial" pitchFamily="34" charset="0"/>
                        </a:rPr>
                        <a:t>ashamed</a:t>
                      </a:r>
                      <a:r>
                        <a:rPr lang="en-US" sz="1400" kern="1200" baseline="0" dirty="0" smtClean="0">
                          <a:solidFill>
                            <a:schemeClr val="dk1"/>
                          </a:solidFill>
                          <a:latin typeface="Century Gothic" panose="020B0502020202020204" pitchFamily="34" charset="0"/>
                          <a:ea typeface="+mn-ea"/>
                          <a:cs typeface="Arial" pitchFamily="34" charset="0"/>
                        </a:rPr>
                        <a:t> to </a:t>
                      </a:r>
                      <a:r>
                        <a:rPr lang="en-US" sz="1400" kern="1200" dirty="0" smtClean="0">
                          <a:solidFill>
                            <a:schemeClr val="dk1"/>
                          </a:solidFill>
                          <a:latin typeface="Century Gothic" panose="020B0502020202020204" pitchFamily="34" charset="0"/>
                          <a:ea typeface="+mn-ea"/>
                          <a:cs typeface="Arial" pitchFamily="34" charset="0"/>
                        </a:rPr>
                        <a:t>come</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forgive </a:t>
                      </a:r>
                      <a:r>
                        <a:rPr lang="en-US" sz="14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not forgiven</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Forgive, be cleansed &amp; come boldly</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US" sz="1400" b="1" u="none" strike="noStrike" kern="1200" dirty="0" smtClean="0">
                          <a:solidFill>
                            <a:schemeClr val="dk1"/>
                          </a:solidFill>
                          <a:effectLst/>
                          <a:latin typeface="Century Gothic" panose="020B0502020202020204" pitchFamily="34" charset="0"/>
                          <a:ea typeface="+mn-ea"/>
                          <a:cs typeface="Arial" pitchFamily="34" charset="0"/>
                        </a:rPr>
                        <a:t>Confession</a:t>
                      </a:r>
                      <a:r>
                        <a:rPr lang="en-US" sz="1400" u="none" strike="noStrike" kern="1200" dirty="0" smtClean="0">
                          <a:solidFill>
                            <a:schemeClr val="dk1"/>
                          </a:solidFill>
                          <a:effectLst/>
                          <a:latin typeface="Century Gothic" panose="020B0502020202020204" pitchFamily="34" charset="0"/>
                          <a:ea typeface="+mn-ea"/>
                          <a:cs typeface="Arial" pitchFamily="34" charset="0"/>
                        </a:rPr>
                        <a:t> (forgiveness, confession, repentance)</a:t>
                      </a:r>
                      <a:endParaRPr lang="en-US"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US"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737170">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3</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a priest of God</a:t>
                      </a:r>
                      <a:r>
                        <a:rPr lang="en-US" sz="1400" b="0" i="1" u="none" kern="1200" dirty="0" smtClean="0">
                          <a:solidFill>
                            <a:schemeClr val="dk1"/>
                          </a:solidFill>
                          <a:latin typeface="Century Gothic" panose="020B0502020202020204" pitchFamily="34" charset="0"/>
                          <a:ea typeface="+mn-ea"/>
                          <a:cs typeface="Arial" pitchFamily="34" charset="0"/>
                        </a:rPr>
                        <a:t>, in Christ</a:t>
                      </a:r>
                      <a:endParaRPr lang="en-US" sz="1400" b="0" u="none"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Impure heart / double-minded / self-centered</a:t>
                      </a:r>
                      <a:r>
                        <a:rPr lang="en-US" sz="1400" kern="1200" baseline="0" dirty="0" smtClean="0">
                          <a:solidFill>
                            <a:schemeClr val="dk1"/>
                          </a:solidFill>
                          <a:latin typeface="Century Gothic" panose="020B0502020202020204" pitchFamily="34" charset="0"/>
                          <a:ea typeface="+mn-ea"/>
                          <a:cs typeface="Arial" pitchFamily="34" charset="0"/>
                        </a:rPr>
                        <a:t> life</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Accept &amp; live out priestly identity in Christ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Consecration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(commitment, guidance)</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455813">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4</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an overcomer</a:t>
                      </a:r>
                      <a:r>
                        <a:rPr lang="en-US" sz="1400" b="1" i="1" u="none" kern="1200" dirty="0" smtClean="0">
                          <a:solidFill>
                            <a:schemeClr val="dk1"/>
                          </a:solidFill>
                          <a:latin typeface="Century Gothic" panose="020B0502020202020204" pitchFamily="34" charset="0"/>
                          <a:ea typeface="+mn-ea"/>
                          <a:cs typeface="Arial" pitchFamily="34" charset="0"/>
                        </a:rPr>
                        <a:t> of this</a:t>
                      </a:r>
                      <a:r>
                        <a:rPr lang="en-US" sz="1400" b="1" i="1" u="none" kern="1200" baseline="0" dirty="0" smtClean="0">
                          <a:solidFill>
                            <a:schemeClr val="dk1"/>
                          </a:solidFill>
                          <a:latin typeface="Century Gothic" panose="020B0502020202020204" pitchFamily="34" charset="0"/>
                          <a:ea typeface="+mn-ea"/>
                          <a:cs typeface="Arial" pitchFamily="34" charset="0"/>
                        </a:rPr>
                        <a:t> world </a:t>
                      </a:r>
                      <a:r>
                        <a:rPr lang="en-US" sz="1400" kern="1200" dirty="0" smtClean="0">
                          <a:solidFill>
                            <a:schemeClr val="dk1"/>
                          </a:solidFill>
                          <a:latin typeface="Century Gothic" panose="020B0502020202020204" pitchFamily="34" charset="0"/>
                          <a:ea typeface="+mn-ea"/>
                          <a:cs typeface="Arial" pitchFamily="34" charset="0"/>
                        </a:rPr>
                        <a:t>– by Christ in me</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Flesh nature (self centered)</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Strengthen spirit, Live in the spirit</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Edification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(strengthen, build up)</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75318">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5</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born of the Word</a:t>
                      </a:r>
                      <a:r>
                        <a:rPr lang="en-US" sz="1400" kern="1200" dirty="0" smtClean="0">
                          <a:solidFill>
                            <a:schemeClr val="dk1"/>
                          </a:solidFill>
                          <a:latin typeface="Century Gothic" panose="020B0502020202020204" pitchFamily="34" charset="0"/>
                          <a:ea typeface="+mn-ea"/>
                          <a:cs typeface="Arial" pitchFamily="34" charset="0"/>
                        </a:rPr>
                        <a:t>”- it describes my new nature. As I walk in it, God’s grace is manifest</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Ignorance of,</a:t>
                      </a:r>
                      <a:r>
                        <a:rPr lang="en-US" sz="1400" kern="1200" baseline="0" dirty="0" smtClean="0">
                          <a:solidFill>
                            <a:schemeClr val="dk1"/>
                          </a:solidFill>
                          <a:latin typeface="Century Gothic" panose="020B0502020202020204" pitchFamily="34" charset="0"/>
                          <a:ea typeface="+mn-ea"/>
                          <a:cs typeface="Arial" pitchFamily="34" charset="0"/>
                        </a:rPr>
                        <a:t> </a:t>
                      </a:r>
                      <a:r>
                        <a:rPr lang="en-US" sz="1400" kern="1200" dirty="0" smtClean="0">
                          <a:solidFill>
                            <a:schemeClr val="dk1"/>
                          </a:solidFill>
                          <a:latin typeface="Century Gothic" panose="020B0502020202020204" pitchFamily="34" charset="0"/>
                          <a:ea typeface="+mn-ea"/>
                          <a:cs typeface="Arial" pitchFamily="34" charset="0"/>
                        </a:rPr>
                        <a:t>despising,</a:t>
                      </a:r>
                      <a:r>
                        <a:rPr lang="en-US" sz="1400" kern="1200" baseline="0" dirty="0" smtClean="0">
                          <a:solidFill>
                            <a:schemeClr val="dk1"/>
                          </a:solidFill>
                          <a:latin typeface="Century Gothic" panose="020B0502020202020204" pitchFamily="34" charset="0"/>
                          <a:ea typeface="+mn-ea"/>
                          <a:cs typeface="Arial" pitchFamily="34" charset="0"/>
                        </a:rPr>
                        <a:t> or not believing </a:t>
                      </a:r>
                      <a:r>
                        <a:rPr lang="en-US" sz="1400" kern="1200" dirty="0" smtClean="0">
                          <a:solidFill>
                            <a:schemeClr val="dk1"/>
                          </a:solidFill>
                          <a:latin typeface="Century Gothic" panose="020B0502020202020204" pitchFamily="34" charset="0"/>
                          <a:ea typeface="+mn-ea"/>
                          <a:cs typeface="Arial" pitchFamily="34" charset="0"/>
                        </a:rPr>
                        <a:t>the Word</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kern="1200" dirty="0" smtClean="0">
                          <a:solidFill>
                            <a:schemeClr val="dk1"/>
                          </a:solidFill>
                          <a:latin typeface="Century Gothic" panose="020B0502020202020204" pitchFamily="34" charset="0"/>
                          <a:ea typeface="+mn-ea"/>
                          <a:cs typeface="Arial" pitchFamily="34" charset="0"/>
                        </a:rPr>
                        <a:t>Be transformed by renewing mind in the Word</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Meditation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(seek revelation, align life)</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6</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smtClean="0">
                          <a:solidFill>
                            <a:schemeClr val="dk1"/>
                          </a:solidFill>
                          <a:latin typeface="Century Gothic" panose="020B0502020202020204" pitchFamily="34" charset="0"/>
                          <a:ea typeface="+mn-ea"/>
                          <a:cs typeface="Arial" pitchFamily="34" charset="0"/>
                        </a:rPr>
                        <a:t>As I do,</a:t>
                      </a:r>
                      <a:r>
                        <a:rPr lang="en-US" sz="1400" kern="1200" baseline="0" dirty="0" smtClean="0">
                          <a:solidFill>
                            <a:schemeClr val="dk1"/>
                          </a:solidFill>
                          <a:latin typeface="Century Gothic" panose="020B0502020202020204" pitchFamily="34" charset="0"/>
                          <a:ea typeface="+mn-ea"/>
                          <a:cs typeface="Arial" pitchFamily="34" charset="0"/>
                        </a:rPr>
                        <a:t> </a:t>
                      </a:r>
                      <a:r>
                        <a:rPr lang="en-US" sz="1400" kern="1200" dirty="0" smtClean="0">
                          <a:solidFill>
                            <a:schemeClr val="dk1"/>
                          </a:solidFill>
                          <a:latin typeface="Century Gothic" panose="020B0502020202020204" pitchFamily="34" charset="0"/>
                          <a:ea typeface="+mn-ea"/>
                          <a:cs typeface="Arial" pitchFamily="34" charset="0"/>
                        </a:rPr>
                        <a:t>I learn His heart. When I pray His heart, </a:t>
                      </a:r>
                      <a:r>
                        <a:rPr lang="en-US" sz="1400" b="1" i="1" u="sng" kern="1200" dirty="0" smtClean="0">
                          <a:solidFill>
                            <a:schemeClr val="dk1"/>
                          </a:solidFill>
                          <a:latin typeface="Century Gothic" panose="020B0502020202020204" pitchFamily="34" charset="0"/>
                          <a:ea typeface="+mn-ea"/>
                          <a:cs typeface="Arial" pitchFamily="34" charset="0"/>
                        </a:rPr>
                        <a:t>I  receive answers</a:t>
                      </a:r>
                      <a:endParaRPr lang="en-US" sz="1400" i="1" u="sng"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400" kern="1200" dirty="0" smtClean="0">
                          <a:solidFill>
                            <a:schemeClr val="dk1"/>
                          </a:solidFill>
                          <a:latin typeface="Century Gothic" panose="020B0502020202020204" pitchFamily="34" charset="0"/>
                          <a:ea typeface="+mn-ea"/>
                          <a:cs typeface="Arial" pitchFamily="34" charset="0"/>
                        </a:rPr>
                        <a:t>Don’t seek His will</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ask in faith</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receive by faith</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Ask &amp; receive</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Petition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(make requests)</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7</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i="1" u="sng" kern="1200" dirty="0" smtClean="0">
                          <a:solidFill>
                            <a:schemeClr val="dk1"/>
                          </a:solidFill>
                          <a:latin typeface="Century Gothic" panose="020B0502020202020204" pitchFamily="34" charset="0"/>
                          <a:ea typeface="+mn-ea"/>
                          <a:cs typeface="Arial" pitchFamily="34" charset="0"/>
                        </a:rPr>
                        <a:t>His love is better than life</a:t>
                      </a:r>
                      <a:r>
                        <a:rPr lang="en-US" sz="1400" kern="1200" dirty="0" smtClean="0">
                          <a:solidFill>
                            <a:schemeClr val="dk1"/>
                          </a:solidFill>
                          <a:latin typeface="Century Gothic" panose="020B0502020202020204" pitchFamily="34" charset="0"/>
                          <a:ea typeface="+mn-ea"/>
                          <a:cs typeface="Arial" pitchFamily="34" charset="0"/>
                        </a:rPr>
                        <a:t>; highest </a:t>
                      </a:r>
                      <a:r>
                        <a:rPr lang="en-US" sz="1400" kern="1200" baseline="0" dirty="0" smtClean="0">
                          <a:solidFill>
                            <a:schemeClr val="dk1"/>
                          </a:solidFill>
                          <a:latin typeface="Century Gothic" panose="020B0502020202020204" pitchFamily="34" charset="0"/>
                          <a:ea typeface="+mn-ea"/>
                          <a:cs typeface="Arial" pitchFamily="34" charset="0"/>
                        </a:rPr>
                        <a:t>joy &amp; pleasure in His Presence</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400" kern="1200" dirty="0" smtClean="0">
                          <a:solidFill>
                            <a:schemeClr val="dk1"/>
                          </a:solidFill>
                          <a:latin typeface="Century Gothic" panose="020B0502020202020204" pitchFamily="34" charset="0"/>
                          <a:ea typeface="+mn-ea"/>
                          <a:cs typeface="Arial" pitchFamily="34" charset="0"/>
                        </a:rPr>
                        <a:t>Don’t seek His face</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400" b="1" kern="1200" dirty="0" smtClean="0">
                          <a:solidFill>
                            <a:schemeClr val="dk1"/>
                          </a:solidFill>
                          <a:latin typeface="Century Gothic" panose="020B0502020202020204" pitchFamily="34" charset="0"/>
                          <a:ea typeface="+mn-ea"/>
                          <a:cs typeface="Arial" pitchFamily="34" charset="0"/>
                        </a:rPr>
                        <a:t>Seek His </a:t>
                      </a:r>
                      <a:r>
                        <a:rPr lang="en-ZA" sz="1400" b="1" kern="1200" baseline="0" dirty="0" smtClean="0">
                          <a:solidFill>
                            <a:schemeClr val="dk1"/>
                          </a:solidFill>
                          <a:latin typeface="Century Gothic" panose="020B0502020202020204" pitchFamily="34" charset="0"/>
                          <a:ea typeface="+mn-ea"/>
                          <a:cs typeface="Arial" pitchFamily="34" charset="0"/>
                        </a:rPr>
                        <a:t>manifest </a:t>
                      </a:r>
                      <a:r>
                        <a:rPr lang="en-ZA" sz="1400" b="1" kern="1200" dirty="0" smtClean="0">
                          <a:solidFill>
                            <a:schemeClr val="dk1"/>
                          </a:solidFill>
                          <a:latin typeface="Century Gothic" panose="020B0502020202020204" pitchFamily="34" charset="0"/>
                          <a:ea typeface="+mn-ea"/>
                          <a:cs typeface="Arial" pitchFamily="34" charset="0"/>
                        </a:rPr>
                        <a:t>Presence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Soaking</a:t>
                      </a:r>
                      <a:r>
                        <a:rPr lang="en-ZA" sz="1400" b="0" u="none" strike="noStrike" kern="1200" dirty="0" smtClean="0">
                          <a:solidFill>
                            <a:schemeClr val="dk1"/>
                          </a:solidFill>
                          <a:effectLst/>
                          <a:latin typeface="Century Gothic" panose="020B0502020202020204" pitchFamily="34" charset="0"/>
                          <a:ea typeface="+mn-ea"/>
                          <a:cs typeface="Arial" pitchFamily="34" charset="0"/>
                        </a:rPr>
                        <a:t/>
                      </a:r>
                      <a:br>
                        <a:rPr lang="en-ZA" sz="1400" b="0"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(bask in His Presence, enjoy His glory &amp;</a:t>
                      </a:r>
                      <a:r>
                        <a:rPr lang="en-ZA" sz="1400" b="0" u="none" strike="noStrike" kern="1200" baseline="0" dirty="0" smtClean="0">
                          <a:solidFill>
                            <a:schemeClr val="dk1"/>
                          </a:solidFill>
                          <a:effectLst/>
                          <a:latin typeface="Century Gothic" panose="020B0502020202020204" pitchFamily="34" charset="0"/>
                          <a:ea typeface="+mn-ea"/>
                          <a:cs typeface="Arial" pitchFamily="34" charset="0"/>
                        </a:rPr>
                        <a:t> love</a:t>
                      </a:r>
                      <a:r>
                        <a:rPr lang="en-ZA" sz="1400" b="0" u="none" strike="noStrike" kern="1200" dirty="0" smtClean="0">
                          <a:solidFill>
                            <a:schemeClr val="dk1"/>
                          </a:solidFill>
                          <a:effectLst/>
                          <a:latin typeface="Century Gothic" panose="020B0502020202020204" pitchFamily="34" charset="0"/>
                          <a:ea typeface="+mn-ea"/>
                          <a:cs typeface="Arial" pitchFamily="34" charset="0"/>
                        </a:rPr>
                        <a:t>)</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bl>
          </a:graphicData>
        </a:graphic>
      </p:graphicFrame>
      <p:sp>
        <p:nvSpPr>
          <p:cNvPr id="11" name="Slide Number Placeholder 3"/>
          <p:cNvSpPr>
            <a:spLocks noGrp="1"/>
          </p:cNvSpPr>
          <p:nvPr>
            <p:ph type="sldNum" sz="quarter" idx="12"/>
          </p:nvPr>
        </p:nvSpPr>
        <p:spPr>
          <a:xfrm>
            <a:off x="7010400" y="6492875"/>
            <a:ext cx="2133600" cy="365125"/>
          </a:xfrm>
        </p:spPr>
        <p:txBody>
          <a:bodyPr/>
          <a:lstStyle/>
          <a:p>
            <a:pPr>
              <a:defRPr/>
            </a:pPr>
            <a:fld id="{9B69759B-C1D9-417C-9B4A-0F717375400C}" type="slidenum">
              <a:rPr lang="en-ZA" smtClean="0">
                <a:solidFill>
                  <a:prstClr val="white">
                    <a:lumMod val="50000"/>
                  </a:prstClr>
                </a:solidFill>
              </a:rPr>
              <a:pPr>
                <a:defRPr/>
              </a:pPr>
              <a:t>26</a:t>
            </a:fld>
            <a:endParaRPr lang="en-ZA" dirty="0">
              <a:solidFill>
                <a:prstClr val="white">
                  <a:lumMod val="50000"/>
                </a:prstClr>
              </a:solidFill>
            </a:endParaRPr>
          </a:p>
        </p:txBody>
      </p:sp>
      <p:pic>
        <p:nvPicPr>
          <p:cNvPr id="5" name="Picture 2" descr="https://encrypted-tbn2.gstatic.com/images?q=tbn:ANd9GcTO1VIdwAbZV_a6EOKbE_IR5-tnJwFxuTLxkLNxqxrm2z86n5Xz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3338" y="1549400"/>
            <a:ext cx="1042130" cy="609600"/>
          </a:xfrm>
          <a:prstGeom prst="roundRect">
            <a:avLst>
              <a:gd name="adj" fmla="val 7813"/>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983338" y="2227032"/>
            <a:ext cx="1042130" cy="808268"/>
            <a:chOff x="7983338" y="1998432"/>
            <a:chExt cx="1042130" cy="808268"/>
          </a:xfrm>
        </p:grpSpPr>
        <p:pic>
          <p:nvPicPr>
            <p:cNvPr id="6" name="Picture 6" descr="tab-brazen-altar.jpg"/>
            <p:cNvPicPr>
              <a:picLocks noChangeAspect="1" noChangeArrowheads="1"/>
            </p:cNvPicPr>
            <p:nvPr/>
          </p:nvPicPr>
          <p:blipFill rotWithShape="1">
            <a:blip r:embed="rId4">
              <a:extLst>
                <a:ext uri="{28A0092B-C50C-407E-A947-70E740481C1C}">
                  <a14:useLocalDpi xmlns:a14="http://schemas.microsoft.com/office/drawing/2010/main" val="0"/>
                </a:ext>
              </a:extLst>
            </a:blip>
            <a:srcRect t="4357" b="11880"/>
            <a:stretch/>
          </p:blipFill>
          <p:spPr bwMode="auto">
            <a:xfrm>
              <a:off x="7983338" y="1998432"/>
              <a:ext cx="1042130" cy="808268"/>
            </a:xfrm>
            <a:prstGeom prst="roundRect">
              <a:avLst>
                <a:gd name="adj" fmla="val 8025"/>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6" descr="http://adventbiblestudy.files.wordpress.com/2010/07/lamb-for-sacrifice.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95391" y="2037350"/>
              <a:ext cx="424985" cy="24532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The Laver of brass was a large, shallow bowl in which clean water was kept continual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3338" y="3105719"/>
            <a:ext cx="1042130" cy="653481"/>
          </a:xfrm>
          <a:prstGeom prst="roundRect">
            <a:avLst>
              <a:gd name="adj" fmla="val 6950"/>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QfN6uPhG1PACvK4pNIGaL0k2PkeiEpDtuNuMk-bd_iyrZCB0NeX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83339" y="3827015"/>
            <a:ext cx="1042130" cy="567185"/>
          </a:xfrm>
          <a:prstGeom prst="roundRect">
            <a:avLst>
              <a:gd name="adj" fmla="val 7393"/>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4" name="Picture 2" descr="Twelve loaves of unleavened bread, covered with fine powdered frankincense, were kept on the table continually as an offering before the Lor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3338" y="4485545"/>
            <a:ext cx="1042129" cy="770411"/>
          </a:xfrm>
          <a:prstGeom prst="roundRect">
            <a:avLst>
              <a:gd name="adj" fmla="val 5234"/>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6" name="Picture 18" descr="The Altar of Incense stood in the Holy Place, in front of the entrance into the Holy of Holi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70726" y="5323866"/>
            <a:ext cx="1054742" cy="634021"/>
          </a:xfrm>
          <a:prstGeom prst="roundRect">
            <a:avLst>
              <a:gd name="adj" fmla="val 3933"/>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7" name="Picture 10" descr="https://encrypted-tbn2.gstatic.com/images?q=tbn:ANd9GcSyBZKXX5jtZNVhmqMpV2EfOLtV0eYo-rgQ8f5eWKSqHcgxTxLz"/>
          <p:cNvPicPr>
            <a:picLocks noChangeAspect="1" noChangeArrowheads="1"/>
          </p:cNvPicPr>
          <p:nvPr/>
        </p:nvPicPr>
        <p:blipFill rotWithShape="1">
          <a:blip r:embed="rId11">
            <a:extLst>
              <a:ext uri="{28A0092B-C50C-407E-A947-70E740481C1C}">
                <a14:useLocalDpi xmlns:a14="http://schemas.microsoft.com/office/drawing/2010/main" val="0"/>
              </a:ext>
            </a:extLst>
          </a:blip>
          <a:srcRect b="22652"/>
          <a:stretch/>
        </p:blipFill>
        <p:spPr bwMode="auto">
          <a:xfrm>
            <a:off x="7970726" y="6027215"/>
            <a:ext cx="1054741" cy="768873"/>
          </a:xfrm>
          <a:prstGeom prst="roundRect">
            <a:avLst>
              <a:gd name="adj" fmla="val 6776"/>
            </a:avLst>
          </a:prstGeom>
          <a:noFill/>
          <a:ln w="635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8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Rounded Rectangle 46"/>
          <p:cNvSpPr/>
          <p:nvPr/>
        </p:nvSpPr>
        <p:spPr>
          <a:xfrm>
            <a:off x="3379581" y="4455586"/>
            <a:ext cx="2325896" cy="2261303"/>
          </a:xfrm>
          <a:prstGeom prst="roundRect">
            <a:avLst>
              <a:gd name="adj" fmla="val 816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6" name="Rounded Rectangle 45"/>
          <p:cNvSpPr/>
          <p:nvPr/>
        </p:nvSpPr>
        <p:spPr>
          <a:xfrm>
            <a:off x="6035323" y="4593054"/>
            <a:ext cx="3061051" cy="1158925"/>
          </a:xfrm>
          <a:prstGeom prst="roundRect">
            <a:avLst>
              <a:gd name="adj" fmla="val 1078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5" name="Rounded Rectangle 44"/>
          <p:cNvSpPr/>
          <p:nvPr/>
        </p:nvSpPr>
        <p:spPr>
          <a:xfrm>
            <a:off x="34696" y="4516699"/>
            <a:ext cx="2977300" cy="1320221"/>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4" name="Rounded Rectangle 43"/>
          <p:cNvSpPr/>
          <p:nvPr/>
        </p:nvSpPr>
        <p:spPr>
          <a:xfrm>
            <a:off x="39006" y="2843216"/>
            <a:ext cx="2977300" cy="130492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3" name="Rounded Rectangle 42"/>
          <p:cNvSpPr/>
          <p:nvPr/>
        </p:nvSpPr>
        <p:spPr>
          <a:xfrm>
            <a:off x="6040768" y="2749096"/>
            <a:ext cx="3055607" cy="1510483"/>
          </a:xfrm>
          <a:prstGeom prst="roundRect">
            <a:avLst>
              <a:gd name="adj" fmla="val 10046"/>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42" name="Rounded Rectangle 41"/>
          <p:cNvSpPr/>
          <p:nvPr/>
        </p:nvSpPr>
        <p:spPr>
          <a:xfrm>
            <a:off x="6035324" y="1136651"/>
            <a:ext cx="3061051" cy="1298280"/>
          </a:xfrm>
          <a:prstGeom prst="roundRect">
            <a:avLst>
              <a:gd name="adj" fmla="val 1197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6" name="Rounded Rectangle 5"/>
          <p:cNvSpPr/>
          <p:nvPr/>
        </p:nvSpPr>
        <p:spPr>
          <a:xfrm>
            <a:off x="19956" y="1146176"/>
            <a:ext cx="2977300" cy="129828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grpSp>
        <p:nvGrpSpPr>
          <p:cNvPr id="4" name="Group 3"/>
          <p:cNvGrpSpPr/>
          <p:nvPr/>
        </p:nvGrpSpPr>
        <p:grpSpPr>
          <a:xfrm>
            <a:off x="1469492" y="1058409"/>
            <a:ext cx="6135992" cy="4770209"/>
            <a:chOff x="139855" y="41453"/>
            <a:chExt cx="8839946" cy="6673670"/>
          </a:xfrm>
        </p:grpSpPr>
        <p:grpSp>
          <p:nvGrpSpPr>
            <p:cNvPr id="85" name="Group 84"/>
            <p:cNvGrpSpPr/>
            <p:nvPr/>
          </p:nvGrpSpPr>
          <p:grpSpPr>
            <a:xfrm>
              <a:off x="6812029" y="2499665"/>
              <a:ext cx="2167772" cy="1931063"/>
              <a:chOff x="6830799" y="2425340"/>
              <a:chExt cx="2167771" cy="1931063"/>
            </a:xfrm>
          </p:grpSpPr>
          <p:grpSp>
            <p:nvGrpSpPr>
              <p:cNvPr id="58" name="Group 57"/>
              <p:cNvGrpSpPr>
                <a:grpSpLocks noChangeAspect="1"/>
              </p:cNvGrpSpPr>
              <p:nvPr/>
            </p:nvGrpSpPr>
            <p:grpSpPr>
              <a:xfrm>
                <a:off x="6838570" y="2432243"/>
                <a:ext cx="2160000" cy="1924160"/>
                <a:chOff x="259896" y="4180116"/>
                <a:chExt cx="2720976" cy="2423886"/>
              </a:xfrm>
            </p:grpSpPr>
            <p:pic>
              <p:nvPicPr>
                <p:cNvPr id="59" name="Picture 6" descr="tab-brazen-altar.jpg"/>
                <p:cNvPicPr>
                  <a:picLocks noChangeAspect="1" noChangeArrowheads="1"/>
                </p:cNvPicPr>
                <p:nvPr/>
              </p:nvPicPr>
              <p:blipFill rotWithShape="1">
                <a:blip r:embed="rId3">
                  <a:extLst>
                    <a:ext uri="{28A0092B-C50C-407E-A947-70E740481C1C}">
                      <a14:useLocalDpi xmlns:a14="http://schemas.microsoft.com/office/drawing/2010/main" val="0"/>
                    </a:ext>
                  </a:extLst>
                </a:blip>
                <a:srcRect t="4357" b="11880"/>
                <a:stretch/>
              </p:blipFill>
              <p:spPr bwMode="auto">
                <a:xfrm>
                  <a:off x="259896" y="4180116"/>
                  <a:ext cx="2720976" cy="2423886"/>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0" name="Picture 59" descr="http://adventbiblestudy.files.wordpress.com/2010/07/lamb-for-sacrifice.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4658" y="4296825"/>
                  <a:ext cx="1109624" cy="735681"/>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ound Single Corner Rectangle 64"/>
              <p:cNvSpPr/>
              <p:nvPr/>
            </p:nvSpPr>
            <p:spPr>
              <a:xfrm flipH="1">
                <a:off x="6830799" y="2425340"/>
                <a:ext cx="348360" cy="245191"/>
              </a:xfrm>
              <a:prstGeom prst="round1Rect">
                <a:avLst>
                  <a:gd name="adj" fmla="val 50000"/>
                </a:avLst>
              </a:prstGeom>
              <a:solidFill>
                <a:schemeClr val="accent6">
                  <a:lumMod val="75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2</a:t>
                </a:r>
                <a:endParaRPr lang="en-ZA" b="1" dirty="0">
                  <a:solidFill>
                    <a:prstClr val="black"/>
                  </a:solidFill>
                </a:endParaRPr>
              </a:p>
            </p:txBody>
          </p:sp>
        </p:grpSp>
        <p:grpSp>
          <p:nvGrpSpPr>
            <p:cNvPr id="84" name="Group 83"/>
            <p:cNvGrpSpPr/>
            <p:nvPr/>
          </p:nvGrpSpPr>
          <p:grpSpPr>
            <a:xfrm>
              <a:off x="6819801" y="262665"/>
              <a:ext cx="2160000" cy="1627621"/>
              <a:chOff x="6819801" y="110265"/>
              <a:chExt cx="2160000" cy="1627622"/>
            </a:xfrm>
          </p:grpSpPr>
          <p:pic>
            <p:nvPicPr>
              <p:cNvPr id="61" name="Picture 2" descr="The Laver of brass was a large, shallow bowl in which clean water was kept continual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801" y="114801"/>
                <a:ext cx="2160000" cy="1623086"/>
              </a:xfrm>
              <a:prstGeom prst="roundRect">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6" name="Round Single Corner Rectangle 65"/>
              <p:cNvSpPr/>
              <p:nvPr/>
            </p:nvSpPr>
            <p:spPr>
              <a:xfrm flipH="1">
                <a:off x="6824790" y="110265"/>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3</a:t>
                </a:r>
                <a:endParaRPr lang="en-ZA" b="1" dirty="0">
                  <a:solidFill>
                    <a:prstClr val="black"/>
                  </a:solidFill>
                </a:endParaRPr>
              </a:p>
            </p:txBody>
          </p:sp>
        </p:grpSp>
        <p:grpSp>
          <p:nvGrpSpPr>
            <p:cNvPr id="81" name="Group 80"/>
            <p:cNvGrpSpPr/>
            <p:nvPr/>
          </p:nvGrpSpPr>
          <p:grpSpPr>
            <a:xfrm>
              <a:off x="152109" y="264575"/>
              <a:ext cx="2160000" cy="1623803"/>
              <a:chOff x="114011" y="5091319"/>
              <a:chExt cx="2160000" cy="1623804"/>
            </a:xfrm>
          </p:grpSpPr>
          <p:pic>
            <p:nvPicPr>
              <p:cNvPr id="62" name="Picture 2" descr="https://encrypted-tbn0.gstatic.com/images?q=tbn:ANd9GcQfN6uPhG1PACvK4pNIGaL0k2PkeiEpDtuNuMk-bd_iyrZCB0Ne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11" y="5097207"/>
                <a:ext cx="2160000" cy="1617916"/>
              </a:xfrm>
              <a:prstGeom prst="roundRect">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7" name="Round Single Corner Rectangle 66"/>
              <p:cNvSpPr/>
              <p:nvPr/>
            </p:nvSpPr>
            <p:spPr>
              <a:xfrm flipH="1">
                <a:off x="119234" y="5091319"/>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4</a:t>
                </a:r>
                <a:endParaRPr lang="en-ZA" b="1" dirty="0">
                  <a:solidFill>
                    <a:prstClr val="black"/>
                  </a:solidFill>
                </a:endParaRPr>
              </a:p>
            </p:txBody>
          </p:sp>
        </p:grpSp>
        <p:grpSp>
          <p:nvGrpSpPr>
            <p:cNvPr id="80" name="Group 79"/>
            <p:cNvGrpSpPr/>
            <p:nvPr/>
          </p:nvGrpSpPr>
          <p:grpSpPr>
            <a:xfrm>
              <a:off x="139855" y="2651789"/>
              <a:ext cx="2172255" cy="1626814"/>
              <a:chOff x="101756" y="2423465"/>
              <a:chExt cx="2172255" cy="1626814"/>
            </a:xfrm>
          </p:grpSpPr>
          <p:pic>
            <p:nvPicPr>
              <p:cNvPr id="63" name="Picture 2" descr="Twelve loaves of unleavened bread, covered with fine powdered frankincense, were kept on the table continually as an offering before the Lo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011" y="2432243"/>
                <a:ext cx="2160000" cy="1618036"/>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8" name="Round Single Corner Rectangle 67"/>
              <p:cNvSpPr/>
              <p:nvPr/>
            </p:nvSpPr>
            <p:spPr>
              <a:xfrm flipH="1">
                <a:off x="101756" y="2423465"/>
                <a:ext cx="348360" cy="245192"/>
              </a:xfrm>
              <a:prstGeom prst="round1Rect">
                <a:avLst>
                  <a:gd name="adj" fmla="val 50000"/>
                </a:avLst>
              </a:prstGeom>
              <a:solidFill>
                <a:schemeClr val="accent6">
                  <a:lumMod val="75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5</a:t>
                </a:r>
                <a:endParaRPr lang="en-ZA" b="1" dirty="0">
                  <a:solidFill>
                    <a:prstClr val="black"/>
                  </a:solidFill>
                </a:endParaRPr>
              </a:p>
            </p:txBody>
          </p:sp>
        </p:grpSp>
        <p:grpSp>
          <p:nvGrpSpPr>
            <p:cNvPr id="79" name="Group 78"/>
            <p:cNvGrpSpPr/>
            <p:nvPr/>
          </p:nvGrpSpPr>
          <p:grpSpPr>
            <a:xfrm>
              <a:off x="146932" y="4986743"/>
              <a:ext cx="2165179" cy="1631421"/>
              <a:chOff x="108832" y="105344"/>
              <a:chExt cx="2165179" cy="1631421"/>
            </a:xfrm>
          </p:grpSpPr>
          <p:pic>
            <p:nvPicPr>
              <p:cNvPr id="64" name="Picture 18" descr="The Altar of Incense stood in the Holy Place, in front of the entrance into the Holy of Holi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11" y="114801"/>
                <a:ext cx="2160000" cy="1621964"/>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69" name="Round Single Corner Rectangle 68"/>
              <p:cNvSpPr/>
              <p:nvPr/>
            </p:nvSpPr>
            <p:spPr>
              <a:xfrm flipH="1">
                <a:off x="108832" y="105344"/>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6</a:t>
                </a:r>
                <a:endParaRPr lang="en-ZA" b="1" dirty="0">
                  <a:solidFill>
                    <a:prstClr val="black"/>
                  </a:solidFill>
                </a:endParaRPr>
              </a:p>
            </p:txBody>
          </p:sp>
        </p:grpSp>
        <p:grpSp>
          <p:nvGrpSpPr>
            <p:cNvPr id="78" name="Group 77"/>
            <p:cNvGrpSpPr/>
            <p:nvPr/>
          </p:nvGrpSpPr>
          <p:grpSpPr>
            <a:xfrm>
              <a:off x="2954123" y="4869047"/>
              <a:ext cx="3200470" cy="1846076"/>
              <a:chOff x="3444215" y="97962"/>
              <a:chExt cx="2181340" cy="1137303"/>
            </a:xfrm>
          </p:grpSpPr>
          <p:pic>
            <p:nvPicPr>
              <p:cNvPr id="26" name="Picture 10" descr="https://encrypted-tbn2.gstatic.com/images?q=tbn:ANd9GcSyBZKXX5jtZNVhmqMpV2EfOLtV0eYo-rgQ8f5eWKSqHcgxTxLz"/>
              <p:cNvPicPr>
                <a:picLocks noChangeAspect="1" noChangeArrowheads="1"/>
              </p:cNvPicPr>
              <p:nvPr/>
            </p:nvPicPr>
            <p:blipFill rotWithShape="1">
              <a:blip r:embed="rId10">
                <a:extLst>
                  <a:ext uri="{28A0092B-C50C-407E-A947-70E740481C1C}">
                    <a14:useLocalDpi xmlns:a14="http://schemas.microsoft.com/office/drawing/2010/main" val="0"/>
                  </a:ext>
                </a:extLst>
              </a:blip>
              <a:srcRect b="22652"/>
              <a:stretch/>
            </p:blipFill>
            <p:spPr bwMode="auto">
              <a:xfrm>
                <a:off x="3468257" y="114801"/>
                <a:ext cx="2157298" cy="1120464"/>
              </a:xfrm>
              <a:prstGeom prst="roundRect">
                <a:avLst>
                  <a:gd name="adj" fmla="val 19730"/>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70" name="Round Single Corner Rectangle 69"/>
              <p:cNvSpPr/>
              <p:nvPr/>
            </p:nvSpPr>
            <p:spPr>
              <a:xfrm flipH="1">
                <a:off x="3444215" y="97962"/>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7</a:t>
                </a:r>
                <a:endParaRPr lang="en-ZA" b="1" dirty="0">
                  <a:solidFill>
                    <a:prstClr val="black"/>
                  </a:solidFill>
                </a:endParaRPr>
              </a:p>
            </p:txBody>
          </p:sp>
        </p:grpSp>
        <p:grpSp>
          <p:nvGrpSpPr>
            <p:cNvPr id="86" name="Group 85"/>
            <p:cNvGrpSpPr/>
            <p:nvPr/>
          </p:nvGrpSpPr>
          <p:grpSpPr>
            <a:xfrm>
              <a:off x="6819802" y="5088531"/>
              <a:ext cx="2159999" cy="1437306"/>
              <a:chOff x="6819801" y="5277818"/>
              <a:chExt cx="2160000" cy="1437305"/>
            </a:xfrm>
          </p:grpSpPr>
          <p:pic>
            <p:nvPicPr>
              <p:cNvPr id="57" name="Picture 2" descr="https://encrypted-tbn2.gstatic.com/images?q=tbn:ANd9GcTO1VIdwAbZV_a6EOKbE_IR5-tnJwFxuTLxkLNxqxrm2z86n5XzG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9801" y="5282949"/>
                <a:ext cx="2160000" cy="1432174"/>
              </a:xfrm>
              <a:prstGeom prst="flowChartAlternateProcess">
                <a:avLst/>
              </a:prstGeom>
              <a:noFill/>
              <a:ln w="7620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77" name="Round Single Corner Rectangle 76"/>
              <p:cNvSpPr/>
              <p:nvPr/>
            </p:nvSpPr>
            <p:spPr>
              <a:xfrm flipH="1">
                <a:off x="6819801" y="5277818"/>
                <a:ext cx="348360" cy="245192"/>
              </a:xfrm>
              <a:prstGeom prst="round1Rect">
                <a:avLst>
                  <a:gd name="adj" fmla="val 50000"/>
                </a:avLst>
              </a:prstGeom>
              <a:solidFill>
                <a:schemeClr val="accent6">
                  <a:lumMod val="75000"/>
                </a:schemeClr>
              </a:solidFill>
              <a:ln w="127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1</a:t>
                </a:r>
                <a:endParaRPr lang="en-ZA" b="1" dirty="0">
                  <a:solidFill>
                    <a:prstClr val="black"/>
                  </a:solidFill>
                </a:endParaRPr>
              </a:p>
            </p:txBody>
          </p:sp>
        </p:grpSp>
        <p:pic>
          <p:nvPicPr>
            <p:cNvPr id="9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8424" y="2076450"/>
              <a:ext cx="4776405" cy="29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20144" y="41453"/>
              <a:ext cx="4303712" cy="312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775073" y="2900361"/>
              <a:ext cx="2219325" cy="1277938"/>
            </a:xfrm>
            <a:custGeom>
              <a:avLst/>
              <a:gdLst>
                <a:gd name="connsiteX0" fmla="*/ 2209800 w 2209800"/>
                <a:gd name="connsiteY0" fmla="*/ 1244600 h 1244600"/>
                <a:gd name="connsiteX1" fmla="*/ 1231900 w 2209800"/>
                <a:gd name="connsiteY1" fmla="*/ 723900 h 1244600"/>
                <a:gd name="connsiteX2" fmla="*/ 190500 w 2209800"/>
                <a:gd name="connsiteY2" fmla="*/ 190500 h 1244600"/>
                <a:gd name="connsiteX3" fmla="*/ 127000 w 2209800"/>
                <a:gd name="connsiteY3" fmla="*/ 25400 h 1244600"/>
                <a:gd name="connsiteX4" fmla="*/ 0 w 2209800"/>
                <a:gd name="connsiteY4" fmla="*/ 0 h 1244600"/>
                <a:gd name="connsiteX0" fmla="*/ 2209800 w 2209800"/>
                <a:gd name="connsiteY0" fmla="*/ 1244600 h 1244600"/>
                <a:gd name="connsiteX1" fmla="*/ 1193800 w 2209800"/>
                <a:gd name="connsiteY1" fmla="*/ 774700 h 1244600"/>
                <a:gd name="connsiteX2" fmla="*/ 190500 w 2209800"/>
                <a:gd name="connsiteY2" fmla="*/ 190500 h 1244600"/>
                <a:gd name="connsiteX3" fmla="*/ 127000 w 2209800"/>
                <a:gd name="connsiteY3" fmla="*/ 25400 h 1244600"/>
                <a:gd name="connsiteX4" fmla="*/ 0 w 2209800"/>
                <a:gd name="connsiteY4" fmla="*/ 0 h 1244600"/>
                <a:gd name="connsiteX0" fmla="*/ 2209800 w 2209800"/>
                <a:gd name="connsiteY0" fmla="*/ 1244600 h 1244600"/>
                <a:gd name="connsiteX1" fmla="*/ 1212850 w 2209800"/>
                <a:gd name="connsiteY1" fmla="*/ 836613 h 1244600"/>
                <a:gd name="connsiteX2" fmla="*/ 190500 w 2209800"/>
                <a:gd name="connsiteY2" fmla="*/ 190500 h 1244600"/>
                <a:gd name="connsiteX3" fmla="*/ 127000 w 2209800"/>
                <a:gd name="connsiteY3" fmla="*/ 25400 h 1244600"/>
                <a:gd name="connsiteX4" fmla="*/ 0 w 2209800"/>
                <a:gd name="connsiteY4" fmla="*/ 0 h 1244600"/>
                <a:gd name="connsiteX0" fmla="*/ 2209800 w 2209800"/>
                <a:gd name="connsiteY0" fmla="*/ 1244600 h 1244600"/>
                <a:gd name="connsiteX1" fmla="*/ 1212850 w 2209800"/>
                <a:gd name="connsiteY1" fmla="*/ 836613 h 1244600"/>
                <a:gd name="connsiteX2" fmla="*/ 711200 w 2209800"/>
                <a:gd name="connsiteY2" fmla="*/ 485775 h 1244600"/>
                <a:gd name="connsiteX3" fmla="*/ 190500 w 2209800"/>
                <a:gd name="connsiteY3" fmla="*/ 190500 h 1244600"/>
                <a:gd name="connsiteX4" fmla="*/ 127000 w 2209800"/>
                <a:gd name="connsiteY4" fmla="*/ 25400 h 1244600"/>
                <a:gd name="connsiteX5" fmla="*/ 0 w 2209800"/>
                <a:gd name="connsiteY5" fmla="*/ 0 h 1244600"/>
                <a:gd name="connsiteX0" fmla="*/ 2209800 w 2209800"/>
                <a:gd name="connsiteY0" fmla="*/ 1244600 h 1244600"/>
                <a:gd name="connsiteX1" fmla="*/ 1212850 w 2209800"/>
                <a:gd name="connsiteY1" fmla="*/ 836613 h 1244600"/>
                <a:gd name="connsiteX2" fmla="*/ 711200 w 2209800"/>
                <a:gd name="connsiteY2" fmla="*/ 485775 h 1244600"/>
                <a:gd name="connsiteX3" fmla="*/ 190500 w 2209800"/>
                <a:gd name="connsiteY3" fmla="*/ 190500 h 1244600"/>
                <a:gd name="connsiteX4" fmla="*/ 127000 w 2209800"/>
                <a:gd name="connsiteY4" fmla="*/ 25400 h 1244600"/>
                <a:gd name="connsiteX5" fmla="*/ 77788 w 2209800"/>
                <a:gd name="connsiteY5" fmla="*/ 4763 h 1244600"/>
                <a:gd name="connsiteX6" fmla="*/ 0 w 2209800"/>
                <a:gd name="connsiteY6" fmla="*/ 0 h 1244600"/>
                <a:gd name="connsiteX0" fmla="*/ 2219325 w 2219325"/>
                <a:gd name="connsiteY0" fmla="*/ 1277938 h 1277938"/>
                <a:gd name="connsiteX1" fmla="*/ 1222375 w 2219325"/>
                <a:gd name="connsiteY1" fmla="*/ 869951 h 1277938"/>
                <a:gd name="connsiteX2" fmla="*/ 720725 w 2219325"/>
                <a:gd name="connsiteY2" fmla="*/ 519113 h 1277938"/>
                <a:gd name="connsiteX3" fmla="*/ 200025 w 2219325"/>
                <a:gd name="connsiteY3" fmla="*/ 223838 h 1277938"/>
                <a:gd name="connsiteX4" fmla="*/ 136525 w 2219325"/>
                <a:gd name="connsiteY4" fmla="*/ 58738 h 1277938"/>
                <a:gd name="connsiteX5" fmla="*/ 87313 w 2219325"/>
                <a:gd name="connsiteY5" fmla="*/ 38101 h 1277938"/>
                <a:gd name="connsiteX6" fmla="*/ 0 w 2219325"/>
                <a:gd name="connsiteY6" fmla="*/ 0 h 127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9325" h="1277938">
                  <a:moveTo>
                    <a:pt x="2219325" y="1277938"/>
                  </a:moveTo>
                  <a:cubicBezTo>
                    <a:pt x="1887008" y="1141942"/>
                    <a:pt x="1472142" y="996422"/>
                    <a:pt x="1222375" y="869951"/>
                  </a:cubicBezTo>
                  <a:cubicBezTo>
                    <a:pt x="972608" y="743480"/>
                    <a:pt x="899054" y="629709"/>
                    <a:pt x="720725" y="519113"/>
                  </a:cubicBezTo>
                  <a:lnTo>
                    <a:pt x="200025" y="223838"/>
                  </a:lnTo>
                  <a:lnTo>
                    <a:pt x="136525" y="58738"/>
                  </a:lnTo>
                  <a:cubicBezTo>
                    <a:pt x="128058" y="56621"/>
                    <a:pt x="95780" y="40218"/>
                    <a:pt x="87313" y="38101"/>
                  </a:cubicBezTo>
                  <a:lnTo>
                    <a:pt x="0" y="0"/>
                  </a:lnTo>
                </a:path>
              </a:pathLst>
            </a:custGeom>
            <a:noFill/>
            <a:ln w="38100">
              <a:solidFill>
                <a:srgbClr val="FFFF00"/>
              </a:solidFill>
              <a:prstDash val="sysDash"/>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3" name="Freeform 2"/>
            <p:cNvSpPr/>
            <p:nvPr/>
          </p:nvSpPr>
          <p:spPr>
            <a:xfrm>
              <a:off x="4699000" y="1193800"/>
              <a:ext cx="1460500" cy="800100"/>
            </a:xfrm>
            <a:custGeom>
              <a:avLst/>
              <a:gdLst>
                <a:gd name="connsiteX0" fmla="*/ 838200 w 838200"/>
                <a:gd name="connsiteY0" fmla="*/ 596900 h 596900"/>
                <a:gd name="connsiteX1" fmla="*/ 787400 w 838200"/>
                <a:gd name="connsiteY1" fmla="*/ 546100 h 596900"/>
                <a:gd name="connsiteX2" fmla="*/ 368300 w 838200"/>
                <a:gd name="connsiteY2" fmla="*/ 342900 h 596900"/>
                <a:gd name="connsiteX3" fmla="*/ 266700 w 838200"/>
                <a:gd name="connsiteY3" fmla="*/ 63500 h 596900"/>
                <a:gd name="connsiteX4" fmla="*/ 0 w 838200"/>
                <a:gd name="connsiteY4" fmla="*/ 0 h 596900"/>
                <a:gd name="connsiteX0" fmla="*/ 1460500 w 1460500"/>
                <a:gd name="connsiteY0" fmla="*/ 800100 h 800100"/>
                <a:gd name="connsiteX1" fmla="*/ 787400 w 1460500"/>
                <a:gd name="connsiteY1" fmla="*/ 546100 h 800100"/>
                <a:gd name="connsiteX2" fmla="*/ 368300 w 1460500"/>
                <a:gd name="connsiteY2" fmla="*/ 342900 h 800100"/>
                <a:gd name="connsiteX3" fmla="*/ 266700 w 1460500"/>
                <a:gd name="connsiteY3" fmla="*/ 63500 h 800100"/>
                <a:gd name="connsiteX4" fmla="*/ 0 w 146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0" h="800100">
                  <a:moveTo>
                    <a:pt x="1460500" y="800100"/>
                  </a:moveTo>
                  <a:lnTo>
                    <a:pt x="787400" y="546100"/>
                  </a:lnTo>
                  <a:lnTo>
                    <a:pt x="368300" y="342900"/>
                  </a:lnTo>
                  <a:lnTo>
                    <a:pt x="266700" y="63500"/>
                  </a:lnTo>
                  <a:lnTo>
                    <a:pt x="0" y="0"/>
                  </a:lnTo>
                </a:path>
              </a:pathLst>
            </a:custGeom>
            <a:noFill/>
            <a:ln w="38100">
              <a:solidFill>
                <a:srgbClr val="FFFF00"/>
              </a:solidFill>
              <a:prstDash val="sysDash"/>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29" name="Freeform 28"/>
            <p:cNvSpPr/>
            <p:nvPr/>
          </p:nvSpPr>
          <p:spPr>
            <a:xfrm>
              <a:off x="1873748" y="41801"/>
              <a:ext cx="5396331" cy="6300942"/>
            </a:xfrm>
            <a:custGeom>
              <a:avLst/>
              <a:gdLst>
                <a:gd name="connsiteX0" fmla="*/ 5094514 w 5631543"/>
                <a:gd name="connsiteY0" fmla="*/ 5558971 h 6139543"/>
                <a:gd name="connsiteX1" fmla="*/ 5631543 w 5631543"/>
                <a:gd name="connsiteY1" fmla="*/ 3120571 h 6139543"/>
                <a:gd name="connsiteX2" fmla="*/ 5167085 w 5631543"/>
                <a:gd name="connsiteY2" fmla="*/ 827314 h 6139543"/>
                <a:gd name="connsiteX3" fmla="*/ 2989943 w 5631543"/>
                <a:gd name="connsiteY3" fmla="*/ 0 h 6139543"/>
                <a:gd name="connsiteX4" fmla="*/ 609600 w 5631543"/>
                <a:gd name="connsiteY4" fmla="*/ 769257 h 6139543"/>
                <a:gd name="connsiteX5" fmla="*/ 0 w 5631543"/>
                <a:gd name="connsiteY5" fmla="*/ 3222171 h 6139543"/>
                <a:gd name="connsiteX6" fmla="*/ 740228 w 5631543"/>
                <a:gd name="connsiteY6" fmla="*/ 5457371 h 6139543"/>
                <a:gd name="connsiteX7" fmla="*/ 1596571 w 5631543"/>
                <a:gd name="connsiteY7" fmla="*/ 6139543 h 6139543"/>
                <a:gd name="connsiteX0" fmla="*/ 5094514 w 5633376"/>
                <a:gd name="connsiteY0" fmla="*/ 5558971 h 6139543"/>
                <a:gd name="connsiteX1" fmla="*/ 5631543 w 5633376"/>
                <a:gd name="connsiteY1" fmla="*/ 3120571 h 6139543"/>
                <a:gd name="connsiteX2" fmla="*/ 5167085 w 5633376"/>
                <a:gd name="connsiteY2" fmla="*/ 827314 h 6139543"/>
                <a:gd name="connsiteX3" fmla="*/ 2989943 w 5633376"/>
                <a:gd name="connsiteY3" fmla="*/ 0 h 6139543"/>
                <a:gd name="connsiteX4" fmla="*/ 609600 w 5633376"/>
                <a:gd name="connsiteY4" fmla="*/ 769257 h 6139543"/>
                <a:gd name="connsiteX5" fmla="*/ 0 w 5633376"/>
                <a:gd name="connsiteY5" fmla="*/ 3222171 h 6139543"/>
                <a:gd name="connsiteX6" fmla="*/ 740228 w 5633376"/>
                <a:gd name="connsiteY6" fmla="*/ 5457371 h 6139543"/>
                <a:gd name="connsiteX7" fmla="*/ 1596571 w 5633376"/>
                <a:gd name="connsiteY7" fmla="*/ 6139543 h 6139543"/>
                <a:gd name="connsiteX0" fmla="*/ 5094514 w 5682465"/>
                <a:gd name="connsiteY0" fmla="*/ 5558971 h 6139543"/>
                <a:gd name="connsiteX1" fmla="*/ 5631543 w 5682465"/>
                <a:gd name="connsiteY1" fmla="*/ 3120571 h 6139543"/>
                <a:gd name="connsiteX2" fmla="*/ 5167085 w 5682465"/>
                <a:gd name="connsiteY2" fmla="*/ 827314 h 6139543"/>
                <a:gd name="connsiteX3" fmla="*/ 2989943 w 5682465"/>
                <a:gd name="connsiteY3" fmla="*/ 0 h 6139543"/>
                <a:gd name="connsiteX4" fmla="*/ 609600 w 5682465"/>
                <a:gd name="connsiteY4" fmla="*/ 769257 h 6139543"/>
                <a:gd name="connsiteX5" fmla="*/ 0 w 5682465"/>
                <a:gd name="connsiteY5" fmla="*/ 3222171 h 6139543"/>
                <a:gd name="connsiteX6" fmla="*/ 740228 w 5682465"/>
                <a:gd name="connsiteY6" fmla="*/ 5457371 h 6139543"/>
                <a:gd name="connsiteX7" fmla="*/ 1596571 w 5682465"/>
                <a:gd name="connsiteY7" fmla="*/ 6139543 h 6139543"/>
                <a:gd name="connsiteX0" fmla="*/ 5094514 w 5682465"/>
                <a:gd name="connsiteY0" fmla="*/ 5636486 h 6217058"/>
                <a:gd name="connsiteX1" fmla="*/ 5631543 w 5682465"/>
                <a:gd name="connsiteY1" fmla="*/ 3198086 h 6217058"/>
                <a:gd name="connsiteX2" fmla="*/ 5167085 w 5682465"/>
                <a:gd name="connsiteY2" fmla="*/ 904829 h 6217058"/>
                <a:gd name="connsiteX3" fmla="*/ 2989943 w 5682465"/>
                <a:gd name="connsiteY3" fmla="*/ 77515 h 6217058"/>
                <a:gd name="connsiteX4" fmla="*/ 609600 w 5682465"/>
                <a:gd name="connsiteY4" fmla="*/ 846772 h 6217058"/>
                <a:gd name="connsiteX5" fmla="*/ 0 w 5682465"/>
                <a:gd name="connsiteY5" fmla="*/ 3299686 h 6217058"/>
                <a:gd name="connsiteX6" fmla="*/ 740228 w 5682465"/>
                <a:gd name="connsiteY6" fmla="*/ 5534886 h 6217058"/>
                <a:gd name="connsiteX7" fmla="*/ 1596571 w 5682465"/>
                <a:gd name="connsiteY7" fmla="*/ 6217058 h 6217058"/>
                <a:gd name="connsiteX0" fmla="*/ 5094514 w 5682465"/>
                <a:gd name="connsiteY0" fmla="*/ 5562314 h 6142886"/>
                <a:gd name="connsiteX1" fmla="*/ 5631543 w 5682465"/>
                <a:gd name="connsiteY1" fmla="*/ 3123914 h 6142886"/>
                <a:gd name="connsiteX2" fmla="*/ 5167085 w 5682465"/>
                <a:gd name="connsiteY2" fmla="*/ 830657 h 6142886"/>
                <a:gd name="connsiteX3" fmla="*/ 2989943 w 5682465"/>
                <a:gd name="connsiteY3" fmla="*/ 3343 h 6142886"/>
                <a:gd name="connsiteX4" fmla="*/ 609600 w 5682465"/>
                <a:gd name="connsiteY4" fmla="*/ 772600 h 6142886"/>
                <a:gd name="connsiteX5" fmla="*/ 0 w 5682465"/>
                <a:gd name="connsiteY5" fmla="*/ 3225514 h 6142886"/>
                <a:gd name="connsiteX6" fmla="*/ 740228 w 5682465"/>
                <a:gd name="connsiteY6" fmla="*/ 5460714 h 6142886"/>
                <a:gd name="connsiteX7" fmla="*/ 1596571 w 5682465"/>
                <a:gd name="connsiteY7" fmla="*/ 6142886 h 6142886"/>
                <a:gd name="connsiteX0" fmla="*/ 5131973 w 5719924"/>
                <a:gd name="connsiteY0" fmla="*/ 5562314 h 6142886"/>
                <a:gd name="connsiteX1" fmla="*/ 5669002 w 5719924"/>
                <a:gd name="connsiteY1" fmla="*/ 3123914 h 6142886"/>
                <a:gd name="connsiteX2" fmla="*/ 5204544 w 5719924"/>
                <a:gd name="connsiteY2" fmla="*/ 830657 h 6142886"/>
                <a:gd name="connsiteX3" fmla="*/ 3027402 w 5719924"/>
                <a:gd name="connsiteY3" fmla="*/ 3343 h 6142886"/>
                <a:gd name="connsiteX4" fmla="*/ 647059 w 5719924"/>
                <a:gd name="connsiteY4" fmla="*/ 772600 h 6142886"/>
                <a:gd name="connsiteX5" fmla="*/ 37459 w 5719924"/>
                <a:gd name="connsiteY5" fmla="*/ 3225514 h 6142886"/>
                <a:gd name="connsiteX6" fmla="*/ 777687 w 5719924"/>
                <a:gd name="connsiteY6" fmla="*/ 5460714 h 6142886"/>
                <a:gd name="connsiteX7" fmla="*/ 1634030 w 5719924"/>
                <a:gd name="connsiteY7" fmla="*/ 6142886 h 6142886"/>
                <a:gd name="connsiteX0" fmla="*/ 5094514 w 5682465"/>
                <a:gd name="connsiteY0" fmla="*/ 5562314 h 6142886"/>
                <a:gd name="connsiteX1" fmla="*/ 5631543 w 5682465"/>
                <a:gd name="connsiteY1" fmla="*/ 3123914 h 6142886"/>
                <a:gd name="connsiteX2" fmla="*/ 5167085 w 5682465"/>
                <a:gd name="connsiteY2" fmla="*/ 830657 h 6142886"/>
                <a:gd name="connsiteX3" fmla="*/ 2989943 w 5682465"/>
                <a:gd name="connsiteY3" fmla="*/ 3343 h 6142886"/>
                <a:gd name="connsiteX4" fmla="*/ 609600 w 5682465"/>
                <a:gd name="connsiteY4" fmla="*/ 772600 h 6142886"/>
                <a:gd name="connsiteX5" fmla="*/ 0 w 5682465"/>
                <a:gd name="connsiteY5" fmla="*/ 3225514 h 6142886"/>
                <a:gd name="connsiteX6" fmla="*/ 740228 w 5682465"/>
                <a:gd name="connsiteY6" fmla="*/ 5460714 h 6142886"/>
                <a:gd name="connsiteX7" fmla="*/ 1596571 w 5682465"/>
                <a:gd name="connsiteY7" fmla="*/ 6142886 h 6142886"/>
                <a:gd name="connsiteX0" fmla="*/ 5094514 w 5682465"/>
                <a:gd name="connsiteY0" fmla="*/ 5562314 h 6142886"/>
                <a:gd name="connsiteX1" fmla="*/ 5631543 w 5682465"/>
                <a:gd name="connsiteY1" fmla="*/ 3123914 h 6142886"/>
                <a:gd name="connsiteX2" fmla="*/ 5167085 w 5682465"/>
                <a:gd name="connsiteY2" fmla="*/ 830657 h 6142886"/>
                <a:gd name="connsiteX3" fmla="*/ 2989943 w 5682465"/>
                <a:gd name="connsiteY3" fmla="*/ 3343 h 6142886"/>
                <a:gd name="connsiteX4" fmla="*/ 609600 w 5682465"/>
                <a:gd name="connsiteY4" fmla="*/ 772600 h 6142886"/>
                <a:gd name="connsiteX5" fmla="*/ 0 w 5682465"/>
                <a:gd name="connsiteY5" fmla="*/ 3225514 h 6142886"/>
                <a:gd name="connsiteX6" fmla="*/ 740228 w 5682465"/>
                <a:gd name="connsiteY6" fmla="*/ 5460714 h 6142886"/>
                <a:gd name="connsiteX7" fmla="*/ 1596571 w 5682465"/>
                <a:gd name="connsiteY7" fmla="*/ 6142886 h 6142886"/>
                <a:gd name="connsiteX0" fmla="*/ 5094514 w 5633376"/>
                <a:gd name="connsiteY0" fmla="*/ 5562314 h 6142886"/>
                <a:gd name="connsiteX1" fmla="*/ 5631543 w 5633376"/>
                <a:gd name="connsiteY1" fmla="*/ 3123914 h 6142886"/>
                <a:gd name="connsiteX2" fmla="*/ 5167085 w 5633376"/>
                <a:gd name="connsiteY2" fmla="*/ 830657 h 6142886"/>
                <a:gd name="connsiteX3" fmla="*/ 2989943 w 5633376"/>
                <a:gd name="connsiteY3" fmla="*/ 3343 h 6142886"/>
                <a:gd name="connsiteX4" fmla="*/ 609600 w 5633376"/>
                <a:gd name="connsiteY4" fmla="*/ 772600 h 6142886"/>
                <a:gd name="connsiteX5" fmla="*/ 0 w 5633376"/>
                <a:gd name="connsiteY5" fmla="*/ 3225514 h 6142886"/>
                <a:gd name="connsiteX6" fmla="*/ 740228 w 5633376"/>
                <a:gd name="connsiteY6" fmla="*/ 5460714 h 6142886"/>
                <a:gd name="connsiteX7" fmla="*/ 1596571 w 5633376"/>
                <a:gd name="connsiteY7" fmla="*/ 6142886 h 6142886"/>
                <a:gd name="connsiteX0" fmla="*/ 5096741 w 5635603"/>
                <a:gd name="connsiteY0" fmla="*/ 5562314 h 6142886"/>
                <a:gd name="connsiteX1" fmla="*/ 5633770 w 5635603"/>
                <a:gd name="connsiteY1" fmla="*/ 3123914 h 6142886"/>
                <a:gd name="connsiteX2" fmla="*/ 5169312 w 5635603"/>
                <a:gd name="connsiteY2" fmla="*/ 830657 h 6142886"/>
                <a:gd name="connsiteX3" fmla="*/ 2992170 w 5635603"/>
                <a:gd name="connsiteY3" fmla="*/ 3343 h 6142886"/>
                <a:gd name="connsiteX4" fmla="*/ 611827 w 5635603"/>
                <a:gd name="connsiteY4" fmla="*/ 772600 h 6142886"/>
                <a:gd name="connsiteX5" fmla="*/ 2227 w 5635603"/>
                <a:gd name="connsiteY5" fmla="*/ 3225514 h 6142886"/>
                <a:gd name="connsiteX6" fmla="*/ 742455 w 5635603"/>
                <a:gd name="connsiteY6" fmla="*/ 5460714 h 6142886"/>
                <a:gd name="connsiteX7" fmla="*/ 1598798 w 5635603"/>
                <a:gd name="connsiteY7" fmla="*/ 6142886 h 6142886"/>
                <a:gd name="connsiteX0" fmla="*/ 5096741 w 5635603"/>
                <a:gd name="connsiteY0" fmla="*/ 5562314 h 6142886"/>
                <a:gd name="connsiteX1" fmla="*/ 5633770 w 5635603"/>
                <a:gd name="connsiteY1" fmla="*/ 3123914 h 6142886"/>
                <a:gd name="connsiteX2" fmla="*/ 5169312 w 5635603"/>
                <a:gd name="connsiteY2" fmla="*/ 830657 h 6142886"/>
                <a:gd name="connsiteX3" fmla="*/ 2992170 w 5635603"/>
                <a:gd name="connsiteY3" fmla="*/ 3343 h 6142886"/>
                <a:gd name="connsiteX4" fmla="*/ 611827 w 5635603"/>
                <a:gd name="connsiteY4" fmla="*/ 772600 h 6142886"/>
                <a:gd name="connsiteX5" fmla="*/ 2227 w 5635603"/>
                <a:gd name="connsiteY5" fmla="*/ 3225514 h 6142886"/>
                <a:gd name="connsiteX6" fmla="*/ 742455 w 5635603"/>
                <a:gd name="connsiteY6" fmla="*/ 5460714 h 6142886"/>
                <a:gd name="connsiteX7" fmla="*/ 1598798 w 5635603"/>
                <a:gd name="connsiteY7" fmla="*/ 6142886 h 6142886"/>
                <a:gd name="connsiteX0" fmla="*/ 5096741 w 5635603"/>
                <a:gd name="connsiteY0" fmla="*/ 5562314 h 6142886"/>
                <a:gd name="connsiteX1" fmla="*/ 5633770 w 5635603"/>
                <a:gd name="connsiteY1" fmla="*/ 3123914 h 6142886"/>
                <a:gd name="connsiteX2" fmla="*/ 5169312 w 5635603"/>
                <a:gd name="connsiteY2" fmla="*/ 830657 h 6142886"/>
                <a:gd name="connsiteX3" fmla="*/ 2992170 w 5635603"/>
                <a:gd name="connsiteY3" fmla="*/ 3343 h 6142886"/>
                <a:gd name="connsiteX4" fmla="*/ 611827 w 5635603"/>
                <a:gd name="connsiteY4" fmla="*/ 772600 h 6142886"/>
                <a:gd name="connsiteX5" fmla="*/ 2227 w 5635603"/>
                <a:gd name="connsiteY5" fmla="*/ 3225514 h 6142886"/>
                <a:gd name="connsiteX6" fmla="*/ 742455 w 5635603"/>
                <a:gd name="connsiteY6" fmla="*/ 5460714 h 6142886"/>
                <a:gd name="connsiteX7" fmla="*/ 1598798 w 5635603"/>
                <a:gd name="connsiteY7" fmla="*/ 6142886 h 6142886"/>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5604 w 5634466"/>
                <a:gd name="connsiteY0" fmla="*/ 5559250 h 6139822"/>
                <a:gd name="connsiteX1" fmla="*/ 5632633 w 5634466"/>
                <a:gd name="connsiteY1" fmla="*/ 3120850 h 6139822"/>
                <a:gd name="connsiteX2" fmla="*/ 5168175 w 5634466"/>
                <a:gd name="connsiteY2" fmla="*/ 827593 h 6139822"/>
                <a:gd name="connsiteX3" fmla="*/ 2991033 w 5634466"/>
                <a:gd name="connsiteY3" fmla="*/ 279 h 6139822"/>
                <a:gd name="connsiteX4" fmla="*/ 610690 w 5634466"/>
                <a:gd name="connsiteY4" fmla="*/ 769536 h 6139822"/>
                <a:gd name="connsiteX5" fmla="*/ 1090 w 5634466"/>
                <a:gd name="connsiteY5" fmla="*/ 3222450 h 6139822"/>
                <a:gd name="connsiteX6" fmla="*/ 741318 w 5634466"/>
                <a:gd name="connsiteY6" fmla="*/ 5457650 h 6139822"/>
                <a:gd name="connsiteX7" fmla="*/ 1597661 w 5634466"/>
                <a:gd name="connsiteY7" fmla="*/ 6139822 h 6139822"/>
                <a:gd name="connsiteX0" fmla="*/ 5098029 w 5636891"/>
                <a:gd name="connsiteY0" fmla="*/ 5559222 h 6139794"/>
                <a:gd name="connsiteX1" fmla="*/ 5635058 w 5636891"/>
                <a:gd name="connsiteY1" fmla="*/ 3120822 h 6139794"/>
                <a:gd name="connsiteX2" fmla="*/ 5170600 w 5636891"/>
                <a:gd name="connsiteY2" fmla="*/ 827565 h 6139794"/>
                <a:gd name="connsiteX3" fmla="*/ 2993458 w 5636891"/>
                <a:gd name="connsiteY3" fmla="*/ 251 h 6139794"/>
                <a:gd name="connsiteX4" fmla="*/ 613115 w 5636891"/>
                <a:gd name="connsiteY4" fmla="*/ 769508 h 6139794"/>
                <a:gd name="connsiteX5" fmla="*/ 3515 w 5636891"/>
                <a:gd name="connsiteY5" fmla="*/ 3222422 h 6139794"/>
                <a:gd name="connsiteX6" fmla="*/ 743743 w 5636891"/>
                <a:gd name="connsiteY6" fmla="*/ 5457622 h 6139794"/>
                <a:gd name="connsiteX7" fmla="*/ 1600086 w 5636891"/>
                <a:gd name="connsiteY7" fmla="*/ 6139794 h 6139794"/>
                <a:gd name="connsiteX0" fmla="*/ 5095986 w 5634848"/>
                <a:gd name="connsiteY0" fmla="*/ 5559647 h 6140219"/>
                <a:gd name="connsiteX1" fmla="*/ 5633015 w 5634848"/>
                <a:gd name="connsiteY1" fmla="*/ 3121247 h 6140219"/>
                <a:gd name="connsiteX2" fmla="*/ 5168557 w 5634848"/>
                <a:gd name="connsiteY2" fmla="*/ 827990 h 6140219"/>
                <a:gd name="connsiteX3" fmla="*/ 2991415 w 5634848"/>
                <a:gd name="connsiteY3" fmla="*/ 676 h 6140219"/>
                <a:gd name="connsiteX4" fmla="*/ 611072 w 5634848"/>
                <a:gd name="connsiteY4" fmla="*/ 769933 h 6140219"/>
                <a:gd name="connsiteX5" fmla="*/ 1472 w 5634848"/>
                <a:gd name="connsiteY5" fmla="*/ 3222847 h 6140219"/>
                <a:gd name="connsiteX6" fmla="*/ 741700 w 5634848"/>
                <a:gd name="connsiteY6" fmla="*/ 5458047 h 6140219"/>
                <a:gd name="connsiteX7" fmla="*/ 1598043 w 5634848"/>
                <a:gd name="connsiteY7" fmla="*/ 6140219 h 6140219"/>
                <a:gd name="connsiteX0" fmla="*/ 5096518 w 5635380"/>
                <a:gd name="connsiteY0" fmla="*/ 5559273 h 6139845"/>
                <a:gd name="connsiteX1" fmla="*/ 5633547 w 5635380"/>
                <a:gd name="connsiteY1" fmla="*/ 3120873 h 6139845"/>
                <a:gd name="connsiteX2" fmla="*/ 5169089 w 5635380"/>
                <a:gd name="connsiteY2" fmla="*/ 827616 h 6139845"/>
                <a:gd name="connsiteX3" fmla="*/ 2991947 w 5635380"/>
                <a:gd name="connsiteY3" fmla="*/ 302 h 6139845"/>
                <a:gd name="connsiteX4" fmla="*/ 611604 w 5635380"/>
                <a:gd name="connsiteY4" fmla="*/ 769559 h 6139845"/>
                <a:gd name="connsiteX5" fmla="*/ 2004 w 5635380"/>
                <a:gd name="connsiteY5" fmla="*/ 3222473 h 6139845"/>
                <a:gd name="connsiteX6" fmla="*/ 742232 w 5635380"/>
                <a:gd name="connsiteY6" fmla="*/ 5457673 h 6139845"/>
                <a:gd name="connsiteX7" fmla="*/ 1598575 w 5635380"/>
                <a:gd name="connsiteY7" fmla="*/ 6139845 h 6139845"/>
                <a:gd name="connsiteX0" fmla="*/ 5095986 w 5634848"/>
                <a:gd name="connsiteY0" fmla="*/ 5559314 h 6139886"/>
                <a:gd name="connsiteX1" fmla="*/ 5633015 w 5634848"/>
                <a:gd name="connsiteY1" fmla="*/ 3120914 h 6139886"/>
                <a:gd name="connsiteX2" fmla="*/ 5168557 w 5634848"/>
                <a:gd name="connsiteY2" fmla="*/ 827657 h 6139886"/>
                <a:gd name="connsiteX3" fmla="*/ 2991415 w 5634848"/>
                <a:gd name="connsiteY3" fmla="*/ 343 h 6139886"/>
                <a:gd name="connsiteX4" fmla="*/ 611072 w 5634848"/>
                <a:gd name="connsiteY4" fmla="*/ 769600 h 6139886"/>
                <a:gd name="connsiteX5" fmla="*/ 1472 w 5634848"/>
                <a:gd name="connsiteY5" fmla="*/ 3222514 h 6139886"/>
                <a:gd name="connsiteX6" fmla="*/ 741700 w 5634848"/>
                <a:gd name="connsiteY6" fmla="*/ 5457714 h 6139886"/>
                <a:gd name="connsiteX7" fmla="*/ 1598043 w 5634848"/>
                <a:gd name="connsiteY7" fmla="*/ 6139886 h 6139886"/>
                <a:gd name="connsiteX0" fmla="*/ 5290539 w 5634560"/>
                <a:gd name="connsiteY0" fmla="*/ 4965927 h 6139886"/>
                <a:gd name="connsiteX1" fmla="*/ 5633015 w 5634560"/>
                <a:gd name="connsiteY1" fmla="*/ 3120914 h 6139886"/>
                <a:gd name="connsiteX2" fmla="*/ 5168557 w 5634560"/>
                <a:gd name="connsiteY2" fmla="*/ 827657 h 6139886"/>
                <a:gd name="connsiteX3" fmla="*/ 2991415 w 5634560"/>
                <a:gd name="connsiteY3" fmla="*/ 343 h 6139886"/>
                <a:gd name="connsiteX4" fmla="*/ 611072 w 5634560"/>
                <a:gd name="connsiteY4" fmla="*/ 769600 h 6139886"/>
                <a:gd name="connsiteX5" fmla="*/ 1472 w 5634560"/>
                <a:gd name="connsiteY5" fmla="*/ 3222514 h 6139886"/>
                <a:gd name="connsiteX6" fmla="*/ 741700 w 5634560"/>
                <a:gd name="connsiteY6" fmla="*/ 5457714 h 6139886"/>
                <a:gd name="connsiteX7" fmla="*/ 1598043 w 5634560"/>
                <a:gd name="connsiteY7" fmla="*/ 6139886 h 6139886"/>
                <a:gd name="connsiteX0" fmla="*/ 5290539 w 5642441"/>
                <a:gd name="connsiteY0" fmla="*/ 4965927 h 6139886"/>
                <a:gd name="connsiteX1" fmla="*/ 5633015 w 5642441"/>
                <a:gd name="connsiteY1" fmla="*/ 3120914 h 6139886"/>
                <a:gd name="connsiteX2" fmla="*/ 5168557 w 5642441"/>
                <a:gd name="connsiteY2" fmla="*/ 827657 h 6139886"/>
                <a:gd name="connsiteX3" fmla="*/ 2991415 w 5642441"/>
                <a:gd name="connsiteY3" fmla="*/ 343 h 6139886"/>
                <a:gd name="connsiteX4" fmla="*/ 611072 w 5642441"/>
                <a:gd name="connsiteY4" fmla="*/ 769600 h 6139886"/>
                <a:gd name="connsiteX5" fmla="*/ 1472 w 5642441"/>
                <a:gd name="connsiteY5" fmla="*/ 3222514 h 6139886"/>
                <a:gd name="connsiteX6" fmla="*/ 741700 w 5642441"/>
                <a:gd name="connsiteY6" fmla="*/ 5457714 h 6139886"/>
                <a:gd name="connsiteX7" fmla="*/ 1598043 w 5642441"/>
                <a:gd name="connsiteY7" fmla="*/ 6139886 h 6139886"/>
                <a:gd name="connsiteX0" fmla="*/ 5290539 w 5679350"/>
                <a:gd name="connsiteY0" fmla="*/ 4987951 h 6161910"/>
                <a:gd name="connsiteX1" fmla="*/ 5633015 w 5679350"/>
                <a:gd name="connsiteY1" fmla="*/ 3142938 h 6161910"/>
                <a:gd name="connsiteX2" fmla="*/ 5381479 w 5679350"/>
                <a:gd name="connsiteY2" fmla="*/ 1443666 h 6161910"/>
                <a:gd name="connsiteX3" fmla="*/ 2991415 w 5679350"/>
                <a:gd name="connsiteY3" fmla="*/ 22367 h 6161910"/>
                <a:gd name="connsiteX4" fmla="*/ 611072 w 5679350"/>
                <a:gd name="connsiteY4" fmla="*/ 791624 h 6161910"/>
                <a:gd name="connsiteX5" fmla="*/ 1472 w 5679350"/>
                <a:gd name="connsiteY5" fmla="*/ 3244538 h 6161910"/>
                <a:gd name="connsiteX6" fmla="*/ 741700 w 5679350"/>
                <a:gd name="connsiteY6" fmla="*/ 5479738 h 6161910"/>
                <a:gd name="connsiteX7" fmla="*/ 1598043 w 5679350"/>
                <a:gd name="connsiteY7" fmla="*/ 6161910 h 6161910"/>
                <a:gd name="connsiteX0" fmla="*/ 5290539 w 5642886"/>
                <a:gd name="connsiteY0" fmla="*/ 4987951 h 6161910"/>
                <a:gd name="connsiteX1" fmla="*/ 5633015 w 5642886"/>
                <a:gd name="connsiteY1" fmla="*/ 3142938 h 6161910"/>
                <a:gd name="connsiteX2" fmla="*/ 5381479 w 5642886"/>
                <a:gd name="connsiteY2" fmla="*/ 1443666 h 6161910"/>
                <a:gd name="connsiteX3" fmla="*/ 2991415 w 5642886"/>
                <a:gd name="connsiteY3" fmla="*/ 22367 h 6161910"/>
                <a:gd name="connsiteX4" fmla="*/ 611072 w 5642886"/>
                <a:gd name="connsiteY4" fmla="*/ 791624 h 6161910"/>
                <a:gd name="connsiteX5" fmla="*/ 1472 w 5642886"/>
                <a:gd name="connsiteY5" fmla="*/ 3244538 h 6161910"/>
                <a:gd name="connsiteX6" fmla="*/ 741700 w 5642886"/>
                <a:gd name="connsiteY6" fmla="*/ 5479738 h 6161910"/>
                <a:gd name="connsiteX7" fmla="*/ 1598043 w 5642886"/>
                <a:gd name="connsiteY7" fmla="*/ 6161910 h 6161910"/>
                <a:gd name="connsiteX0" fmla="*/ 5344436 w 5696783"/>
                <a:gd name="connsiteY0" fmla="*/ 4965585 h 6139544"/>
                <a:gd name="connsiteX1" fmla="*/ 5686912 w 5696783"/>
                <a:gd name="connsiteY1" fmla="*/ 3120572 h 6139544"/>
                <a:gd name="connsiteX2" fmla="*/ 5435376 w 5696783"/>
                <a:gd name="connsiteY2" fmla="*/ 1421300 h 6139544"/>
                <a:gd name="connsiteX3" fmla="*/ 3045312 w 5696783"/>
                <a:gd name="connsiteY3" fmla="*/ 1 h 6139544"/>
                <a:gd name="connsiteX4" fmla="*/ 330377 w 5696783"/>
                <a:gd name="connsiteY4" fmla="*/ 1419814 h 6139544"/>
                <a:gd name="connsiteX5" fmla="*/ 55369 w 5696783"/>
                <a:gd name="connsiteY5" fmla="*/ 3222172 h 6139544"/>
                <a:gd name="connsiteX6" fmla="*/ 795597 w 5696783"/>
                <a:gd name="connsiteY6" fmla="*/ 5457372 h 6139544"/>
                <a:gd name="connsiteX7" fmla="*/ 1651940 w 5696783"/>
                <a:gd name="connsiteY7" fmla="*/ 6139544 h 6139544"/>
                <a:gd name="connsiteX0" fmla="*/ 5307264 w 5659611"/>
                <a:gd name="connsiteY0" fmla="*/ 4965585 h 6139544"/>
                <a:gd name="connsiteX1" fmla="*/ 5649740 w 5659611"/>
                <a:gd name="connsiteY1" fmla="*/ 3120572 h 6139544"/>
                <a:gd name="connsiteX2" fmla="*/ 5398204 w 5659611"/>
                <a:gd name="connsiteY2" fmla="*/ 1421300 h 6139544"/>
                <a:gd name="connsiteX3" fmla="*/ 3008140 w 5659611"/>
                <a:gd name="connsiteY3" fmla="*/ 1 h 6139544"/>
                <a:gd name="connsiteX4" fmla="*/ 293205 w 5659611"/>
                <a:gd name="connsiteY4" fmla="*/ 1419814 h 6139544"/>
                <a:gd name="connsiteX5" fmla="*/ 18197 w 5659611"/>
                <a:gd name="connsiteY5" fmla="*/ 3222172 h 6139544"/>
                <a:gd name="connsiteX6" fmla="*/ 758425 w 5659611"/>
                <a:gd name="connsiteY6" fmla="*/ 5457372 h 6139544"/>
                <a:gd name="connsiteX7" fmla="*/ 1614768 w 5659611"/>
                <a:gd name="connsiteY7" fmla="*/ 6139544 h 6139544"/>
                <a:gd name="connsiteX0" fmla="*/ 5306312 w 5658659"/>
                <a:gd name="connsiteY0" fmla="*/ 4965585 h 6139544"/>
                <a:gd name="connsiteX1" fmla="*/ 5648788 w 5658659"/>
                <a:gd name="connsiteY1" fmla="*/ 3120572 h 6139544"/>
                <a:gd name="connsiteX2" fmla="*/ 5397252 w 5658659"/>
                <a:gd name="connsiteY2" fmla="*/ 1421300 h 6139544"/>
                <a:gd name="connsiteX3" fmla="*/ 3007188 w 5658659"/>
                <a:gd name="connsiteY3" fmla="*/ 1 h 6139544"/>
                <a:gd name="connsiteX4" fmla="*/ 292253 w 5658659"/>
                <a:gd name="connsiteY4" fmla="*/ 1419814 h 6139544"/>
                <a:gd name="connsiteX5" fmla="*/ 17245 w 5658659"/>
                <a:gd name="connsiteY5" fmla="*/ 3222172 h 6139544"/>
                <a:gd name="connsiteX6" fmla="*/ 757473 w 5658659"/>
                <a:gd name="connsiteY6" fmla="*/ 5457372 h 6139544"/>
                <a:gd name="connsiteX7" fmla="*/ 1613816 w 5658659"/>
                <a:gd name="connsiteY7" fmla="*/ 6139544 h 6139544"/>
                <a:gd name="connsiteX0" fmla="*/ 5324346 w 5676693"/>
                <a:gd name="connsiteY0" fmla="*/ 4965585 h 6139544"/>
                <a:gd name="connsiteX1" fmla="*/ 5666822 w 5676693"/>
                <a:gd name="connsiteY1" fmla="*/ 3120572 h 6139544"/>
                <a:gd name="connsiteX2" fmla="*/ 5415286 w 5676693"/>
                <a:gd name="connsiteY2" fmla="*/ 1421300 h 6139544"/>
                <a:gd name="connsiteX3" fmla="*/ 3025222 w 5676693"/>
                <a:gd name="connsiteY3" fmla="*/ 1 h 6139544"/>
                <a:gd name="connsiteX4" fmla="*/ 310287 w 5676693"/>
                <a:gd name="connsiteY4" fmla="*/ 1419814 h 6139544"/>
                <a:gd name="connsiteX5" fmla="*/ 35279 w 5676693"/>
                <a:gd name="connsiteY5" fmla="*/ 3222172 h 6139544"/>
                <a:gd name="connsiteX6" fmla="*/ 775507 w 5676693"/>
                <a:gd name="connsiteY6" fmla="*/ 5457372 h 6139544"/>
                <a:gd name="connsiteX7" fmla="*/ 1631850 w 5676693"/>
                <a:gd name="connsiteY7" fmla="*/ 6139544 h 6139544"/>
                <a:gd name="connsiteX0" fmla="*/ 5354690 w 5761332"/>
                <a:gd name="connsiteY0" fmla="*/ 4965585 h 6139544"/>
                <a:gd name="connsiteX1" fmla="*/ 5697166 w 5761332"/>
                <a:gd name="connsiteY1" fmla="*/ 3120572 h 6139544"/>
                <a:gd name="connsiteX2" fmla="*/ 5445630 w 5761332"/>
                <a:gd name="connsiteY2" fmla="*/ 1421300 h 6139544"/>
                <a:gd name="connsiteX3" fmla="*/ 2751391 w 5761332"/>
                <a:gd name="connsiteY3" fmla="*/ 1 h 6139544"/>
                <a:gd name="connsiteX4" fmla="*/ 340631 w 5761332"/>
                <a:gd name="connsiteY4" fmla="*/ 1419814 h 6139544"/>
                <a:gd name="connsiteX5" fmla="*/ 65623 w 5761332"/>
                <a:gd name="connsiteY5" fmla="*/ 3222172 h 6139544"/>
                <a:gd name="connsiteX6" fmla="*/ 805851 w 5761332"/>
                <a:gd name="connsiteY6" fmla="*/ 5457372 h 6139544"/>
                <a:gd name="connsiteX7" fmla="*/ 1662194 w 5761332"/>
                <a:gd name="connsiteY7" fmla="*/ 6139544 h 6139544"/>
                <a:gd name="connsiteX0" fmla="*/ 5360764 w 5760112"/>
                <a:gd name="connsiteY0" fmla="*/ 4965585 h 6139544"/>
                <a:gd name="connsiteX1" fmla="*/ 5703240 w 5760112"/>
                <a:gd name="connsiteY1" fmla="*/ 3120572 h 6139544"/>
                <a:gd name="connsiteX2" fmla="*/ 5451704 w 5760112"/>
                <a:gd name="connsiteY2" fmla="*/ 1421300 h 6139544"/>
                <a:gd name="connsiteX3" fmla="*/ 2879135 w 5760112"/>
                <a:gd name="connsiteY3" fmla="*/ 1 h 6139544"/>
                <a:gd name="connsiteX4" fmla="*/ 346705 w 5760112"/>
                <a:gd name="connsiteY4" fmla="*/ 1419814 h 6139544"/>
                <a:gd name="connsiteX5" fmla="*/ 71697 w 5760112"/>
                <a:gd name="connsiteY5" fmla="*/ 3222172 h 6139544"/>
                <a:gd name="connsiteX6" fmla="*/ 811925 w 5760112"/>
                <a:gd name="connsiteY6" fmla="*/ 5457372 h 6139544"/>
                <a:gd name="connsiteX7" fmla="*/ 1668268 w 5760112"/>
                <a:gd name="connsiteY7" fmla="*/ 6139544 h 6139544"/>
                <a:gd name="connsiteX0" fmla="*/ 5436294 w 5835642"/>
                <a:gd name="connsiteY0" fmla="*/ 4965585 h 6139544"/>
                <a:gd name="connsiteX1" fmla="*/ 5778770 w 5835642"/>
                <a:gd name="connsiteY1" fmla="*/ 3120572 h 6139544"/>
                <a:gd name="connsiteX2" fmla="*/ 5527234 w 5835642"/>
                <a:gd name="connsiteY2" fmla="*/ 1421300 h 6139544"/>
                <a:gd name="connsiteX3" fmla="*/ 2954665 w 5835642"/>
                <a:gd name="connsiteY3" fmla="*/ 1 h 6139544"/>
                <a:gd name="connsiteX4" fmla="*/ 422235 w 5835642"/>
                <a:gd name="connsiteY4" fmla="*/ 1419814 h 6139544"/>
                <a:gd name="connsiteX5" fmla="*/ 147227 w 5835642"/>
                <a:gd name="connsiteY5" fmla="*/ 3222172 h 6139544"/>
                <a:gd name="connsiteX6" fmla="*/ 887455 w 5835642"/>
                <a:gd name="connsiteY6" fmla="*/ 5457372 h 6139544"/>
                <a:gd name="connsiteX7" fmla="*/ 1743798 w 5835642"/>
                <a:gd name="connsiteY7" fmla="*/ 6139544 h 6139544"/>
                <a:gd name="connsiteX0" fmla="*/ 5315014 w 5714362"/>
                <a:gd name="connsiteY0" fmla="*/ 4965585 h 6139544"/>
                <a:gd name="connsiteX1" fmla="*/ 5657490 w 5714362"/>
                <a:gd name="connsiteY1" fmla="*/ 3120572 h 6139544"/>
                <a:gd name="connsiteX2" fmla="*/ 5405954 w 5714362"/>
                <a:gd name="connsiteY2" fmla="*/ 1421300 h 6139544"/>
                <a:gd name="connsiteX3" fmla="*/ 2833385 w 5714362"/>
                <a:gd name="connsiteY3" fmla="*/ 1 h 6139544"/>
                <a:gd name="connsiteX4" fmla="*/ 300955 w 5714362"/>
                <a:gd name="connsiteY4" fmla="*/ 1419814 h 6139544"/>
                <a:gd name="connsiteX5" fmla="*/ 25947 w 5714362"/>
                <a:gd name="connsiteY5" fmla="*/ 3222172 h 6139544"/>
                <a:gd name="connsiteX6" fmla="*/ 766175 w 5714362"/>
                <a:gd name="connsiteY6" fmla="*/ 5457372 h 6139544"/>
                <a:gd name="connsiteX7" fmla="*/ 1622518 w 5714362"/>
                <a:gd name="connsiteY7" fmla="*/ 6139544 h 6139544"/>
                <a:gd name="connsiteX0" fmla="*/ 5309361 w 5708709"/>
                <a:gd name="connsiteY0" fmla="*/ 4982041 h 6156000"/>
                <a:gd name="connsiteX1" fmla="*/ 5651837 w 5708709"/>
                <a:gd name="connsiteY1" fmla="*/ 3137028 h 6156000"/>
                <a:gd name="connsiteX2" fmla="*/ 5400301 w 5708709"/>
                <a:gd name="connsiteY2" fmla="*/ 1437756 h 6156000"/>
                <a:gd name="connsiteX3" fmla="*/ 2827732 w 5708709"/>
                <a:gd name="connsiteY3" fmla="*/ 16457 h 6156000"/>
                <a:gd name="connsiteX4" fmla="*/ 1199401 w 5708709"/>
                <a:gd name="connsiteY4" fmla="*/ 711134 h 6156000"/>
                <a:gd name="connsiteX5" fmla="*/ 295302 w 5708709"/>
                <a:gd name="connsiteY5" fmla="*/ 1436270 h 6156000"/>
                <a:gd name="connsiteX6" fmla="*/ 20294 w 5708709"/>
                <a:gd name="connsiteY6" fmla="*/ 3238628 h 6156000"/>
                <a:gd name="connsiteX7" fmla="*/ 760522 w 5708709"/>
                <a:gd name="connsiteY7" fmla="*/ 5473828 h 6156000"/>
                <a:gd name="connsiteX8" fmla="*/ 1616865 w 5708709"/>
                <a:gd name="connsiteY8" fmla="*/ 6156000 h 6156000"/>
                <a:gd name="connsiteX0" fmla="*/ 5308399 w 5707747"/>
                <a:gd name="connsiteY0" fmla="*/ 5004331 h 6178290"/>
                <a:gd name="connsiteX1" fmla="*/ 5650875 w 5707747"/>
                <a:gd name="connsiteY1" fmla="*/ 3159318 h 6178290"/>
                <a:gd name="connsiteX2" fmla="*/ 5399339 w 5707747"/>
                <a:gd name="connsiteY2" fmla="*/ 1460046 h 6178290"/>
                <a:gd name="connsiteX3" fmla="*/ 2826770 w 5707747"/>
                <a:gd name="connsiteY3" fmla="*/ 38747 h 6178290"/>
                <a:gd name="connsiteX4" fmla="*/ 1122396 w 5707747"/>
                <a:gd name="connsiteY4" fmla="*/ 493001 h 6178290"/>
                <a:gd name="connsiteX5" fmla="*/ 294340 w 5707747"/>
                <a:gd name="connsiteY5" fmla="*/ 1458560 h 6178290"/>
                <a:gd name="connsiteX6" fmla="*/ 19332 w 5707747"/>
                <a:gd name="connsiteY6" fmla="*/ 3260918 h 6178290"/>
                <a:gd name="connsiteX7" fmla="*/ 759560 w 5707747"/>
                <a:gd name="connsiteY7" fmla="*/ 5496118 h 6178290"/>
                <a:gd name="connsiteX8" fmla="*/ 1615903 w 5707747"/>
                <a:gd name="connsiteY8" fmla="*/ 6178290 h 6178290"/>
                <a:gd name="connsiteX0" fmla="*/ 5309977 w 5709325"/>
                <a:gd name="connsiteY0" fmla="*/ 5012533 h 6186492"/>
                <a:gd name="connsiteX1" fmla="*/ 5652453 w 5709325"/>
                <a:gd name="connsiteY1" fmla="*/ 3167520 h 6186492"/>
                <a:gd name="connsiteX2" fmla="*/ 5400917 w 5709325"/>
                <a:gd name="connsiteY2" fmla="*/ 1468248 h 6186492"/>
                <a:gd name="connsiteX3" fmla="*/ 2828348 w 5709325"/>
                <a:gd name="connsiteY3" fmla="*/ 46949 h 6186492"/>
                <a:gd name="connsiteX4" fmla="*/ 1245644 w 5709325"/>
                <a:gd name="connsiteY4" fmla="*/ 444632 h 6186492"/>
                <a:gd name="connsiteX5" fmla="*/ 295918 w 5709325"/>
                <a:gd name="connsiteY5" fmla="*/ 1466762 h 6186492"/>
                <a:gd name="connsiteX6" fmla="*/ 20910 w 5709325"/>
                <a:gd name="connsiteY6" fmla="*/ 3269120 h 6186492"/>
                <a:gd name="connsiteX7" fmla="*/ 761138 w 5709325"/>
                <a:gd name="connsiteY7" fmla="*/ 5504320 h 6186492"/>
                <a:gd name="connsiteX8" fmla="*/ 1617481 w 5709325"/>
                <a:gd name="connsiteY8" fmla="*/ 6186492 h 6186492"/>
                <a:gd name="connsiteX0" fmla="*/ 5309977 w 5709325"/>
                <a:gd name="connsiteY0" fmla="*/ 5004168 h 6178127"/>
                <a:gd name="connsiteX1" fmla="*/ 5652453 w 5709325"/>
                <a:gd name="connsiteY1" fmla="*/ 3159155 h 6178127"/>
                <a:gd name="connsiteX2" fmla="*/ 5400917 w 5709325"/>
                <a:gd name="connsiteY2" fmla="*/ 1459883 h 6178127"/>
                <a:gd name="connsiteX3" fmla="*/ 2828348 w 5709325"/>
                <a:gd name="connsiteY3" fmla="*/ 38584 h 6178127"/>
                <a:gd name="connsiteX4" fmla="*/ 1245644 w 5709325"/>
                <a:gd name="connsiteY4" fmla="*/ 436267 h 6178127"/>
                <a:gd name="connsiteX5" fmla="*/ 295918 w 5709325"/>
                <a:gd name="connsiteY5" fmla="*/ 1458397 h 6178127"/>
                <a:gd name="connsiteX6" fmla="*/ 20910 w 5709325"/>
                <a:gd name="connsiteY6" fmla="*/ 3260755 h 6178127"/>
                <a:gd name="connsiteX7" fmla="*/ 761138 w 5709325"/>
                <a:gd name="connsiteY7" fmla="*/ 5495955 h 6178127"/>
                <a:gd name="connsiteX8" fmla="*/ 1617481 w 5709325"/>
                <a:gd name="connsiteY8" fmla="*/ 6178127 h 6178127"/>
                <a:gd name="connsiteX0" fmla="*/ 5309977 w 5709325"/>
                <a:gd name="connsiteY0" fmla="*/ 5004168 h 6178127"/>
                <a:gd name="connsiteX1" fmla="*/ 5652453 w 5709325"/>
                <a:gd name="connsiteY1" fmla="*/ 3159155 h 6178127"/>
                <a:gd name="connsiteX2" fmla="*/ 5400917 w 5709325"/>
                <a:gd name="connsiteY2" fmla="*/ 1459883 h 6178127"/>
                <a:gd name="connsiteX3" fmla="*/ 2828348 w 5709325"/>
                <a:gd name="connsiteY3" fmla="*/ 38584 h 6178127"/>
                <a:gd name="connsiteX4" fmla="*/ 1245644 w 5709325"/>
                <a:gd name="connsiteY4" fmla="*/ 436267 h 6178127"/>
                <a:gd name="connsiteX5" fmla="*/ 295918 w 5709325"/>
                <a:gd name="connsiteY5" fmla="*/ 1458397 h 6178127"/>
                <a:gd name="connsiteX6" fmla="*/ 20910 w 5709325"/>
                <a:gd name="connsiteY6" fmla="*/ 3260755 h 6178127"/>
                <a:gd name="connsiteX7" fmla="*/ 761138 w 5709325"/>
                <a:gd name="connsiteY7" fmla="*/ 5495955 h 6178127"/>
                <a:gd name="connsiteX8" fmla="*/ 1617481 w 5709325"/>
                <a:gd name="connsiteY8" fmla="*/ 6178127 h 6178127"/>
                <a:gd name="connsiteX0" fmla="*/ 5309977 w 5709325"/>
                <a:gd name="connsiteY0" fmla="*/ 4967452 h 6141411"/>
                <a:gd name="connsiteX1" fmla="*/ 5652453 w 5709325"/>
                <a:gd name="connsiteY1" fmla="*/ 3122439 h 6141411"/>
                <a:gd name="connsiteX2" fmla="*/ 5400917 w 5709325"/>
                <a:gd name="connsiteY2" fmla="*/ 1423167 h 6141411"/>
                <a:gd name="connsiteX3" fmla="*/ 2828348 w 5709325"/>
                <a:gd name="connsiteY3" fmla="*/ 1868 h 6141411"/>
                <a:gd name="connsiteX4" fmla="*/ 1245644 w 5709325"/>
                <a:gd name="connsiteY4" fmla="*/ 399551 h 6141411"/>
                <a:gd name="connsiteX5" fmla="*/ 295918 w 5709325"/>
                <a:gd name="connsiteY5" fmla="*/ 1421681 h 6141411"/>
                <a:gd name="connsiteX6" fmla="*/ 20910 w 5709325"/>
                <a:gd name="connsiteY6" fmla="*/ 3224039 h 6141411"/>
                <a:gd name="connsiteX7" fmla="*/ 761138 w 5709325"/>
                <a:gd name="connsiteY7" fmla="*/ 5459239 h 6141411"/>
                <a:gd name="connsiteX8" fmla="*/ 1617481 w 5709325"/>
                <a:gd name="connsiteY8" fmla="*/ 6141411 h 6141411"/>
                <a:gd name="connsiteX0" fmla="*/ 5309977 w 5709325"/>
                <a:gd name="connsiteY0" fmla="*/ 4965944 h 6139903"/>
                <a:gd name="connsiteX1" fmla="*/ 5652453 w 5709325"/>
                <a:gd name="connsiteY1" fmla="*/ 3120931 h 6139903"/>
                <a:gd name="connsiteX2" fmla="*/ 5400917 w 5709325"/>
                <a:gd name="connsiteY2" fmla="*/ 1421659 h 6139903"/>
                <a:gd name="connsiteX3" fmla="*/ 2828348 w 5709325"/>
                <a:gd name="connsiteY3" fmla="*/ 360 h 6139903"/>
                <a:gd name="connsiteX4" fmla="*/ 1245644 w 5709325"/>
                <a:gd name="connsiteY4" fmla="*/ 398043 h 6139903"/>
                <a:gd name="connsiteX5" fmla="*/ 295918 w 5709325"/>
                <a:gd name="connsiteY5" fmla="*/ 1420173 h 6139903"/>
                <a:gd name="connsiteX6" fmla="*/ 20910 w 5709325"/>
                <a:gd name="connsiteY6" fmla="*/ 3222531 h 6139903"/>
                <a:gd name="connsiteX7" fmla="*/ 761138 w 5709325"/>
                <a:gd name="connsiteY7" fmla="*/ 5457731 h 6139903"/>
                <a:gd name="connsiteX8" fmla="*/ 1617481 w 5709325"/>
                <a:gd name="connsiteY8" fmla="*/ 6139903 h 6139903"/>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 name="connsiteX0" fmla="*/ 5309977 w 5654524"/>
                <a:gd name="connsiteY0" fmla="*/ 4965588 h 6139547"/>
                <a:gd name="connsiteX1" fmla="*/ 5652453 w 5654524"/>
                <a:gd name="connsiteY1" fmla="*/ 3120575 h 6139547"/>
                <a:gd name="connsiteX2" fmla="*/ 5400917 w 5654524"/>
                <a:gd name="connsiteY2" fmla="*/ 1421303 h 6139547"/>
                <a:gd name="connsiteX3" fmla="*/ 4450884 w 5654524"/>
                <a:gd name="connsiteY3" fmla="*/ 404759 h 6139547"/>
                <a:gd name="connsiteX4" fmla="*/ 2828348 w 5654524"/>
                <a:gd name="connsiteY4" fmla="*/ 4 h 6139547"/>
                <a:gd name="connsiteX5" fmla="*/ 1245644 w 5654524"/>
                <a:gd name="connsiteY5" fmla="*/ 397687 h 6139547"/>
                <a:gd name="connsiteX6" fmla="*/ 295918 w 5654524"/>
                <a:gd name="connsiteY6" fmla="*/ 1419817 h 6139547"/>
                <a:gd name="connsiteX7" fmla="*/ 20910 w 5654524"/>
                <a:gd name="connsiteY7" fmla="*/ 3222175 h 6139547"/>
                <a:gd name="connsiteX8" fmla="*/ 761138 w 5654524"/>
                <a:gd name="connsiteY8" fmla="*/ 5457375 h 6139547"/>
                <a:gd name="connsiteX9" fmla="*/ 1617481 w 5654524"/>
                <a:gd name="connsiteY9" fmla="*/ 6139547 h 613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4524" h="6139547">
                  <a:moveTo>
                    <a:pt x="5309977" y="4965588"/>
                  </a:moveTo>
                  <a:cubicBezTo>
                    <a:pt x="5488987" y="4152788"/>
                    <a:pt x="5637296" y="3711289"/>
                    <a:pt x="5652453" y="3120575"/>
                  </a:cubicBezTo>
                  <a:cubicBezTo>
                    <a:pt x="5667610" y="2529861"/>
                    <a:pt x="5601178" y="1873939"/>
                    <a:pt x="5400917" y="1421303"/>
                  </a:cubicBezTo>
                  <a:cubicBezTo>
                    <a:pt x="5200656" y="968667"/>
                    <a:pt x="4879645" y="641642"/>
                    <a:pt x="4450884" y="404759"/>
                  </a:cubicBezTo>
                  <a:cubicBezTo>
                    <a:pt x="4022123" y="167876"/>
                    <a:pt x="3362555" y="1183"/>
                    <a:pt x="2828348" y="4"/>
                  </a:cubicBezTo>
                  <a:cubicBezTo>
                    <a:pt x="2294141" y="-1175"/>
                    <a:pt x="1586879" y="225030"/>
                    <a:pt x="1245644" y="397687"/>
                  </a:cubicBezTo>
                  <a:cubicBezTo>
                    <a:pt x="809556" y="670525"/>
                    <a:pt x="500040" y="949069"/>
                    <a:pt x="295918" y="1419817"/>
                  </a:cubicBezTo>
                  <a:cubicBezTo>
                    <a:pt x="91796" y="1890565"/>
                    <a:pt x="-56627" y="2549249"/>
                    <a:pt x="20910" y="3222175"/>
                  </a:cubicBezTo>
                  <a:cubicBezTo>
                    <a:pt x="98447" y="3895101"/>
                    <a:pt x="499522" y="5140222"/>
                    <a:pt x="761138" y="5457375"/>
                  </a:cubicBezTo>
                  <a:cubicBezTo>
                    <a:pt x="1022754" y="5774528"/>
                    <a:pt x="1108297" y="5844062"/>
                    <a:pt x="1617481" y="6139547"/>
                  </a:cubicBezTo>
                </a:path>
              </a:pathLst>
            </a:custGeom>
            <a:noFill/>
            <a:ln w="152400">
              <a:solidFill>
                <a:srgbClr val="FFFFFF">
                  <a:alpha val="80000"/>
                </a:srgb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grpSp>
      <p:sp>
        <p:nvSpPr>
          <p:cNvPr id="5" name="TextBox 4"/>
          <p:cNvSpPr txBox="1"/>
          <p:nvPr/>
        </p:nvSpPr>
        <p:spPr>
          <a:xfrm>
            <a:off x="7605485" y="4665962"/>
            <a:ext cx="1407886" cy="923330"/>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Gate</a:t>
            </a:r>
          </a:p>
          <a:p>
            <a:endParaRPr lang="en-US" b="1" dirty="0" smtClean="0">
              <a:solidFill>
                <a:prstClr val="white"/>
              </a:solidFill>
              <a:latin typeface="Arial" pitchFamily="34" charset="0"/>
              <a:ea typeface="MS PGothic" pitchFamily="34" charset="-128"/>
              <a:cs typeface="Arial" pitchFamily="34" charset="0"/>
            </a:endParaRPr>
          </a:p>
          <a:p>
            <a:r>
              <a:rPr lang="en-US" b="1" dirty="0" smtClean="0">
                <a:solidFill>
                  <a:prstClr val="white"/>
                </a:solidFill>
                <a:latin typeface="Arial" pitchFamily="34" charset="0"/>
                <a:ea typeface="MS PGothic" pitchFamily="34" charset="-128"/>
                <a:cs typeface="Arial" pitchFamily="34" charset="0"/>
              </a:rPr>
              <a:t>Adoration</a:t>
            </a:r>
            <a:endParaRPr lang="en-ZA" b="1" dirty="0">
              <a:solidFill>
                <a:prstClr val="white"/>
              </a:solidFill>
              <a:latin typeface="Arial" pitchFamily="34" charset="0"/>
              <a:ea typeface="MS PGothic" pitchFamily="34" charset="-128"/>
              <a:cs typeface="Arial" pitchFamily="34" charset="0"/>
            </a:endParaRPr>
          </a:p>
        </p:txBody>
      </p:sp>
      <p:sp>
        <p:nvSpPr>
          <p:cNvPr id="32" name="TextBox 31"/>
          <p:cNvSpPr txBox="1"/>
          <p:nvPr/>
        </p:nvSpPr>
        <p:spPr>
          <a:xfrm>
            <a:off x="7605485" y="3052870"/>
            <a:ext cx="1509486" cy="923330"/>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Altar </a:t>
            </a:r>
          </a:p>
          <a:p>
            <a:endParaRPr lang="en-US" b="1" dirty="0">
              <a:solidFill>
                <a:prstClr val="white"/>
              </a:solidFill>
              <a:latin typeface="Arial" pitchFamily="34" charset="0"/>
              <a:ea typeface="MS PGothic" pitchFamily="34" charset="-128"/>
              <a:cs typeface="Arial" pitchFamily="34" charset="0"/>
            </a:endParaRPr>
          </a:p>
          <a:p>
            <a:r>
              <a:rPr lang="en-US" b="1" dirty="0" smtClean="0">
                <a:solidFill>
                  <a:prstClr val="white"/>
                </a:solidFill>
                <a:latin typeface="Arial" pitchFamily="34" charset="0"/>
                <a:ea typeface="MS PGothic" pitchFamily="34" charset="-128"/>
                <a:cs typeface="Arial" pitchFamily="34" charset="0"/>
              </a:rPr>
              <a:t>Confession</a:t>
            </a:r>
            <a:endParaRPr lang="en-ZA" b="1" dirty="0">
              <a:solidFill>
                <a:prstClr val="white"/>
              </a:solidFill>
              <a:latin typeface="Arial" pitchFamily="34" charset="0"/>
              <a:ea typeface="MS PGothic" pitchFamily="34" charset="-128"/>
              <a:cs typeface="Arial" pitchFamily="34" charset="0"/>
            </a:endParaRPr>
          </a:p>
        </p:txBody>
      </p:sp>
      <p:sp>
        <p:nvSpPr>
          <p:cNvPr id="35" name="TextBox 34"/>
          <p:cNvSpPr txBox="1"/>
          <p:nvPr/>
        </p:nvSpPr>
        <p:spPr>
          <a:xfrm>
            <a:off x="7605485" y="1298624"/>
            <a:ext cx="1538516" cy="923330"/>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Laver / Basin</a:t>
            </a:r>
          </a:p>
          <a:p>
            <a:endParaRPr lang="en-US" b="1" dirty="0">
              <a:solidFill>
                <a:prstClr val="white"/>
              </a:solidFill>
              <a:latin typeface="Arial" pitchFamily="34" charset="0"/>
              <a:ea typeface="MS PGothic" pitchFamily="34" charset="-128"/>
              <a:cs typeface="Arial" pitchFamily="34" charset="0"/>
            </a:endParaRPr>
          </a:p>
          <a:p>
            <a:r>
              <a:rPr lang="en-US" b="1" dirty="0" smtClean="0">
                <a:solidFill>
                  <a:prstClr val="white"/>
                </a:solidFill>
                <a:latin typeface="Arial" pitchFamily="34" charset="0"/>
                <a:ea typeface="MS PGothic" pitchFamily="34" charset="-128"/>
                <a:cs typeface="Arial" pitchFamily="34" charset="0"/>
              </a:rPr>
              <a:t>Consecration</a:t>
            </a:r>
            <a:endParaRPr lang="en-ZA" b="1" dirty="0">
              <a:solidFill>
                <a:prstClr val="white"/>
              </a:solidFill>
              <a:latin typeface="Arial" pitchFamily="34" charset="0"/>
              <a:ea typeface="MS PGothic" pitchFamily="34" charset="-128"/>
              <a:cs typeface="Arial" pitchFamily="34" charset="0"/>
            </a:endParaRPr>
          </a:p>
        </p:txBody>
      </p:sp>
      <p:sp>
        <p:nvSpPr>
          <p:cNvPr id="36" name="TextBox 35"/>
          <p:cNvSpPr txBox="1"/>
          <p:nvPr/>
        </p:nvSpPr>
        <p:spPr>
          <a:xfrm>
            <a:off x="58056" y="1308149"/>
            <a:ext cx="1437369" cy="923330"/>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Candlestick </a:t>
            </a:r>
          </a:p>
          <a:p>
            <a:endParaRPr lang="en-US" b="1" dirty="0">
              <a:solidFill>
                <a:prstClr val="white"/>
              </a:solidFill>
              <a:latin typeface="Arial" pitchFamily="34" charset="0"/>
              <a:ea typeface="MS PGothic" pitchFamily="34" charset="-128"/>
              <a:cs typeface="Arial" pitchFamily="34" charset="0"/>
            </a:endParaRPr>
          </a:p>
          <a:p>
            <a:r>
              <a:rPr lang="en-US" b="1" dirty="0" smtClean="0">
                <a:solidFill>
                  <a:prstClr val="white"/>
                </a:solidFill>
                <a:latin typeface="Arial" pitchFamily="34" charset="0"/>
                <a:ea typeface="MS PGothic" pitchFamily="34" charset="-128"/>
                <a:cs typeface="Arial" pitchFamily="34" charset="0"/>
              </a:rPr>
              <a:t>Edification</a:t>
            </a:r>
            <a:endParaRPr lang="en-ZA" b="1" dirty="0">
              <a:solidFill>
                <a:prstClr val="white"/>
              </a:solidFill>
              <a:latin typeface="Arial" pitchFamily="34" charset="0"/>
              <a:ea typeface="MS PGothic" pitchFamily="34" charset="-128"/>
              <a:cs typeface="Arial" pitchFamily="34" charset="0"/>
            </a:endParaRPr>
          </a:p>
        </p:txBody>
      </p:sp>
      <p:sp>
        <p:nvSpPr>
          <p:cNvPr id="37" name="TextBox 36"/>
          <p:cNvSpPr txBox="1"/>
          <p:nvPr/>
        </p:nvSpPr>
        <p:spPr>
          <a:xfrm>
            <a:off x="66675" y="3016225"/>
            <a:ext cx="1460981" cy="923330"/>
          </a:xfrm>
          <a:prstGeom prst="rect">
            <a:avLst/>
          </a:prstGeom>
          <a:noFill/>
        </p:spPr>
        <p:txBody>
          <a:bodyPr wrap="square" lIns="36000" rIns="0" rtlCol="0">
            <a:spAutoFit/>
          </a:bodyPr>
          <a:lstStyle/>
          <a:p>
            <a:r>
              <a:rPr lang="en-US" b="1" dirty="0" err="1" smtClean="0">
                <a:solidFill>
                  <a:prstClr val="black"/>
                </a:solidFill>
                <a:latin typeface="Arial" pitchFamily="34" charset="0"/>
                <a:ea typeface="MS PGothic" pitchFamily="34" charset="-128"/>
                <a:cs typeface="Arial" pitchFamily="34" charset="0"/>
              </a:rPr>
              <a:t>Shewbread</a:t>
            </a:r>
            <a:endParaRPr lang="en-US" b="1" dirty="0">
              <a:solidFill>
                <a:prstClr val="black"/>
              </a:solidFill>
              <a:latin typeface="Arial" pitchFamily="34" charset="0"/>
              <a:ea typeface="MS PGothic" pitchFamily="34" charset="-128"/>
              <a:cs typeface="Arial" pitchFamily="34" charset="0"/>
              <a:sym typeface="Wingdings" pitchFamily="2" charset="2"/>
            </a:endParaRPr>
          </a:p>
          <a:p>
            <a:endParaRPr lang="en-US" b="1" dirty="0" smtClean="0">
              <a:solidFill>
                <a:prstClr val="white"/>
              </a:solidFill>
              <a:latin typeface="Arial" pitchFamily="34" charset="0"/>
              <a:ea typeface="MS PGothic" pitchFamily="34" charset="-128"/>
              <a:cs typeface="Arial" pitchFamily="34" charset="0"/>
              <a:sym typeface="Wingdings" pitchFamily="2" charset="2"/>
            </a:endParaRPr>
          </a:p>
          <a:p>
            <a:r>
              <a:rPr lang="en-US" b="1" dirty="0" smtClean="0">
                <a:solidFill>
                  <a:prstClr val="white"/>
                </a:solidFill>
                <a:latin typeface="Arial" pitchFamily="34" charset="0"/>
                <a:ea typeface="MS PGothic" pitchFamily="34" charset="-128"/>
                <a:cs typeface="Arial" pitchFamily="34" charset="0"/>
              </a:rPr>
              <a:t>Meditation</a:t>
            </a:r>
            <a:endParaRPr lang="en-ZA" b="1" dirty="0">
              <a:solidFill>
                <a:prstClr val="white"/>
              </a:solidFill>
              <a:latin typeface="Arial" pitchFamily="34" charset="0"/>
              <a:ea typeface="MS PGothic" pitchFamily="34" charset="-128"/>
              <a:cs typeface="Arial" pitchFamily="34" charset="0"/>
            </a:endParaRPr>
          </a:p>
        </p:txBody>
      </p:sp>
      <p:sp>
        <p:nvSpPr>
          <p:cNvPr id="38" name="TextBox 37"/>
          <p:cNvSpPr txBox="1"/>
          <p:nvPr/>
        </p:nvSpPr>
        <p:spPr>
          <a:xfrm>
            <a:off x="-1" y="4551650"/>
            <a:ext cx="1619423" cy="1200329"/>
          </a:xfrm>
          <a:prstGeom prst="rect">
            <a:avLst/>
          </a:prstGeom>
          <a:noFill/>
        </p:spPr>
        <p:txBody>
          <a:bodyPr wrap="square" lIns="36000" rIns="0" rtlCol="0">
            <a:spAutoFit/>
          </a:bodyPr>
          <a:lstStyle/>
          <a:p>
            <a:r>
              <a:rPr lang="en-US" b="1" dirty="0" smtClean="0">
                <a:solidFill>
                  <a:prstClr val="black"/>
                </a:solidFill>
                <a:latin typeface="Arial" pitchFamily="34" charset="0"/>
                <a:ea typeface="MS PGothic" pitchFamily="34" charset="-128"/>
                <a:cs typeface="Arial" pitchFamily="34" charset="0"/>
              </a:rPr>
              <a:t>Altar of Incense</a:t>
            </a:r>
          </a:p>
          <a:p>
            <a:endParaRPr lang="en-US" b="1" dirty="0" smtClean="0">
              <a:solidFill>
                <a:prstClr val="white"/>
              </a:solidFill>
              <a:latin typeface="Arial" pitchFamily="34" charset="0"/>
              <a:ea typeface="MS PGothic" pitchFamily="34" charset="-128"/>
              <a:cs typeface="Arial" pitchFamily="34" charset="0"/>
            </a:endParaRPr>
          </a:p>
          <a:p>
            <a:r>
              <a:rPr lang="en-US" b="1" dirty="0" smtClean="0">
                <a:solidFill>
                  <a:prstClr val="white"/>
                </a:solidFill>
                <a:latin typeface="Arial" pitchFamily="34" charset="0"/>
                <a:ea typeface="MS PGothic" pitchFamily="34" charset="-128"/>
                <a:cs typeface="Arial" pitchFamily="34" charset="0"/>
              </a:rPr>
              <a:t>Petition</a:t>
            </a:r>
            <a:endParaRPr lang="en-ZA" b="1" dirty="0">
              <a:solidFill>
                <a:prstClr val="white"/>
              </a:solidFill>
              <a:latin typeface="Arial" pitchFamily="34" charset="0"/>
              <a:ea typeface="MS PGothic" pitchFamily="34" charset="-128"/>
              <a:cs typeface="Arial" pitchFamily="34" charset="0"/>
            </a:endParaRPr>
          </a:p>
        </p:txBody>
      </p:sp>
      <p:sp>
        <p:nvSpPr>
          <p:cNvPr id="39" name="TextBox 38"/>
          <p:cNvSpPr txBox="1"/>
          <p:nvPr/>
        </p:nvSpPr>
        <p:spPr>
          <a:xfrm>
            <a:off x="3272975" y="5848350"/>
            <a:ext cx="2474685" cy="1200329"/>
          </a:xfrm>
          <a:prstGeom prst="rect">
            <a:avLst/>
          </a:prstGeom>
          <a:noFill/>
        </p:spPr>
        <p:txBody>
          <a:bodyPr wrap="square" lIns="36000" rIns="0" rtlCol="0">
            <a:spAutoFit/>
          </a:bodyPr>
          <a:lstStyle/>
          <a:p>
            <a:pPr algn="ctr"/>
            <a:r>
              <a:rPr lang="en-US" b="1" dirty="0" smtClean="0">
                <a:solidFill>
                  <a:prstClr val="black"/>
                </a:solidFill>
                <a:latin typeface="Arial" pitchFamily="34" charset="0"/>
                <a:ea typeface="MS PGothic" pitchFamily="34" charset="-128"/>
                <a:cs typeface="Arial" pitchFamily="34" charset="0"/>
              </a:rPr>
              <a:t>Ark / Throne</a:t>
            </a:r>
          </a:p>
          <a:p>
            <a:pPr algn="ctr"/>
            <a:r>
              <a:rPr lang="en-US" b="1" dirty="0" smtClean="0">
                <a:solidFill>
                  <a:prstClr val="white"/>
                </a:solidFill>
                <a:latin typeface="Arial" pitchFamily="34" charset="0"/>
                <a:ea typeface="MS PGothic" pitchFamily="34" charset="-128"/>
                <a:cs typeface="Arial" pitchFamily="34" charset="0"/>
              </a:rPr>
              <a:t>Soaking In His Presence</a:t>
            </a:r>
          </a:p>
          <a:p>
            <a:pPr algn="ctr"/>
            <a:endParaRPr lang="en-ZA" b="1" dirty="0">
              <a:solidFill>
                <a:srgbClr val="F79646">
                  <a:lumMod val="75000"/>
                </a:srgbClr>
              </a:solidFill>
              <a:latin typeface="Arial" pitchFamily="34" charset="0"/>
              <a:ea typeface="MS PGothic" pitchFamily="34" charset="-128"/>
              <a:cs typeface="Arial" pitchFamily="34" charset="0"/>
            </a:endParaRPr>
          </a:p>
        </p:txBody>
      </p:sp>
      <p:sp>
        <p:nvSpPr>
          <p:cNvPr id="48" name="Title 1"/>
          <p:cNvSpPr>
            <a:spLocks noGrp="1"/>
          </p:cNvSpPr>
          <p:nvPr>
            <p:ph type="title"/>
          </p:nvPr>
        </p:nvSpPr>
        <p:spPr>
          <a:xfrm>
            <a:off x="159657" y="128588"/>
            <a:ext cx="8831943" cy="504825"/>
          </a:xfrm>
        </p:spPr>
        <p:txBody>
          <a:bodyPr>
            <a:noAutofit/>
          </a:bodyPr>
          <a:lstStyle/>
          <a:p>
            <a:pPr algn="l" fontAlgn="ctr"/>
            <a:r>
              <a:rPr lang="en-US" sz="2800" b="1" dirty="0" smtClean="0">
                <a:solidFill>
                  <a:schemeClr val="bg1"/>
                </a:solidFill>
                <a:latin typeface="Century Gothic" panose="020B0502020202020204" pitchFamily="34" charset="0"/>
                <a:cs typeface="Arial" pitchFamily="34" charset="0"/>
              </a:rPr>
              <a:t>T1. The Tabernacle prayer model (1/3)</a:t>
            </a:r>
            <a:endParaRPr lang="en-US" sz="2800" b="1" dirty="0">
              <a:solidFill>
                <a:schemeClr val="bg1"/>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322804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12032" y="23813"/>
            <a:ext cx="8831943" cy="504825"/>
          </a:xfrm>
        </p:spPr>
        <p:txBody>
          <a:bodyPr/>
          <a:lstStyle/>
          <a:p>
            <a:pPr fontAlgn="ctr"/>
            <a:r>
              <a:rPr lang="en-US" dirty="0"/>
              <a:t>T1. The Tabernacle prayer model </a:t>
            </a:r>
            <a:r>
              <a:rPr lang="en-US" dirty="0" smtClean="0"/>
              <a:t>(2/3</a:t>
            </a:r>
            <a:r>
              <a:rPr lang="en-US" dirty="0"/>
              <a:t>)</a:t>
            </a:r>
          </a:p>
        </p:txBody>
      </p:sp>
      <p:graphicFrame>
        <p:nvGraphicFramePr>
          <p:cNvPr id="12" name="Table 11"/>
          <p:cNvGraphicFramePr>
            <a:graphicFrameLocks noGrp="1"/>
          </p:cNvGraphicFramePr>
          <p:nvPr>
            <p:extLst>
              <p:ext uri="{D42A27DB-BD31-4B8C-83A1-F6EECF244321}">
                <p14:modId xmlns:p14="http://schemas.microsoft.com/office/powerpoint/2010/main" val="3564903685"/>
              </p:ext>
            </p:extLst>
          </p:nvPr>
        </p:nvGraphicFramePr>
        <p:xfrm>
          <a:off x="86709" y="890462"/>
          <a:ext cx="9009666" cy="5934645"/>
        </p:xfrm>
        <a:graphic>
          <a:graphicData uri="http://schemas.openxmlformats.org/drawingml/2006/table">
            <a:tbl>
              <a:tblPr firstRow="1" bandRow="1">
                <a:tableStyleId>{B301B821-A1FF-4177-AEE7-76D212191A09}</a:tableStyleId>
              </a:tblPr>
              <a:tblGrid>
                <a:gridCol w="362871"/>
                <a:gridCol w="2360295"/>
                <a:gridCol w="2174875"/>
                <a:gridCol w="2228850"/>
                <a:gridCol w="1882775"/>
              </a:tblGrid>
              <a:tr h="374204">
                <a:tc>
                  <a:txBody>
                    <a:bodyPr/>
                    <a:lstStyle/>
                    <a:p>
                      <a:pPr algn="ctr" fontAlgn="t"/>
                      <a:r>
                        <a:rPr lang="en-US" sz="1400" b="1" i="0" u="none" strike="noStrike" dirty="0" err="1" smtClean="0">
                          <a:solidFill>
                            <a:srgbClr val="FFFFFF"/>
                          </a:solidFill>
                          <a:effectLst/>
                          <a:latin typeface="Century Gothic" panose="020B0502020202020204" pitchFamily="34" charset="0"/>
                          <a:cs typeface="Arial" pitchFamily="34" charset="0"/>
                        </a:rPr>
                        <a:t>Stn</a:t>
                      </a:r>
                      <a:endParaRPr lang="en-US"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US" sz="1400" b="1" i="0" u="none" strike="noStrike" dirty="0" smtClean="0">
                          <a:effectLst/>
                          <a:latin typeface="Century Gothic" panose="020B0502020202020204" pitchFamily="34" charset="0"/>
                          <a:cs typeface="Arial" pitchFamily="34" charset="0"/>
                        </a:rPr>
                        <a:t>Biblical truths</a:t>
                      </a:r>
                      <a:br>
                        <a:rPr lang="en-US" sz="1400" b="1" i="0" u="none" strike="noStrike" dirty="0" smtClean="0">
                          <a:effectLst/>
                          <a:latin typeface="Century Gothic" panose="020B0502020202020204" pitchFamily="34" charset="0"/>
                          <a:cs typeface="Arial" pitchFamily="34" charset="0"/>
                        </a:rPr>
                      </a:br>
                      <a:endParaRPr lang="en-US"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ZA" sz="1400" b="1" i="0" u="none" strike="noStrike" dirty="0" smtClean="0">
                          <a:effectLst/>
                          <a:latin typeface="Century Gothic" panose="020B0502020202020204" pitchFamily="34" charset="0"/>
                          <a:cs typeface="Arial" pitchFamily="34" charset="0"/>
                        </a:rPr>
                        <a:t>O</a:t>
                      </a:r>
                      <a:r>
                        <a:rPr lang="en-ZA" sz="1400" b="1" i="0" u="none" strike="noStrike" baseline="0" dirty="0" smtClean="0">
                          <a:effectLst/>
                          <a:latin typeface="Century Gothic" panose="020B0502020202020204" pitchFamily="34" charset="0"/>
                          <a:cs typeface="Arial" pitchFamily="34" charset="0"/>
                        </a:rPr>
                        <a:t>bstacles </a:t>
                      </a:r>
                      <a:r>
                        <a:rPr lang="en-ZA" sz="1400" b="0" i="1" u="none" strike="noStrike" baseline="0" dirty="0" smtClean="0">
                          <a:effectLst/>
                          <a:latin typeface="Century Gothic" panose="020B0502020202020204" pitchFamily="34" charset="0"/>
                          <a:cs typeface="Arial" pitchFamily="34" charset="0"/>
                        </a:rPr>
                        <a:t>(untruth/ ignorance / unbelief)</a:t>
                      </a:r>
                      <a:endParaRPr lang="en-ZA" sz="1400" b="0" i="1"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smtClean="0">
                          <a:solidFill>
                            <a:srgbClr val="FFFFFF"/>
                          </a:solidFill>
                          <a:effectLst/>
                          <a:latin typeface="Century Gothic" panose="020B0502020202020204" pitchFamily="34" charset="0"/>
                          <a:cs typeface="Arial" pitchFamily="34" charset="0"/>
                        </a:rPr>
                        <a:t>Faith steps</a:t>
                      </a:r>
                      <a:br>
                        <a:rPr lang="en-US" sz="1400" b="1" i="0" u="none" strike="noStrike" dirty="0" smtClean="0">
                          <a:solidFill>
                            <a:srgbClr val="FFFFFF"/>
                          </a:solidFill>
                          <a:effectLst/>
                          <a:latin typeface="Century Gothic" panose="020B0502020202020204" pitchFamily="34" charset="0"/>
                          <a:cs typeface="Arial" pitchFamily="34" charset="0"/>
                        </a:rPr>
                      </a:br>
                      <a:r>
                        <a:rPr lang="en-US" sz="1400" b="0" i="1" u="none" strike="noStrike" dirty="0" smtClean="0">
                          <a:effectLst/>
                          <a:latin typeface="Century Gothic" panose="020B0502020202020204" pitchFamily="34" charset="0"/>
                          <a:cs typeface="Arial" pitchFamily="34" charset="0"/>
                        </a:rPr>
                        <a:t>(spirit agreeing with God)</a:t>
                      </a:r>
                      <a:endParaRPr lang="en-US" sz="1400" b="0" i="1" u="none" strike="noStrike" dirty="0" smtClean="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ZA" sz="1400" u="none" strike="noStrike" dirty="0" smtClean="0">
                          <a:effectLst/>
                          <a:latin typeface="Century Gothic" panose="020B0502020202020204" pitchFamily="34" charset="0"/>
                          <a:cs typeface="Arial" pitchFamily="34" charset="0"/>
                        </a:rPr>
                        <a:t>Tabernacle </a:t>
                      </a:r>
                      <a:br>
                        <a:rPr lang="en-ZA" sz="1400" u="none" strike="noStrike" dirty="0" smtClean="0">
                          <a:effectLst/>
                          <a:latin typeface="Century Gothic" panose="020B0502020202020204" pitchFamily="34" charset="0"/>
                          <a:cs typeface="Arial" pitchFamily="34" charset="0"/>
                        </a:rPr>
                      </a:br>
                      <a:r>
                        <a:rPr lang="en-ZA" sz="1400" u="none" strike="noStrike" dirty="0" smtClean="0">
                          <a:effectLst/>
                          <a:latin typeface="Century Gothic" panose="020B0502020202020204" pitchFamily="34" charset="0"/>
                          <a:cs typeface="Arial" pitchFamily="34" charset="0"/>
                        </a:rPr>
                        <a:t>“Prayer Station”</a:t>
                      </a:r>
                      <a:endParaRPr lang="en-ZA" sz="14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solidFill>
                      <a:schemeClr val="tx1"/>
                    </a:solidFil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1</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0" kern="1200" dirty="0" smtClean="0">
                          <a:solidFill>
                            <a:schemeClr val="dk1"/>
                          </a:solidFill>
                          <a:latin typeface="Century Gothic" panose="020B0502020202020204" pitchFamily="34" charset="0"/>
                          <a:ea typeface="+mn-ea"/>
                          <a:cs typeface="Arial" pitchFamily="34" charset="0"/>
                        </a:rPr>
                        <a:t>I </a:t>
                      </a:r>
                      <a:r>
                        <a:rPr lang="en-US" sz="1400" b="1" i="1" u="sng" kern="1200" dirty="0" smtClean="0">
                          <a:solidFill>
                            <a:schemeClr val="dk1"/>
                          </a:solidFill>
                          <a:latin typeface="Century Gothic" panose="020B0502020202020204" pitchFamily="34" charset="0"/>
                          <a:ea typeface="+mn-ea"/>
                          <a:cs typeface="Arial" pitchFamily="34" charset="0"/>
                        </a:rPr>
                        <a:t>am called to come</a:t>
                      </a:r>
                      <a:r>
                        <a:rPr lang="en-US" sz="1400" b="1" i="1" u="none" kern="1200" dirty="0" smtClean="0">
                          <a:solidFill>
                            <a:schemeClr val="dk1"/>
                          </a:solidFill>
                          <a:latin typeface="Century Gothic" panose="020B0502020202020204" pitchFamily="34" charset="0"/>
                          <a:ea typeface="+mn-ea"/>
                          <a:cs typeface="Arial" pitchFamily="34" charset="0"/>
                        </a:rPr>
                        <a:t> </a:t>
                      </a:r>
                      <a:r>
                        <a:rPr lang="en-US" sz="1400" b="0" i="0" u="none" kern="1200" dirty="0" smtClean="0">
                          <a:solidFill>
                            <a:schemeClr val="dk1"/>
                          </a:solidFill>
                          <a:latin typeface="Century Gothic" panose="020B0502020202020204" pitchFamily="34" charset="0"/>
                          <a:ea typeface="+mn-ea"/>
                          <a:cs typeface="Arial" pitchFamily="34" charset="0"/>
                        </a:rPr>
                        <a:t>(</a:t>
                      </a:r>
                      <a:r>
                        <a:rPr lang="en-US" sz="1400" b="0" kern="1200" dirty="0" smtClean="0">
                          <a:solidFill>
                            <a:schemeClr val="dk1"/>
                          </a:solidFill>
                          <a:latin typeface="Century Gothic" panose="020B0502020202020204" pitchFamily="34" charset="0"/>
                          <a:ea typeface="+mn-ea"/>
                          <a:cs typeface="Arial" pitchFamily="34" charset="0"/>
                        </a:rPr>
                        <a:t>draw &amp; stay near</a:t>
                      </a:r>
                      <a:r>
                        <a:rPr lang="en-US" sz="1400" b="0" kern="1200" baseline="0" dirty="0" smtClean="0">
                          <a:solidFill>
                            <a:schemeClr val="dk1"/>
                          </a:solidFill>
                          <a:latin typeface="Century Gothic" panose="020B0502020202020204" pitchFamily="34" charset="0"/>
                          <a:ea typeface="+mn-ea"/>
                          <a:cs typeface="Arial" pitchFamily="34" charset="0"/>
                        </a:rPr>
                        <a:t> to God, in worship)</a:t>
                      </a:r>
                      <a:endParaRPr lang="en-US" sz="1400" b="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“come” / draw &amp; stay near to God, in worship</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“Come”</a:t>
                      </a:r>
                      <a:r>
                        <a:rPr lang="en-US" sz="1400" b="1" kern="1200" baseline="0" dirty="0" smtClean="0">
                          <a:solidFill>
                            <a:schemeClr val="dk1"/>
                          </a:solidFill>
                          <a:latin typeface="Century Gothic" panose="020B0502020202020204" pitchFamily="34" charset="0"/>
                          <a:ea typeface="+mn-ea"/>
                          <a:cs typeface="Arial" pitchFamily="34" charset="0"/>
                        </a:rPr>
                        <a:t> </a:t>
                      </a:r>
                      <a:r>
                        <a:rPr lang="en-US" sz="1400" i="0" kern="1200" dirty="0" smtClean="0">
                          <a:solidFill>
                            <a:schemeClr val="dk1"/>
                          </a:solidFill>
                          <a:latin typeface="Century Gothic" panose="020B0502020202020204" pitchFamily="34" charset="0"/>
                          <a:ea typeface="+mn-ea"/>
                          <a:cs typeface="Arial" pitchFamily="34" charset="0"/>
                        </a:rPr>
                        <a:t>– Devoted time, Intimacy Paradigm, Praise &amp; thanks</a:t>
                      </a:r>
                      <a:endParaRPr lang="en-ZA" sz="1400" i="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Adoration</a:t>
                      </a:r>
                      <a:r>
                        <a:rPr lang="en-ZA" sz="1400" u="none" strike="noStrike" kern="1200" dirty="0" smtClean="0">
                          <a:solidFill>
                            <a:schemeClr val="dk1"/>
                          </a:solidFill>
                          <a:effectLst/>
                          <a:latin typeface="Century Gothic" panose="020B0502020202020204" pitchFamily="34" charset="0"/>
                          <a:ea typeface="+mn-ea"/>
                          <a:cs typeface="Arial" pitchFamily="34" charset="0"/>
                        </a:rPr>
                        <a:t> </a:t>
                      </a:r>
                      <a:br>
                        <a:rPr lang="en-ZA" sz="1400" u="none" strike="noStrike" kern="1200" dirty="0" smtClean="0">
                          <a:solidFill>
                            <a:schemeClr val="dk1"/>
                          </a:solidFill>
                          <a:effectLst/>
                          <a:latin typeface="Century Gothic" panose="020B0502020202020204" pitchFamily="34" charset="0"/>
                          <a:ea typeface="+mn-ea"/>
                          <a:cs typeface="Arial" pitchFamily="34" charset="0"/>
                        </a:rPr>
                      </a:br>
                      <a:r>
                        <a:rPr lang="en-ZA" sz="1400" u="none" strike="noStrike" kern="1200" dirty="0" smtClean="0">
                          <a:solidFill>
                            <a:schemeClr val="dk1"/>
                          </a:solidFill>
                          <a:effectLst/>
                          <a:latin typeface="Century Gothic" panose="020B0502020202020204" pitchFamily="34" charset="0"/>
                          <a:ea typeface="+mn-ea"/>
                          <a:cs typeface="Arial" pitchFamily="34" charset="0"/>
                        </a:rPr>
                        <a:t>(praise, thanksgiving, worship)</a:t>
                      </a:r>
                      <a:endParaRPr lang="en-ZA"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23269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2</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t>
                      </a:r>
                      <a:r>
                        <a:rPr lang="en-US" sz="1400" b="1" i="1" u="sng" kern="1200" dirty="0" smtClean="0">
                          <a:solidFill>
                            <a:schemeClr val="dk1"/>
                          </a:solidFill>
                          <a:latin typeface="Century Gothic" panose="020B0502020202020204" pitchFamily="34" charset="0"/>
                          <a:ea typeface="+mn-ea"/>
                          <a:cs typeface="Arial" pitchFamily="34" charset="0"/>
                        </a:rPr>
                        <a:t>can </a:t>
                      </a:r>
                      <a:r>
                        <a:rPr lang="en-US" sz="1400" kern="1200" dirty="0" smtClean="0">
                          <a:solidFill>
                            <a:schemeClr val="dk1"/>
                          </a:solidFill>
                          <a:latin typeface="Century Gothic" panose="020B0502020202020204" pitchFamily="34" charset="0"/>
                          <a:ea typeface="+mn-ea"/>
                          <a:cs typeface="Arial" pitchFamily="34" charset="0"/>
                        </a:rPr>
                        <a:t>draw near as a son</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Cling to sin </a:t>
                      </a:r>
                      <a:r>
                        <a:rPr lang="en-US" sz="14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a:t>
                      </a:r>
                      <a:r>
                        <a:rPr lang="en-US" sz="1400" kern="1200" dirty="0" smtClean="0">
                          <a:solidFill>
                            <a:schemeClr val="dk1"/>
                          </a:solidFill>
                          <a:latin typeface="Century Gothic" panose="020B0502020202020204" pitchFamily="34" charset="0"/>
                          <a:ea typeface="+mn-ea"/>
                          <a:cs typeface="Arial" pitchFamily="34" charset="0"/>
                        </a:rPr>
                        <a:t>ashamed</a:t>
                      </a:r>
                      <a:r>
                        <a:rPr lang="en-US" sz="1400" kern="1200" baseline="0" dirty="0" smtClean="0">
                          <a:solidFill>
                            <a:schemeClr val="dk1"/>
                          </a:solidFill>
                          <a:latin typeface="Century Gothic" panose="020B0502020202020204" pitchFamily="34" charset="0"/>
                          <a:ea typeface="+mn-ea"/>
                          <a:cs typeface="Arial" pitchFamily="34" charset="0"/>
                        </a:rPr>
                        <a:t> to </a:t>
                      </a:r>
                      <a:r>
                        <a:rPr lang="en-US" sz="1400" kern="1200" dirty="0" smtClean="0">
                          <a:solidFill>
                            <a:schemeClr val="dk1"/>
                          </a:solidFill>
                          <a:latin typeface="Century Gothic" panose="020B0502020202020204" pitchFamily="34" charset="0"/>
                          <a:ea typeface="+mn-ea"/>
                          <a:cs typeface="Arial" pitchFamily="34" charset="0"/>
                        </a:rPr>
                        <a:t>come (1Jn 3:19-24)</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forgive </a:t>
                      </a:r>
                      <a:r>
                        <a:rPr lang="en-US" sz="14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not forgiven</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Forgive, be cleansed &amp; come boldly</a:t>
                      </a:r>
                    </a:p>
                    <a:p>
                      <a:pPr marL="169862" lvl="1" indent="0" algn="l" defTabSz="914400" rtl="0" eaLnBrk="1" latinLnBrk="0" hangingPunct="1">
                        <a:buFont typeface="Wingdings" panose="05000000000000000000" pitchFamily="2" charset="2"/>
                        <a:buNone/>
                      </a:pPr>
                      <a:endParaRPr lang="en-US" sz="140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US" sz="1400" b="1" u="none" strike="noStrike" kern="1200" dirty="0" smtClean="0">
                          <a:solidFill>
                            <a:schemeClr val="dk1"/>
                          </a:solidFill>
                          <a:effectLst/>
                          <a:latin typeface="Century Gothic" panose="020B0502020202020204" pitchFamily="34" charset="0"/>
                          <a:ea typeface="+mn-ea"/>
                          <a:cs typeface="Arial" pitchFamily="34" charset="0"/>
                        </a:rPr>
                        <a:t>Confession</a:t>
                      </a:r>
                      <a:r>
                        <a:rPr lang="en-US" sz="1400" u="none" strike="noStrike" kern="1200" dirty="0" smtClean="0">
                          <a:solidFill>
                            <a:schemeClr val="dk1"/>
                          </a:solidFill>
                          <a:effectLst/>
                          <a:latin typeface="Century Gothic" panose="020B0502020202020204" pitchFamily="34" charset="0"/>
                          <a:ea typeface="+mn-ea"/>
                          <a:cs typeface="Arial" pitchFamily="34" charset="0"/>
                        </a:rPr>
                        <a:t> (forgiveness, confession, repentance)</a:t>
                      </a:r>
                      <a:endParaRPr lang="en-US" sz="14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737170">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3</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must come </a:t>
                      </a:r>
                      <a:r>
                        <a:rPr lang="en-US" sz="1400" b="1" i="1" u="sng" kern="1200" dirty="0" smtClean="0">
                          <a:solidFill>
                            <a:schemeClr val="dk1"/>
                          </a:solidFill>
                          <a:latin typeface="Century Gothic" panose="020B0502020202020204" pitchFamily="34" charset="0"/>
                          <a:ea typeface="+mn-ea"/>
                          <a:cs typeface="Arial" pitchFamily="34" charset="0"/>
                        </a:rPr>
                        <a:t>as a priest</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Impure heart / double-minded / self-centered</a:t>
                      </a:r>
                      <a:r>
                        <a:rPr lang="en-US" sz="1400" kern="1200" baseline="0" dirty="0" smtClean="0">
                          <a:solidFill>
                            <a:schemeClr val="dk1"/>
                          </a:solidFill>
                          <a:latin typeface="Century Gothic" panose="020B0502020202020204" pitchFamily="34" charset="0"/>
                          <a:ea typeface="+mn-ea"/>
                          <a:cs typeface="Arial" pitchFamily="34" charset="0"/>
                        </a:rPr>
                        <a:t> life</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Accept &amp; live out priestly identity in Christ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Consecration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(commitment, devotion, listening)</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455813">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4</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must come </a:t>
                      </a:r>
                      <a:r>
                        <a:rPr lang="en-US" sz="1400" b="1" i="1" u="sng" kern="1200" dirty="0" smtClean="0">
                          <a:solidFill>
                            <a:schemeClr val="dk1"/>
                          </a:solidFill>
                          <a:latin typeface="Century Gothic" panose="020B0502020202020204" pitchFamily="34" charset="0"/>
                          <a:ea typeface="+mn-ea"/>
                          <a:cs typeface="Arial" pitchFamily="34" charset="0"/>
                        </a:rPr>
                        <a:t>as an overcomer</a:t>
                      </a:r>
                      <a:r>
                        <a:rPr lang="en-US" sz="1400" b="1" i="1" u="none" kern="1200" dirty="0" smtClean="0">
                          <a:solidFill>
                            <a:schemeClr val="dk1"/>
                          </a:solidFill>
                          <a:latin typeface="Century Gothic" panose="020B0502020202020204" pitchFamily="34" charset="0"/>
                          <a:ea typeface="+mn-ea"/>
                          <a:cs typeface="Arial" pitchFamily="34" charset="0"/>
                        </a:rPr>
                        <a:t> of this</a:t>
                      </a:r>
                      <a:r>
                        <a:rPr lang="en-US" sz="1400" b="1" i="1" u="none" kern="1200" baseline="0" dirty="0" smtClean="0">
                          <a:solidFill>
                            <a:schemeClr val="dk1"/>
                          </a:solidFill>
                          <a:latin typeface="Century Gothic" panose="020B0502020202020204" pitchFamily="34" charset="0"/>
                          <a:ea typeface="+mn-ea"/>
                          <a:cs typeface="Arial" pitchFamily="34" charset="0"/>
                        </a:rPr>
                        <a:t> world </a:t>
                      </a:r>
                      <a:r>
                        <a:rPr lang="en-US" sz="1400" kern="1200" dirty="0" smtClean="0">
                          <a:solidFill>
                            <a:schemeClr val="dk1"/>
                          </a:solidFill>
                          <a:latin typeface="Century Gothic" panose="020B0502020202020204" pitchFamily="34" charset="0"/>
                          <a:ea typeface="+mn-ea"/>
                          <a:cs typeface="Arial" pitchFamily="34" charset="0"/>
                        </a:rPr>
                        <a:t>– by Christ in me</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Flesh nature / worldly outlook</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Strengthen spirit, Live in the spirit</a:t>
                      </a:r>
                      <a:endParaRPr lang="en-US" sz="14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Edification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(strengthen, build up)</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75318">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5</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 am “</a:t>
                      </a:r>
                      <a:r>
                        <a:rPr lang="en-US" sz="1400" b="1" i="1" u="sng" kern="1200" dirty="0" smtClean="0">
                          <a:solidFill>
                            <a:schemeClr val="dk1"/>
                          </a:solidFill>
                          <a:latin typeface="Century Gothic" panose="020B0502020202020204" pitchFamily="34" charset="0"/>
                          <a:ea typeface="+mn-ea"/>
                          <a:cs typeface="Arial" pitchFamily="34" charset="0"/>
                        </a:rPr>
                        <a:t>born of the Word</a:t>
                      </a:r>
                      <a:r>
                        <a:rPr lang="en-US" sz="1400" kern="1200" dirty="0" smtClean="0">
                          <a:solidFill>
                            <a:schemeClr val="dk1"/>
                          </a:solidFill>
                          <a:latin typeface="Century Gothic" panose="020B0502020202020204" pitchFamily="34" charset="0"/>
                          <a:ea typeface="+mn-ea"/>
                          <a:cs typeface="Arial" pitchFamily="34" charset="0"/>
                        </a:rPr>
                        <a:t>”- it describes my new nature. As I walk in it, God’s grace is manifest</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Ignorance of,</a:t>
                      </a:r>
                      <a:r>
                        <a:rPr lang="en-US" sz="1400" kern="1200" baseline="0" dirty="0" smtClean="0">
                          <a:solidFill>
                            <a:schemeClr val="dk1"/>
                          </a:solidFill>
                          <a:latin typeface="Century Gothic" panose="020B0502020202020204" pitchFamily="34" charset="0"/>
                          <a:ea typeface="+mn-ea"/>
                          <a:cs typeface="Arial" pitchFamily="34" charset="0"/>
                        </a:rPr>
                        <a:t> </a:t>
                      </a:r>
                      <a:r>
                        <a:rPr lang="en-US" sz="1400" kern="1200" dirty="0" smtClean="0">
                          <a:solidFill>
                            <a:schemeClr val="dk1"/>
                          </a:solidFill>
                          <a:latin typeface="Century Gothic" panose="020B0502020202020204" pitchFamily="34" charset="0"/>
                          <a:ea typeface="+mn-ea"/>
                          <a:cs typeface="Arial" pitchFamily="34" charset="0"/>
                        </a:rPr>
                        <a:t>despising,</a:t>
                      </a:r>
                      <a:r>
                        <a:rPr lang="en-US" sz="1400" kern="1200" baseline="0" dirty="0" smtClean="0">
                          <a:solidFill>
                            <a:schemeClr val="dk1"/>
                          </a:solidFill>
                          <a:latin typeface="Century Gothic" panose="020B0502020202020204" pitchFamily="34" charset="0"/>
                          <a:ea typeface="+mn-ea"/>
                          <a:cs typeface="Arial" pitchFamily="34" charset="0"/>
                        </a:rPr>
                        <a:t> or not believing </a:t>
                      </a:r>
                      <a:r>
                        <a:rPr lang="en-US" sz="1400" kern="1200" dirty="0" smtClean="0">
                          <a:solidFill>
                            <a:schemeClr val="dk1"/>
                          </a:solidFill>
                          <a:latin typeface="Century Gothic" panose="020B0502020202020204" pitchFamily="34" charset="0"/>
                          <a:ea typeface="+mn-ea"/>
                          <a:cs typeface="Arial" pitchFamily="34" charset="0"/>
                        </a:rPr>
                        <a:t>the Word</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kern="1200" dirty="0" smtClean="0">
                          <a:solidFill>
                            <a:schemeClr val="dk1"/>
                          </a:solidFill>
                          <a:latin typeface="Century Gothic" panose="020B0502020202020204" pitchFamily="34" charset="0"/>
                          <a:ea typeface="+mn-ea"/>
                          <a:cs typeface="Arial" pitchFamily="34" charset="0"/>
                        </a:rPr>
                        <a:t>Be transformed by renewing mind</a:t>
                      </a:r>
                    </a:p>
                    <a:p>
                      <a:pPr marL="169862"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Meditation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(seek revelation of Word, to align life)</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6</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smtClean="0">
                          <a:solidFill>
                            <a:schemeClr val="dk1"/>
                          </a:solidFill>
                          <a:latin typeface="Century Gothic" panose="020B0502020202020204" pitchFamily="34" charset="0"/>
                          <a:ea typeface="+mn-ea"/>
                          <a:cs typeface="Arial" pitchFamily="34" charset="0"/>
                        </a:rPr>
                        <a:t>As I do,</a:t>
                      </a:r>
                      <a:r>
                        <a:rPr lang="en-US" sz="1400" kern="1200" baseline="0" dirty="0" smtClean="0">
                          <a:solidFill>
                            <a:schemeClr val="dk1"/>
                          </a:solidFill>
                          <a:latin typeface="Century Gothic" panose="020B0502020202020204" pitchFamily="34" charset="0"/>
                          <a:ea typeface="+mn-ea"/>
                          <a:cs typeface="Arial" pitchFamily="34" charset="0"/>
                        </a:rPr>
                        <a:t> </a:t>
                      </a:r>
                      <a:r>
                        <a:rPr lang="en-US" sz="1400" kern="1200" dirty="0" smtClean="0">
                          <a:solidFill>
                            <a:schemeClr val="dk1"/>
                          </a:solidFill>
                          <a:latin typeface="Century Gothic" panose="020B0502020202020204" pitchFamily="34" charset="0"/>
                          <a:ea typeface="+mn-ea"/>
                          <a:cs typeface="Arial" pitchFamily="34" charset="0"/>
                        </a:rPr>
                        <a:t>I learn His heart. When I pray His heart, </a:t>
                      </a:r>
                      <a:r>
                        <a:rPr lang="en-US" sz="1400" b="1" i="1" u="sng" kern="1200" dirty="0" smtClean="0">
                          <a:solidFill>
                            <a:schemeClr val="dk1"/>
                          </a:solidFill>
                          <a:latin typeface="Century Gothic" panose="020B0502020202020204" pitchFamily="34" charset="0"/>
                          <a:ea typeface="+mn-ea"/>
                          <a:cs typeface="Arial" pitchFamily="34" charset="0"/>
                        </a:rPr>
                        <a:t>I  receive answers</a:t>
                      </a:r>
                      <a:endParaRPr lang="en-US" sz="1400" i="1" u="sng"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400" kern="1200" dirty="0" smtClean="0">
                          <a:solidFill>
                            <a:schemeClr val="dk1"/>
                          </a:solidFill>
                          <a:latin typeface="Century Gothic" panose="020B0502020202020204" pitchFamily="34" charset="0"/>
                          <a:ea typeface="+mn-ea"/>
                          <a:cs typeface="Arial" pitchFamily="34" charset="0"/>
                        </a:rPr>
                        <a:t>Don’t seek His will</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ask in faith</a:t>
                      </a:r>
                    </a:p>
                    <a:p>
                      <a:pPr marL="88900" indent="-88900" algn="l" defTabSz="914400" rtl="0" eaLnBrk="1" latinLnBrk="0" hangingPunct="1">
                        <a:buFont typeface="Arial" pitchFamily="34" charset="0"/>
                        <a:buChar char="•"/>
                      </a:pPr>
                      <a:r>
                        <a:rPr lang="en-US" sz="1400" kern="1200" dirty="0" smtClean="0">
                          <a:solidFill>
                            <a:schemeClr val="dk1"/>
                          </a:solidFill>
                          <a:latin typeface="Century Gothic" panose="020B0502020202020204" pitchFamily="34" charset="0"/>
                          <a:ea typeface="+mn-ea"/>
                          <a:cs typeface="Arial" pitchFamily="34" charset="0"/>
                        </a:rPr>
                        <a:t>Don’t receive by faith</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kern="1200" dirty="0" smtClean="0">
                          <a:solidFill>
                            <a:schemeClr val="dk1"/>
                          </a:solidFill>
                          <a:latin typeface="Century Gothic" panose="020B0502020202020204" pitchFamily="34" charset="0"/>
                          <a:ea typeface="+mn-ea"/>
                          <a:cs typeface="Arial" pitchFamily="34" charset="0"/>
                        </a:rPr>
                        <a:t>Ask &amp; receive</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Petition</a:t>
                      </a:r>
                      <a:br>
                        <a:rPr lang="en-ZA" sz="1400" b="1"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(make requests, for self &amp; others)</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7</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400" b="1" i="1" u="sng" kern="1200" dirty="0" smtClean="0">
                          <a:solidFill>
                            <a:schemeClr val="dk1"/>
                          </a:solidFill>
                          <a:latin typeface="Century Gothic" panose="020B0502020202020204" pitchFamily="34" charset="0"/>
                          <a:ea typeface="+mn-ea"/>
                          <a:cs typeface="Arial" pitchFamily="34" charset="0"/>
                        </a:rPr>
                        <a:t>His love is better than life</a:t>
                      </a:r>
                      <a:r>
                        <a:rPr lang="en-US" sz="1400" kern="1200" dirty="0" smtClean="0">
                          <a:solidFill>
                            <a:schemeClr val="dk1"/>
                          </a:solidFill>
                          <a:latin typeface="Century Gothic" panose="020B0502020202020204" pitchFamily="34" charset="0"/>
                          <a:ea typeface="+mn-ea"/>
                          <a:cs typeface="Arial" pitchFamily="34" charset="0"/>
                        </a:rPr>
                        <a:t>; </a:t>
                      </a:r>
                      <a:r>
                        <a:rPr lang="en-US" sz="1400" kern="1200" baseline="0" dirty="0" smtClean="0">
                          <a:solidFill>
                            <a:schemeClr val="dk1"/>
                          </a:solidFill>
                          <a:latin typeface="Century Gothic" panose="020B0502020202020204" pitchFamily="34" charset="0"/>
                          <a:ea typeface="+mn-ea"/>
                          <a:cs typeface="Arial" pitchFamily="34" charset="0"/>
                        </a:rPr>
                        <a:t>joy &amp; pleasure are found in His Presence</a:t>
                      </a:r>
                      <a:endParaRPr lang="en-US" sz="14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400" kern="1200" dirty="0" smtClean="0">
                          <a:solidFill>
                            <a:schemeClr val="dk1"/>
                          </a:solidFill>
                          <a:latin typeface="Century Gothic" panose="020B0502020202020204" pitchFamily="34" charset="0"/>
                          <a:ea typeface="+mn-ea"/>
                          <a:cs typeface="Arial" pitchFamily="34" charset="0"/>
                        </a:rPr>
                        <a:t>Don’t seek His face</a:t>
                      </a:r>
                      <a:endParaRPr lang="en-ZA" sz="14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400" b="1" kern="1200" dirty="0" smtClean="0">
                          <a:solidFill>
                            <a:schemeClr val="dk1"/>
                          </a:solidFill>
                          <a:latin typeface="Century Gothic" panose="020B0502020202020204" pitchFamily="34" charset="0"/>
                          <a:ea typeface="+mn-ea"/>
                          <a:cs typeface="Arial" pitchFamily="34" charset="0"/>
                        </a:rPr>
                        <a:t>Seek His </a:t>
                      </a:r>
                      <a:r>
                        <a:rPr lang="en-ZA" sz="1400" b="1" kern="1200" baseline="0" dirty="0" smtClean="0">
                          <a:solidFill>
                            <a:schemeClr val="dk1"/>
                          </a:solidFill>
                          <a:latin typeface="Century Gothic" panose="020B0502020202020204" pitchFamily="34" charset="0"/>
                          <a:ea typeface="+mn-ea"/>
                          <a:cs typeface="Arial" pitchFamily="34" charset="0"/>
                        </a:rPr>
                        <a:t>manifest </a:t>
                      </a:r>
                      <a:r>
                        <a:rPr lang="en-ZA" sz="1400" b="1" kern="1200" dirty="0" smtClean="0">
                          <a:solidFill>
                            <a:schemeClr val="dk1"/>
                          </a:solidFill>
                          <a:latin typeface="Century Gothic" panose="020B0502020202020204" pitchFamily="34" charset="0"/>
                          <a:ea typeface="+mn-ea"/>
                          <a:cs typeface="Arial" pitchFamily="34" charset="0"/>
                        </a:rPr>
                        <a:t>Presence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400" b="1" u="none" strike="noStrike" kern="1200" dirty="0" smtClean="0">
                          <a:solidFill>
                            <a:schemeClr val="dk1"/>
                          </a:solidFill>
                          <a:effectLst/>
                          <a:latin typeface="Century Gothic" panose="020B0502020202020204" pitchFamily="34" charset="0"/>
                          <a:ea typeface="+mn-ea"/>
                          <a:cs typeface="Arial" pitchFamily="34" charset="0"/>
                        </a:rPr>
                        <a:t>Soaking</a:t>
                      </a:r>
                      <a:r>
                        <a:rPr lang="en-ZA" sz="1400" b="0" u="none" strike="noStrike" kern="1200" dirty="0" smtClean="0">
                          <a:solidFill>
                            <a:schemeClr val="dk1"/>
                          </a:solidFill>
                          <a:effectLst/>
                          <a:latin typeface="Century Gothic" panose="020B0502020202020204" pitchFamily="34" charset="0"/>
                          <a:ea typeface="+mn-ea"/>
                          <a:cs typeface="Arial" pitchFamily="34" charset="0"/>
                        </a:rPr>
                        <a:t/>
                      </a:r>
                      <a:br>
                        <a:rPr lang="en-ZA" sz="1400" b="0" u="none" strike="noStrike" kern="1200" dirty="0" smtClean="0">
                          <a:solidFill>
                            <a:schemeClr val="dk1"/>
                          </a:solidFill>
                          <a:effectLst/>
                          <a:latin typeface="Century Gothic" panose="020B0502020202020204" pitchFamily="34" charset="0"/>
                          <a:ea typeface="+mn-ea"/>
                          <a:cs typeface="Arial" pitchFamily="34" charset="0"/>
                        </a:rPr>
                      </a:br>
                      <a:r>
                        <a:rPr lang="en-ZA" sz="1400" b="0" u="none" strike="noStrike" kern="1200" dirty="0" smtClean="0">
                          <a:solidFill>
                            <a:schemeClr val="dk1"/>
                          </a:solidFill>
                          <a:effectLst/>
                          <a:latin typeface="Century Gothic" panose="020B0502020202020204" pitchFamily="34" charset="0"/>
                          <a:ea typeface="+mn-ea"/>
                          <a:cs typeface="Arial" pitchFamily="34" charset="0"/>
                        </a:rPr>
                        <a:t>(bask in His Presence, enjoy His glory &amp;</a:t>
                      </a:r>
                      <a:r>
                        <a:rPr lang="en-ZA" sz="1400" b="0" u="none" strike="noStrike" kern="1200" baseline="0" dirty="0" smtClean="0">
                          <a:solidFill>
                            <a:schemeClr val="dk1"/>
                          </a:solidFill>
                          <a:effectLst/>
                          <a:latin typeface="Century Gothic" panose="020B0502020202020204" pitchFamily="34" charset="0"/>
                          <a:ea typeface="+mn-ea"/>
                          <a:cs typeface="Arial" pitchFamily="34" charset="0"/>
                        </a:rPr>
                        <a:t> love</a:t>
                      </a:r>
                      <a:r>
                        <a:rPr lang="en-ZA" sz="1400" b="0" u="none" strike="noStrike" kern="1200" dirty="0" smtClean="0">
                          <a:solidFill>
                            <a:schemeClr val="dk1"/>
                          </a:solidFill>
                          <a:effectLst/>
                          <a:latin typeface="Century Gothic" panose="020B0502020202020204" pitchFamily="34" charset="0"/>
                          <a:ea typeface="+mn-ea"/>
                          <a:cs typeface="Arial" pitchFamily="34" charset="0"/>
                        </a:rPr>
                        <a:t>)</a:t>
                      </a:r>
                      <a:endParaRPr lang="en-ZA" sz="14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bl>
          </a:graphicData>
        </a:graphic>
      </p:graphicFrame>
      <p:sp>
        <p:nvSpPr>
          <p:cNvPr id="11" name="Slide Number Placeholder 3"/>
          <p:cNvSpPr>
            <a:spLocks noGrp="1"/>
          </p:cNvSpPr>
          <p:nvPr>
            <p:ph type="sldNum" sz="quarter" idx="12"/>
          </p:nvPr>
        </p:nvSpPr>
        <p:spPr>
          <a:xfrm>
            <a:off x="7010400" y="6492875"/>
            <a:ext cx="2133600" cy="365125"/>
          </a:xfrm>
        </p:spPr>
        <p:txBody>
          <a:bodyPr/>
          <a:lstStyle/>
          <a:p>
            <a:pPr>
              <a:defRPr/>
            </a:pPr>
            <a:fld id="{9B69759B-C1D9-417C-9B4A-0F717375400C}" type="slidenum">
              <a:rPr lang="en-ZA" smtClean="0">
                <a:solidFill>
                  <a:prstClr val="white">
                    <a:lumMod val="50000"/>
                  </a:prstClr>
                </a:solidFill>
              </a:rPr>
              <a:pPr>
                <a:defRPr/>
              </a:pPr>
              <a:t>28</a:t>
            </a:fld>
            <a:endParaRPr lang="en-ZA" dirty="0">
              <a:solidFill>
                <a:prstClr val="white">
                  <a:lumMod val="50000"/>
                </a:prstClr>
              </a:solidFill>
            </a:endParaRPr>
          </a:p>
        </p:txBody>
      </p:sp>
    </p:spTree>
    <p:extLst>
      <p:ext uri="{BB962C8B-B14F-4D97-AF65-F5344CB8AC3E}">
        <p14:creationId xmlns:p14="http://schemas.microsoft.com/office/powerpoint/2010/main" val="25305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64407" y="-33337"/>
            <a:ext cx="8831943" cy="504825"/>
          </a:xfrm>
        </p:spPr>
        <p:txBody>
          <a:bodyPr/>
          <a:lstStyle/>
          <a:p>
            <a:pPr fontAlgn="ctr"/>
            <a:r>
              <a:rPr lang="en-US" dirty="0"/>
              <a:t>T1. The Tabernacle prayer model </a:t>
            </a:r>
            <a:r>
              <a:rPr lang="en-US" dirty="0" smtClean="0"/>
              <a:t>(3/3</a:t>
            </a:r>
            <a:r>
              <a:rPr lang="en-US" dirty="0"/>
              <a:t>)</a:t>
            </a:r>
          </a:p>
        </p:txBody>
      </p:sp>
      <p:graphicFrame>
        <p:nvGraphicFramePr>
          <p:cNvPr id="12" name="Table 11"/>
          <p:cNvGraphicFramePr>
            <a:graphicFrameLocks noGrp="1"/>
          </p:cNvGraphicFramePr>
          <p:nvPr>
            <p:extLst>
              <p:ext uri="{D42A27DB-BD31-4B8C-83A1-F6EECF244321}">
                <p14:modId xmlns:p14="http://schemas.microsoft.com/office/powerpoint/2010/main" val="3809410688"/>
              </p:ext>
            </p:extLst>
          </p:nvPr>
        </p:nvGraphicFramePr>
        <p:xfrm>
          <a:off x="75279" y="816421"/>
          <a:ext cx="9009666" cy="6017539"/>
        </p:xfrm>
        <a:graphic>
          <a:graphicData uri="http://schemas.openxmlformats.org/drawingml/2006/table">
            <a:tbl>
              <a:tblPr firstRow="1" bandRow="1">
                <a:tableStyleId>{B301B821-A1FF-4177-AEE7-76D212191A09}</a:tableStyleId>
              </a:tblPr>
              <a:tblGrid>
                <a:gridCol w="362871"/>
                <a:gridCol w="2619375"/>
                <a:gridCol w="1714500"/>
                <a:gridCol w="2847975"/>
                <a:gridCol w="1464945"/>
              </a:tblGrid>
              <a:tr h="374204">
                <a:tc>
                  <a:txBody>
                    <a:bodyPr/>
                    <a:lstStyle/>
                    <a:p>
                      <a:pPr algn="ctr" fontAlgn="t"/>
                      <a:r>
                        <a:rPr lang="en-US" sz="1100" b="1" i="0" u="none" strike="noStrike" dirty="0" err="1" smtClean="0">
                          <a:solidFill>
                            <a:srgbClr val="FFFFFF"/>
                          </a:solidFill>
                          <a:effectLst/>
                          <a:latin typeface="Century Gothic" panose="020B0502020202020204" pitchFamily="34" charset="0"/>
                          <a:cs typeface="Arial" pitchFamily="34" charset="0"/>
                        </a:rPr>
                        <a:t>Stn</a:t>
                      </a:r>
                      <a:endParaRPr lang="en-US" sz="11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US" sz="1100" b="1" i="0" u="none" strike="noStrike" dirty="0" smtClean="0">
                          <a:effectLst/>
                          <a:latin typeface="Century Gothic" panose="020B0502020202020204" pitchFamily="34" charset="0"/>
                          <a:cs typeface="Arial" pitchFamily="34" charset="0"/>
                        </a:rPr>
                        <a:t>Biblical truths</a:t>
                      </a:r>
                      <a:br>
                        <a:rPr lang="en-US" sz="1100" b="1" i="0" u="none" strike="noStrike" dirty="0" smtClean="0">
                          <a:effectLst/>
                          <a:latin typeface="Century Gothic" panose="020B0502020202020204" pitchFamily="34" charset="0"/>
                          <a:cs typeface="Arial" pitchFamily="34" charset="0"/>
                        </a:rPr>
                      </a:br>
                      <a:endParaRPr lang="en-US" sz="11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ZA" sz="1100" b="1" i="0" u="none" strike="noStrike" dirty="0" smtClean="0">
                          <a:effectLst/>
                          <a:latin typeface="Century Gothic" panose="020B0502020202020204" pitchFamily="34" charset="0"/>
                          <a:cs typeface="Arial" pitchFamily="34" charset="0"/>
                        </a:rPr>
                        <a:t>O</a:t>
                      </a:r>
                      <a:r>
                        <a:rPr lang="en-ZA" sz="1100" b="1" i="0" u="none" strike="noStrike" baseline="0" dirty="0" smtClean="0">
                          <a:effectLst/>
                          <a:latin typeface="Century Gothic" panose="020B0502020202020204" pitchFamily="34" charset="0"/>
                          <a:cs typeface="Arial" pitchFamily="34" charset="0"/>
                        </a:rPr>
                        <a:t>bstacle </a:t>
                      </a:r>
                      <a:r>
                        <a:rPr lang="en-ZA" sz="1100" b="0" i="1" u="none" strike="noStrike" baseline="0" dirty="0" smtClean="0">
                          <a:effectLst/>
                          <a:latin typeface="Century Gothic" panose="020B0502020202020204" pitchFamily="34" charset="0"/>
                          <a:cs typeface="Arial" pitchFamily="34" charset="0"/>
                        </a:rPr>
                        <a:t>(untruth/ ignorance / unbelief)</a:t>
                      </a:r>
                      <a:endParaRPr lang="en-ZA" sz="1100" b="0" i="1"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100" b="1" i="0" u="none" strike="noStrike" dirty="0" smtClean="0">
                          <a:solidFill>
                            <a:srgbClr val="FFFFFF"/>
                          </a:solidFill>
                          <a:effectLst/>
                          <a:latin typeface="Century Gothic" panose="020B0502020202020204" pitchFamily="34" charset="0"/>
                          <a:cs typeface="Arial" pitchFamily="34" charset="0"/>
                        </a:rPr>
                        <a:t>Faith steps</a:t>
                      </a:r>
                      <a:br>
                        <a:rPr lang="en-US" sz="1100" b="1" i="0" u="none" strike="noStrike" dirty="0" smtClean="0">
                          <a:solidFill>
                            <a:srgbClr val="FFFFFF"/>
                          </a:solidFill>
                          <a:effectLst/>
                          <a:latin typeface="Century Gothic" panose="020B0502020202020204" pitchFamily="34" charset="0"/>
                          <a:cs typeface="Arial" pitchFamily="34" charset="0"/>
                        </a:rPr>
                      </a:br>
                      <a:r>
                        <a:rPr lang="en-US" sz="1100" b="0" i="1" u="none" strike="noStrike" dirty="0" smtClean="0">
                          <a:effectLst/>
                          <a:latin typeface="Century Gothic" panose="020B0502020202020204" pitchFamily="34" charset="0"/>
                          <a:cs typeface="Arial" pitchFamily="34" charset="0"/>
                        </a:rPr>
                        <a:t>(spirit agreeing with God)</a:t>
                      </a:r>
                      <a:endParaRPr lang="en-US" sz="1100" b="0" i="1" u="none" strike="noStrike" dirty="0" smtClean="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1"/>
                    </a:solidFill>
                  </a:tcPr>
                </a:tc>
                <a:tc>
                  <a:txBody>
                    <a:bodyPr/>
                    <a:lstStyle/>
                    <a:p>
                      <a:pPr algn="ctr" fontAlgn="t"/>
                      <a:r>
                        <a:rPr lang="en-ZA" sz="1100" u="none" strike="noStrike" dirty="0" smtClean="0">
                          <a:effectLst/>
                          <a:latin typeface="Century Gothic" panose="020B0502020202020204" pitchFamily="34" charset="0"/>
                          <a:cs typeface="Arial" pitchFamily="34" charset="0"/>
                        </a:rPr>
                        <a:t>Tabernacle </a:t>
                      </a:r>
                      <a:br>
                        <a:rPr lang="en-ZA" sz="1100" u="none" strike="noStrike" dirty="0" smtClean="0">
                          <a:effectLst/>
                          <a:latin typeface="Century Gothic" panose="020B0502020202020204" pitchFamily="34" charset="0"/>
                          <a:cs typeface="Arial" pitchFamily="34" charset="0"/>
                        </a:rPr>
                      </a:br>
                      <a:r>
                        <a:rPr lang="en-ZA" sz="1100" u="none" strike="noStrike" dirty="0" smtClean="0">
                          <a:effectLst/>
                          <a:latin typeface="Century Gothic" panose="020B0502020202020204" pitchFamily="34" charset="0"/>
                          <a:cs typeface="Arial" pitchFamily="34" charset="0"/>
                        </a:rPr>
                        <a:t>“Prayer Station”</a:t>
                      </a:r>
                      <a:endParaRPr lang="en-ZA" sz="11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solidFill>
                      <a:schemeClr val="tx1"/>
                    </a:solidFil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1</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0" kern="1200" dirty="0" smtClean="0">
                          <a:solidFill>
                            <a:schemeClr val="dk1"/>
                          </a:solidFill>
                          <a:latin typeface="Century Gothic" panose="020B0502020202020204" pitchFamily="34" charset="0"/>
                          <a:ea typeface="+mn-ea"/>
                          <a:cs typeface="Arial" pitchFamily="34" charset="0"/>
                        </a:rPr>
                        <a:t>I </a:t>
                      </a:r>
                      <a:r>
                        <a:rPr lang="en-US" sz="1100" b="1" i="1" u="sng" kern="1200" dirty="0" smtClean="0">
                          <a:solidFill>
                            <a:schemeClr val="dk1"/>
                          </a:solidFill>
                          <a:latin typeface="Century Gothic" panose="020B0502020202020204" pitchFamily="34" charset="0"/>
                          <a:ea typeface="+mn-ea"/>
                          <a:cs typeface="Arial" pitchFamily="34" charset="0"/>
                        </a:rPr>
                        <a:t>am called to</a:t>
                      </a:r>
                      <a:r>
                        <a:rPr lang="en-US" sz="1100" b="1" i="1" u="none" kern="1200" dirty="0" smtClean="0">
                          <a:solidFill>
                            <a:schemeClr val="dk1"/>
                          </a:solidFill>
                          <a:latin typeface="Century Gothic" panose="020B0502020202020204" pitchFamily="34" charset="0"/>
                          <a:ea typeface="+mn-ea"/>
                          <a:cs typeface="Arial" pitchFamily="34" charset="0"/>
                        </a:rPr>
                        <a:t> </a:t>
                      </a:r>
                      <a:r>
                        <a:rPr lang="en-US" sz="1100" b="0" kern="1200" dirty="0" smtClean="0">
                          <a:solidFill>
                            <a:schemeClr val="dk1"/>
                          </a:solidFill>
                          <a:latin typeface="Century Gothic" panose="020B0502020202020204" pitchFamily="34" charset="0"/>
                          <a:ea typeface="+mn-ea"/>
                          <a:cs typeface="Arial" pitchFamily="34" charset="0"/>
                        </a:rPr>
                        <a:t>draw &amp; stay near</a:t>
                      </a:r>
                      <a:r>
                        <a:rPr lang="en-US" sz="1100" b="0" kern="1200" baseline="0" dirty="0" smtClean="0">
                          <a:solidFill>
                            <a:schemeClr val="dk1"/>
                          </a:solidFill>
                          <a:latin typeface="Century Gothic" panose="020B0502020202020204" pitchFamily="34" charset="0"/>
                          <a:ea typeface="+mn-ea"/>
                          <a:cs typeface="Arial" pitchFamily="34" charset="0"/>
                        </a:rPr>
                        <a:t> to God, in worship</a:t>
                      </a:r>
                      <a:endParaRPr lang="en-US" sz="1100" b="0" kern="1200" dirty="0" smtClean="0">
                        <a:solidFill>
                          <a:schemeClr val="bg1">
                            <a:lumMod val="65000"/>
                          </a:schemeClr>
                        </a:solidFill>
                        <a:latin typeface="Century Gothic" panose="020B0502020202020204" pitchFamily="34" charset="0"/>
                        <a:ea typeface="+mn-ea"/>
                        <a:cs typeface="Arial" pitchFamily="34" charset="0"/>
                      </a:endParaRPr>
                    </a:p>
                    <a:p>
                      <a:pPr marL="266700" lvl="1" indent="-96838" algn="l" defTabSz="914400" rtl="0" eaLnBrk="1" latinLnBrk="0" hangingPunct="1">
                        <a:buFont typeface="Wingdings" panose="05000000000000000000" pitchFamily="2" charset="2"/>
                        <a:buChar char="§"/>
                      </a:pPr>
                      <a:r>
                        <a:rPr lang="en-US" sz="1050" i="0" kern="1200" dirty="0" smtClean="0">
                          <a:solidFill>
                            <a:schemeClr val="dk1"/>
                          </a:solidFill>
                          <a:latin typeface="Century Gothic" panose="020B0502020202020204" pitchFamily="34" charset="0"/>
                          <a:ea typeface="+mn-ea"/>
                          <a:cs typeface="Arial" pitchFamily="34" charset="0"/>
                        </a:rPr>
                        <a:t>God is. </a:t>
                      </a:r>
                      <a:r>
                        <a:rPr lang="en-US" sz="1050" i="0" kern="1200" baseline="0" dirty="0" smtClean="0">
                          <a:solidFill>
                            <a:schemeClr val="dk1"/>
                          </a:solidFill>
                          <a:latin typeface="Century Gothic" panose="020B0502020202020204" pitchFamily="34" charset="0"/>
                          <a:ea typeface="+mn-ea"/>
                          <a:cs typeface="Arial" pitchFamily="34" charset="0"/>
                        </a:rPr>
                        <a:t>He alone is worthy of my worship. </a:t>
                      </a:r>
                      <a:r>
                        <a:rPr lang="en-US" sz="1050" i="0" kern="1200" dirty="0" smtClean="0">
                          <a:solidFill>
                            <a:schemeClr val="dk1"/>
                          </a:solidFill>
                          <a:latin typeface="Century Gothic" panose="020B0502020202020204" pitchFamily="34" charset="0"/>
                          <a:ea typeface="+mn-ea"/>
                          <a:cs typeface="Arial" pitchFamily="34" charset="0"/>
                        </a:rPr>
                        <a:t>He calls me to draw near &amp; worship Him </a:t>
                      </a:r>
                      <a:r>
                        <a:rPr lang="en-US" sz="1050" b="0" kern="1200" baseline="0" dirty="0" smtClean="0">
                          <a:solidFill>
                            <a:schemeClr val="bg1">
                              <a:lumMod val="65000"/>
                            </a:schemeClr>
                          </a:solidFill>
                          <a:latin typeface="Century Gothic" panose="020B0502020202020204" pitchFamily="34" charset="0"/>
                          <a:ea typeface="+mn-ea"/>
                          <a:cs typeface="Arial" pitchFamily="34" charset="0"/>
                        </a:rPr>
                        <a:t>(</a:t>
                      </a:r>
                      <a:r>
                        <a:rPr lang="en-US" sz="1050" b="0" kern="1200" baseline="0" dirty="0" err="1" smtClean="0">
                          <a:solidFill>
                            <a:schemeClr val="bg1">
                              <a:lumMod val="65000"/>
                            </a:schemeClr>
                          </a:solidFill>
                          <a:latin typeface="Century Gothic" panose="020B0502020202020204" pitchFamily="34" charset="0"/>
                          <a:ea typeface="+mn-ea"/>
                          <a:cs typeface="Arial" pitchFamily="34" charset="0"/>
                        </a:rPr>
                        <a:t>Jm</a:t>
                      </a:r>
                      <a:r>
                        <a:rPr lang="en-US" sz="1050" b="0" kern="1200" baseline="0" dirty="0" smtClean="0">
                          <a:solidFill>
                            <a:schemeClr val="bg1">
                              <a:lumMod val="65000"/>
                            </a:schemeClr>
                          </a:solidFill>
                          <a:latin typeface="Century Gothic" panose="020B0502020202020204" pitchFamily="34" charset="0"/>
                          <a:ea typeface="+mn-ea"/>
                          <a:cs typeface="Arial" pitchFamily="34" charset="0"/>
                        </a:rPr>
                        <a:t> 4:8; </a:t>
                      </a:r>
                      <a:r>
                        <a:rPr lang="en-US" sz="1050" b="0" kern="1200" baseline="0" dirty="0" err="1" smtClean="0">
                          <a:solidFill>
                            <a:schemeClr val="bg1">
                              <a:lumMod val="65000"/>
                            </a:schemeClr>
                          </a:solidFill>
                          <a:latin typeface="Century Gothic" panose="020B0502020202020204" pitchFamily="34" charset="0"/>
                          <a:ea typeface="+mn-ea"/>
                          <a:cs typeface="Arial" pitchFamily="34" charset="0"/>
                        </a:rPr>
                        <a:t>Jn</a:t>
                      </a:r>
                      <a:r>
                        <a:rPr lang="en-US" sz="1050" b="0" kern="1200" baseline="0" dirty="0" smtClean="0">
                          <a:solidFill>
                            <a:schemeClr val="bg1">
                              <a:lumMod val="65000"/>
                            </a:schemeClr>
                          </a:solidFill>
                          <a:latin typeface="Century Gothic" panose="020B0502020202020204" pitchFamily="34" charset="0"/>
                          <a:ea typeface="+mn-ea"/>
                          <a:cs typeface="Arial" pitchFamily="34" charset="0"/>
                        </a:rPr>
                        <a:t> </a:t>
                      </a:r>
                      <a:r>
                        <a:rPr lang="en-US" sz="1050" b="0" kern="1200" baseline="0" dirty="0" err="1" smtClean="0">
                          <a:solidFill>
                            <a:schemeClr val="bg1">
                              <a:lumMod val="65000"/>
                            </a:schemeClr>
                          </a:solidFill>
                          <a:latin typeface="Century Gothic" panose="020B0502020202020204" pitchFamily="34" charset="0"/>
                          <a:ea typeface="+mn-ea"/>
                          <a:cs typeface="Arial" pitchFamily="34" charset="0"/>
                        </a:rPr>
                        <a:t>Ch</a:t>
                      </a:r>
                      <a:r>
                        <a:rPr lang="en-US" sz="1050" b="0" kern="1200" baseline="0" dirty="0" smtClean="0">
                          <a:solidFill>
                            <a:schemeClr val="bg1">
                              <a:lumMod val="65000"/>
                            </a:schemeClr>
                          </a:solidFill>
                          <a:latin typeface="Century Gothic" panose="020B0502020202020204" pitchFamily="34" charset="0"/>
                          <a:ea typeface="+mn-ea"/>
                          <a:cs typeface="Arial" pitchFamily="34" charset="0"/>
                        </a:rPr>
                        <a:t> 4,14-15)</a:t>
                      </a:r>
                      <a:endParaRPr lang="en-US" sz="105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Don’t “come” to draw near to and worship God</a:t>
                      </a:r>
                      <a:endParaRPr lang="en-ZA" sz="11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1" kern="1200" dirty="0" smtClean="0">
                          <a:solidFill>
                            <a:schemeClr val="dk1"/>
                          </a:solidFill>
                          <a:latin typeface="Century Gothic" panose="020B0502020202020204" pitchFamily="34" charset="0"/>
                          <a:ea typeface="+mn-ea"/>
                          <a:cs typeface="Arial" pitchFamily="34" charset="0"/>
                        </a:rPr>
                        <a:t>“Come”</a:t>
                      </a:r>
                      <a:r>
                        <a:rPr lang="en-US" sz="1100" b="1" kern="1200" baseline="0" dirty="0" smtClean="0">
                          <a:solidFill>
                            <a:schemeClr val="dk1"/>
                          </a:solidFill>
                          <a:latin typeface="Century Gothic" panose="020B0502020202020204" pitchFamily="34" charset="0"/>
                          <a:ea typeface="+mn-ea"/>
                          <a:cs typeface="Arial" pitchFamily="34" charset="0"/>
                        </a:rPr>
                        <a:t> </a:t>
                      </a:r>
                    </a:p>
                    <a:p>
                      <a:pPr marL="179388" lvl="1" indent="0" algn="l" defTabSz="914400" rtl="0" eaLnBrk="1" latinLnBrk="0" hangingPunct="1">
                        <a:buFont typeface="Wingdings" panose="05000000000000000000" pitchFamily="2" charset="2"/>
                        <a:buNone/>
                      </a:pPr>
                      <a:r>
                        <a:rPr lang="en-US" sz="1050" i="0" kern="1200" dirty="0" smtClean="0">
                          <a:solidFill>
                            <a:schemeClr val="dk1"/>
                          </a:solidFill>
                          <a:latin typeface="Century Gothic" panose="020B0502020202020204" pitchFamily="34" charset="0"/>
                          <a:ea typeface="+mn-ea"/>
                          <a:cs typeface="Arial" pitchFamily="34" charset="0"/>
                        </a:rPr>
                        <a:t>1. Draw near; 2. with Intimacy Paradigm; 3. through Praise &amp; thanks</a:t>
                      </a:r>
                      <a:endParaRPr lang="en-ZA" sz="1050" i="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100" b="1" u="none" strike="noStrike" kern="1200" dirty="0" smtClean="0">
                          <a:solidFill>
                            <a:schemeClr val="dk1"/>
                          </a:solidFill>
                          <a:effectLst/>
                          <a:latin typeface="Century Gothic" panose="020B0502020202020204" pitchFamily="34" charset="0"/>
                          <a:ea typeface="+mn-ea"/>
                          <a:cs typeface="Arial" pitchFamily="34" charset="0"/>
                        </a:rPr>
                        <a:t>Adoration</a:t>
                      </a:r>
                      <a:r>
                        <a:rPr lang="en-ZA" sz="1100" u="none" strike="noStrike" kern="1200" dirty="0" smtClean="0">
                          <a:solidFill>
                            <a:schemeClr val="dk1"/>
                          </a:solidFill>
                          <a:effectLst/>
                          <a:latin typeface="Century Gothic" panose="020B0502020202020204" pitchFamily="34" charset="0"/>
                          <a:ea typeface="+mn-ea"/>
                          <a:cs typeface="Arial" pitchFamily="34" charset="0"/>
                        </a:rPr>
                        <a:t> </a:t>
                      </a:r>
                      <a:br>
                        <a:rPr lang="en-ZA" sz="1100" u="none" strike="noStrike" kern="1200" dirty="0" smtClean="0">
                          <a:solidFill>
                            <a:schemeClr val="dk1"/>
                          </a:solidFill>
                          <a:effectLst/>
                          <a:latin typeface="Century Gothic" panose="020B0502020202020204" pitchFamily="34" charset="0"/>
                          <a:ea typeface="+mn-ea"/>
                          <a:cs typeface="Arial" pitchFamily="34" charset="0"/>
                        </a:rPr>
                      </a:br>
                      <a:r>
                        <a:rPr lang="en-ZA" sz="1100" u="none" strike="noStrike" kern="1200" dirty="0" smtClean="0">
                          <a:solidFill>
                            <a:schemeClr val="dk1"/>
                          </a:solidFill>
                          <a:effectLst/>
                          <a:latin typeface="Century Gothic" panose="020B0502020202020204" pitchFamily="34" charset="0"/>
                          <a:ea typeface="+mn-ea"/>
                          <a:cs typeface="Arial" pitchFamily="34" charset="0"/>
                        </a:rPr>
                        <a:t>(praise, thanksgiving, worship)</a:t>
                      </a:r>
                      <a:endParaRPr lang="en-ZA" sz="11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23269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2</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I </a:t>
                      </a:r>
                      <a:r>
                        <a:rPr lang="en-US" sz="1100" b="1" i="1" u="sng" kern="1200" dirty="0" smtClean="0">
                          <a:solidFill>
                            <a:schemeClr val="dk1"/>
                          </a:solidFill>
                          <a:latin typeface="Century Gothic" panose="020B0502020202020204" pitchFamily="34" charset="0"/>
                          <a:ea typeface="+mn-ea"/>
                          <a:cs typeface="Arial" pitchFamily="34" charset="0"/>
                        </a:rPr>
                        <a:t>can </a:t>
                      </a:r>
                      <a:r>
                        <a:rPr lang="en-US" sz="1100" kern="1200" dirty="0" smtClean="0">
                          <a:solidFill>
                            <a:schemeClr val="dk1"/>
                          </a:solidFill>
                          <a:latin typeface="Century Gothic" panose="020B0502020202020204" pitchFamily="34" charset="0"/>
                          <a:ea typeface="+mn-ea"/>
                          <a:cs typeface="Arial" pitchFamily="34" charset="0"/>
                        </a:rPr>
                        <a:t>draw near as a son</a:t>
                      </a:r>
                    </a:p>
                    <a:p>
                      <a:pPr marL="266700" lvl="1" indent="-96838" algn="l" defTabSz="914400" rtl="0" eaLnBrk="1" latinLnBrk="0" hangingPunct="1">
                        <a:buFont typeface="Wingdings" panose="05000000000000000000" pitchFamily="2" charset="2"/>
                        <a:buChar char="§"/>
                      </a:pPr>
                      <a:r>
                        <a:rPr lang="en-US" sz="1050" i="0" kern="1200" dirty="0" smtClean="0">
                          <a:solidFill>
                            <a:schemeClr val="dk1"/>
                          </a:solidFill>
                          <a:latin typeface="Century Gothic" panose="020B0502020202020204" pitchFamily="34" charset="0"/>
                          <a:ea typeface="+mn-ea"/>
                          <a:cs typeface="Arial" pitchFamily="34" charset="0"/>
                        </a:rPr>
                        <a:t>I am </a:t>
                      </a:r>
                      <a:r>
                        <a:rPr lang="en-US" sz="1050" b="1" i="1" u="sng" kern="1200" dirty="0" smtClean="0">
                          <a:solidFill>
                            <a:schemeClr val="dk1"/>
                          </a:solidFill>
                          <a:latin typeface="Century Gothic" panose="020B0502020202020204" pitchFamily="34" charset="0"/>
                          <a:ea typeface="+mn-ea"/>
                          <a:cs typeface="Arial" pitchFamily="34" charset="0"/>
                        </a:rPr>
                        <a:t>dead to sin</a:t>
                      </a:r>
                      <a:r>
                        <a:rPr lang="en-US" sz="1050" i="0" kern="1200" dirty="0" smtClean="0">
                          <a:solidFill>
                            <a:schemeClr val="dk1"/>
                          </a:solidFill>
                          <a:latin typeface="Century Gothic" panose="020B0502020202020204" pitchFamily="34" charset="0"/>
                          <a:ea typeface="+mn-ea"/>
                          <a:cs typeface="Arial" pitchFamily="34" charset="0"/>
                        </a:rPr>
                        <a:t> &amp; </a:t>
                      </a:r>
                      <a:r>
                        <a:rPr lang="en-US" sz="1050" b="1" i="1" u="sng" kern="1200" dirty="0" smtClean="0">
                          <a:solidFill>
                            <a:schemeClr val="dk1"/>
                          </a:solidFill>
                          <a:latin typeface="Century Gothic" panose="020B0502020202020204" pitchFamily="34" charset="0"/>
                          <a:ea typeface="+mn-ea"/>
                          <a:cs typeface="Arial" pitchFamily="34" charset="0"/>
                        </a:rPr>
                        <a:t>forgiven</a:t>
                      </a:r>
                      <a:r>
                        <a:rPr lang="en-US" sz="1050" i="0" kern="1200" dirty="0" smtClean="0">
                          <a:solidFill>
                            <a:schemeClr val="dk1"/>
                          </a:solidFill>
                          <a:latin typeface="Century Gothic" panose="020B0502020202020204" pitchFamily="34" charset="0"/>
                          <a:ea typeface="+mn-ea"/>
                          <a:cs typeface="Arial" pitchFamily="34" charset="0"/>
                        </a:rPr>
                        <a:t> and adopted in Christ  </a:t>
                      </a:r>
                      <a:r>
                        <a:rPr lang="en-US" sz="1050" kern="1200" dirty="0" smtClean="0">
                          <a:solidFill>
                            <a:schemeClr val="bg1">
                              <a:lumMod val="65000"/>
                            </a:schemeClr>
                          </a:solidFill>
                          <a:latin typeface="Century Gothic" panose="020B0502020202020204" pitchFamily="34" charset="0"/>
                          <a:ea typeface="+mn-ea"/>
                          <a:cs typeface="Arial" pitchFamily="34" charset="0"/>
                        </a:rPr>
                        <a:t>(Rom </a:t>
                      </a:r>
                      <a:r>
                        <a:rPr lang="en-US" sz="1050" kern="1200" dirty="0" err="1" smtClean="0">
                          <a:solidFill>
                            <a:schemeClr val="bg1">
                              <a:lumMod val="65000"/>
                            </a:schemeClr>
                          </a:solidFill>
                          <a:latin typeface="Century Gothic" panose="020B0502020202020204" pitchFamily="34" charset="0"/>
                          <a:ea typeface="+mn-ea"/>
                          <a:cs typeface="Arial" pitchFamily="34" charset="0"/>
                        </a:rPr>
                        <a:t>Ch</a:t>
                      </a:r>
                      <a:r>
                        <a:rPr lang="en-US" sz="1050" kern="1200" dirty="0" smtClean="0">
                          <a:solidFill>
                            <a:schemeClr val="bg1">
                              <a:lumMod val="65000"/>
                            </a:schemeClr>
                          </a:solidFill>
                          <a:latin typeface="Century Gothic" panose="020B0502020202020204" pitchFamily="34" charset="0"/>
                          <a:ea typeface="+mn-ea"/>
                          <a:cs typeface="Arial" pitchFamily="34" charset="0"/>
                        </a:rPr>
                        <a:t> 5-8)</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Cling to sin </a:t>
                      </a:r>
                      <a:r>
                        <a:rPr lang="en-US" sz="11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heart condemns  </a:t>
                      </a:r>
                      <a:r>
                        <a:rPr lang="en-US" sz="1100" kern="1200" dirty="0" smtClean="0">
                          <a:solidFill>
                            <a:schemeClr val="dk1"/>
                          </a:solidFill>
                          <a:latin typeface="Century Gothic" panose="020B0502020202020204" pitchFamily="34" charset="0"/>
                          <a:ea typeface="+mn-ea"/>
                          <a:cs typeface="Arial" pitchFamily="34" charset="0"/>
                        </a:rPr>
                        <a:t>ashamed</a:t>
                      </a:r>
                      <a:r>
                        <a:rPr lang="en-US" sz="1100" kern="1200" baseline="0" dirty="0" smtClean="0">
                          <a:solidFill>
                            <a:schemeClr val="dk1"/>
                          </a:solidFill>
                          <a:latin typeface="Century Gothic" panose="020B0502020202020204" pitchFamily="34" charset="0"/>
                          <a:ea typeface="+mn-ea"/>
                          <a:cs typeface="Arial" pitchFamily="34" charset="0"/>
                        </a:rPr>
                        <a:t> to </a:t>
                      </a:r>
                      <a:r>
                        <a:rPr lang="en-US" sz="1100" kern="1200" dirty="0" smtClean="0">
                          <a:solidFill>
                            <a:schemeClr val="dk1"/>
                          </a:solidFill>
                          <a:latin typeface="Century Gothic" panose="020B0502020202020204" pitchFamily="34" charset="0"/>
                          <a:ea typeface="+mn-ea"/>
                          <a:cs typeface="Arial" pitchFamily="34" charset="0"/>
                        </a:rPr>
                        <a:t>come (1Jn 3:19-24)</a:t>
                      </a:r>
                    </a:p>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Don’t forgive </a:t>
                      </a:r>
                      <a:r>
                        <a:rPr lang="en-US" sz="11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not forgiven</a:t>
                      </a:r>
                      <a:endParaRPr lang="en-US" sz="11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1" kern="1200" dirty="0" smtClean="0">
                          <a:solidFill>
                            <a:schemeClr val="dk1"/>
                          </a:solidFill>
                          <a:latin typeface="Century Gothic" panose="020B0502020202020204" pitchFamily="34" charset="0"/>
                          <a:ea typeface="+mn-ea"/>
                          <a:cs typeface="Arial" pitchFamily="34" charset="0"/>
                        </a:rPr>
                        <a:t>Forgive, be cleansed &amp; come boldly</a:t>
                      </a:r>
                    </a:p>
                    <a:p>
                      <a:pPr marL="169862" lvl="1" indent="0" algn="l" defTabSz="914400" rtl="0" eaLnBrk="1" latinLnBrk="0" hangingPunct="1">
                        <a:buFont typeface="Wingdings" panose="05000000000000000000" pitchFamily="2" charset="2"/>
                        <a:buNone/>
                      </a:pPr>
                      <a:r>
                        <a:rPr lang="en-US" sz="1050" i="0" kern="1200" dirty="0" smtClean="0">
                          <a:solidFill>
                            <a:schemeClr val="dk1"/>
                          </a:solidFill>
                          <a:latin typeface="Century Gothic" panose="020B0502020202020204" pitchFamily="34" charset="0"/>
                          <a:ea typeface="+mn-ea"/>
                          <a:cs typeface="Arial" pitchFamily="34" charset="0"/>
                        </a:rPr>
                        <a:t>1. Confess;</a:t>
                      </a:r>
                      <a:r>
                        <a:rPr lang="en-US" sz="1050" i="0" kern="1200" baseline="0" dirty="0" smtClean="0">
                          <a:solidFill>
                            <a:schemeClr val="dk1"/>
                          </a:solidFill>
                          <a:latin typeface="Century Gothic" panose="020B0502020202020204" pitchFamily="34" charset="0"/>
                          <a:ea typeface="+mn-ea"/>
                          <a:cs typeface="Arial" pitchFamily="34" charset="0"/>
                        </a:rPr>
                        <a:t> </a:t>
                      </a:r>
                      <a:r>
                        <a:rPr lang="en-US" sz="1050" i="0" kern="1200" dirty="0" smtClean="0">
                          <a:solidFill>
                            <a:schemeClr val="dk1"/>
                          </a:solidFill>
                          <a:latin typeface="Century Gothic" panose="020B0502020202020204" pitchFamily="34" charset="0"/>
                          <a:ea typeface="+mn-ea"/>
                          <a:cs typeface="Arial" pitchFamily="34" charset="0"/>
                        </a:rPr>
                        <a:t>2. Repent - sin is death</a:t>
                      </a:r>
                      <a:r>
                        <a:rPr lang="en-US" sz="1050" i="0" kern="1200" baseline="0" dirty="0" smtClean="0">
                          <a:solidFill>
                            <a:schemeClr val="dk1"/>
                          </a:solidFill>
                          <a:latin typeface="Century Gothic" panose="020B0502020202020204" pitchFamily="34" charset="0"/>
                          <a:ea typeface="+mn-ea"/>
                          <a:cs typeface="Arial" pitchFamily="34" charset="0"/>
                        </a:rPr>
                        <a:t> God’s ways are life</a:t>
                      </a:r>
                      <a:r>
                        <a:rPr lang="en-US" sz="1050" i="0" kern="1200" dirty="0" smtClean="0">
                          <a:solidFill>
                            <a:schemeClr val="dk1"/>
                          </a:solidFill>
                          <a:latin typeface="Century Gothic" panose="020B0502020202020204" pitchFamily="34" charset="0"/>
                          <a:ea typeface="+mn-ea"/>
                          <a:cs typeface="Arial" pitchFamily="34" charset="0"/>
                        </a:rPr>
                        <a:t>; I am dead to sin; 3. Forgive;</a:t>
                      </a:r>
                      <a:r>
                        <a:rPr lang="en-US" sz="1050" i="0" kern="1200" baseline="0" dirty="0" smtClean="0">
                          <a:solidFill>
                            <a:schemeClr val="dk1"/>
                          </a:solidFill>
                          <a:latin typeface="Century Gothic" panose="020B0502020202020204" pitchFamily="34" charset="0"/>
                          <a:ea typeface="+mn-ea"/>
                          <a:cs typeface="Arial" pitchFamily="34" charset="0"/>
                        </a:rPr>
                        <a:t> 4. </a:t>
                      </a:r>
                      <a:r>
                        <a:rPr lang="en-US" sz="1050" i="0" kern="1200" dirty="0" smtClean="0">
                          <a:solidFill>
                            <a:schemeClr val="dk1"/>
                          </a:solidFill>
                          <a:latin typeface="Century Gothic" panose="020B0502020202020204" pitchFamily="34" charset="0"/>
                          <a:ea typeface="+mn-ea"/>
                          <a:cs typeface="Arial" pitchFamily="34" charset="0"/>
                        </a:rPr>
                        <a:t>Accept forgiveness; 5. Draw near</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US" sz="1100" b="1" u="none" strike="noStrike" kern="1200" dirty="0" smtClean="0">
                          <a:solidFill>
                            <a:schemeClr val="dk1"/>
                          </a:solidFill>
                          <a:effectLst/>
                          <a:latin typeface="Century Gothic" panose="020B0502020202020204" pitchFamily="34" charset="0"/>
                          <a:ea typeface="+mn-ea"/>
                          <a:cs typeface="Arial" pitchFamily="34" charset="0"/>
                        </a:rPr>
                        <a:t>Confession</a:t>
                      </a:r>
                      <a:r>
                        <a:rPr lang="en-US" sz="1100" u="none" strike="noStrike" kern="1200" dirty="0" smtClean="0">
                          <a:solidFill>
                            <a:schemeClr val="dk1"/>
                          </a:solidFill>
                          <a:effectLst/>
                          <a:latin typeface="Century Gothic" panose="020B0502020202020204" pitchFamily="34" charset="0"/>
                          <a:ea typeface="+mn-ea"/>
                          <a:cs typeface="Arial" pitchFamily="34" charset="0"/>
                        </a:rPr>
                        <a:t> (forgiveness, confession, repentance)</a:t>
                      </a:r>
                      <a:endParaRPr lang="en-US" sz="110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737170">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3</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I have been set apart as a </a:t>
                      </a:r>
                      <a:r>
                        <a:rPr lang="en-US" sz="1100" b="1" i="1" u="sng" kern="1200" dirty="0" smtClean="0">
                          <a:solidFill>
                            <a:schemeClr val="dk1"/>
                          </a:solidFill>
                          <a:latin typeface="Century Gothic" panose="020B0502020202020204" pitchFamily="34" charset="0"/>
                          <a:ea typeface="+mn-ea"/>
                          <a:cs typeface="Arial" pitchFamily="34" charset="0"/>
                        </a:rPr>
                        <a:t>priest</a:t>
                      </a:r>
                      <a:endParaRPr lang="en-US" sz="1100" kern="1200" dirty="0" smtClean="0">
                        <a:solidFill>
                          <a:schemeClr val="dk1"/>
                        </a:solidFill>
                        <a:latin typeface="Century Gothic" panose="020B0502020202020204" pitchFamily="34" charset="0"/>
                        <a:ea typeface="+mn-ea"/>
                        <a:cs typeface="Arial" pitchFamily="34" charset="0"/>
                      </a:endParaRPr>
                    </a:p>
                    <a:p>
                      <a:pPr marL="261938" lvl="1" indent="-80963" algn="l" defTabSz="914400" rtl="0" eaLnBrk="1" latinLnBrk="0" hangingPunct="1">
                        <a:buFont typeface="Wingdings" panose="05000000000000000000" pitchFamily="2" charset="2"/>
                        <a:buChar char="§"/>
                      </a:pPr>
                      <a:r>
                        <a:rPr lang="en-US" sz="1050" i="0" kern="1200" dirty="0" smtClean="0">
                          <a:solidFill>
                            <a:schemeClr val="dk1"/>
                          </a:solidFill>
                          <a:latin typeface="Century Gothic" panose="020B0502020202020204" pitchFamily="34" charset="0"/>
                          <a:ea typeface="+mn-ea"/>
                          <a:cs typeface="Arial" pitchFamily="34" charset="0"/>
                        </a:rPr>
                        <a:t>I am adopted into God’s </a:t>
                      </a:r>
                      <a:r>
                        <a:rPr lang="en-US" sz="1050" b="1" i="1" u="sng" kern="1200" dirty="0" smtClean="0">
                          <a:solidFill>
                            <a:schemeClr val="dk1"/>
                          </a:solidFill>
                          <a:latin typeface="Century Gothic" panose="020B0502020202020204" pitchFamily="34" charset="0"/>
                          <a:ea typeface="+mn-ea"/>
                          <a:cs typeface="Arial" pitchFamily="34" charset="0"/>
                        </a:rPr>
                        <a:t>priestly family</a:t>
                      </a:r>
                      <a:r>
                        <a:rPr lang="en-US" sz="1050" b="0" i="1" u="none" kern="1200" dirty="0" smtClean="0">
                          <a:solidFill>
                            <a:schemeClr val="dk1"/>
                          </a:solidFill>
                          <a:latin typeface="Century Gothic" panose="020B0502020202020204" pitchFamily="34" charset="0"/>
                          <a:ea typeface="+mn-ea"/>
                          <a:cs typeface="Arial" pitchFamily="34" charset="0"/>
                        </a:rPr>
                        <a:t>, </a:t>
                      </a:r>
                      <a:r>
                        <a:rPr lang="en-US" sz="1050" b="0" i="0" u="none" kern="1200" dirty="0" smtClean="0">
                          <a:solidFill>
                            <a:schemeClr val="dk1"/>
                          </a:solidFill>
                          <a:latin typeface="Century Gothic" panose="020B0502020202020204" pitchFamily="34" charset="0"/>
                          <a:ea typeface="+mn-ea"/>
                          <a:cs typeface="Arial" pitchFamily="34" charset="0"/>
                        </a:rPr>
                        <a:t>sharing Jesus’ ministry of reconciling the world to God </a:t>
                      </a:r>
                      <a:r>
                        <a:rPr lang="en-US" sz="1050" b="0" i="0" u="none" kern="1200" dirty="0" smtClean="0">
                          <a:solidFill>
                            <a:schemeClr val="bg1">
                              <a:lumMod val="65000"/>
                            </a:schemeClr>
                          </a:solidFill>
                          <a:latin typeface="Century Gothic" panose="020B0502020202020204" pitchFamily="34" charset="0"/>
                          <a:ea typeface="+mn-ea"/>
                          <a:cs typeface="Arial" pitchFamily="34" charset="0"/>
                        </a:rPr>
                        <a:t>(Rev 1:6; 1 Pet 2:9; 2 Cor 5:18)</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Impure heart / double-minded / self-centered</a:t>
                      </a:r>
                      <a:r>
                        <a:rPr lang="en-US" sz="1100" kern="1200" baseline="0" dirty="0" smtClean="0">
                          <a:solidFill>
                            <a:schemeClr val="dk1"/>
                          </a:solidFill>
                          <a:latin typeface="Century Gothic" panose="020B0502020202020204" pitchFamily="34" charset="0"/>
                          <a:ea typeface="+mn-ea"/>
                          <a:cs typeface="Arial" pitchFamily="34" charset="0"/>
                        </a:rPr>
                        <a:t> life</a:t>
                      </a:r>
                      <a:endParaRPr lang="en-ZA" sz="11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1" kern="1200" dirty="0" smtClean="0">
                          <a:solidFill>
                            <a:schemeClr val="dk1"/>
                          </a:solidFill>
                          <a:latin typeface="Century Gothic" panose="020B0502020202020204" pitchFamily="34" charset="0"/>
                          <a:ea typeface="+mn-ea"/>
                          <a:cs typeface="Arial" pitchFamily="34" charset="0"/>
                        </a:rPr>
                        <a:t>Be</a:t>
                      </a:r>
                      <a:r>
                        <a:rPr lang="en-US" sz="1100" b="1" kern="1200" baseline="0" dirty="0" smtClean="0">
                          <a:solidFill>
                            <a:schemeClr val="dk1"/>
                          </a:solidFill>
                          <a:latin typeface="Century Gothic" panose="020B0502020202020204" pitchFamily="34" charset="0"/>
                          <a:ea typeface="+mn-ea"/>
                          <a:cs typeface="Arial" pitchFamily="34" charset="0"/>
                        </a:rPr>
                        <a:t> a disciple of Jesus: </a:t>
                      </a:r>
                      <a:r>
                        <a:rPr lang="en-US" sz="1100" b="1" kern="1200" dirty="0" smtClean="0">
                          <a:solidFill>
                            <a:schemeClr val="dk1"/>
                          </a:solidFill>
                          <a:latin typeface="Century Gothic" panose="020B0502020202020204" pitchFamily="34" charset="0"/>
                          <a:ea typeface="+mn-ea"/>
                          <a:cs typeface="Arial" pitchFamily="34" charset="0"/>
                        </a:rPr>
                        <a:t>live out priestly identity,</a:t>
                      </a:r>
                      <a:r>
                        <a:rPr lang="en-US" sz="1100" b="1" kern="1200" baseline="0" dirty="0" smtClean="0">
                          <a:solidFill>
                            <a:schemeClr val="dk1"/>
                          </a:solidFill>
                          <a:latin typeface="Century Gothic" panose="020B0502020202020204" pitchFamily="34" charset="0"/>
                          <a:ea typeface="+mn-ea"/>
                          <a:cs typeface="Arial" pitchFamily="34" charset="0"/>
                        </a:rPr>
                        <a:t> being devoted to God’s works</a:t>
                      </a:r>
                      <a:endParaRPr lang="en-US" sz="1100" b="1" kern="1200" dirty="0" smtClean="0">
                        <a:solidFill>
                          <a:schemeClr val="dk1"/>
                        </a:solidFill>
                        <a:latin typeface="Century Gothic" panose="020B0502020202020204" pitchFamily="34" charset="0"/>
                        <a:ea typeface="+mn-ea"/>
                        <a:cs typeface="Arial" pitchFamily="34" charset="0"/>
                      </a:endParaRPr>
                    </a:p>
                    <a:p>
                      <a:pPr marL="169862" lvl="1" indent="0" algn="l" defTabSz="914400" rtl="0" eaLnBrk="1" latinLnBrk="0" hangingPunct="1">
                        <a:buFont typeface="Wingdings" panose="05000000000000000000" pitchFamily="2" charset="2"/>
                        <a:buNone/>
                      </a:pPr>
                      <a:r>
                        <a:rPr lang="en-US" sz="1050" i="0" kern="1200" dirty="0" smtClean="0">
                          <a:solidFill>
                            <a:schemeClr val="dk1"/>
                          </a:solidFill>
                          <a:latin typeface="Century Gothic" panose="020B0502020202020204" pitchFamily="34" charset="0"/>
                          <a:ea typeface="+mn-ea"/>
                          <a:cs typeface="Arial" pitchFamily="34" charset="0"/>
                        </a:rPr>
                        <a:t>1. Deny self; 2. Take up cross; 3. Follow Jesus; 4. Seek God’s  guidance</a:t>
                      </a:r>
                      <a:endParaRPr lang="en-ZA" sz="105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100" b="1" u="none" strike="noStrike" kern="1200" dirty="0" smtClean="0">
                          <a:solidFill>
                            <a:schemeClr val="dk1"/>
                          </a:solidFill>
                          <a:effectLst/>
                          <a:latin typeface="Century Gothic" panose="020B0502020202020204" pitchFamily="34" charset="0"/>
                          <a:ea typeface="+mn-ea"/>
                          <a:cs typeface="Arial" pitchFamily="34" charset="0"/>
                        </a:rPr>
                        <a:t>Consecration</a:t>
                      </a:r>
                      <a:br>
                        <a:rPr lang="en-ZA" sz="1100" b="1" u="none" strike="noStrike" kern="1200" dirty="0" smtClean="0">
                          <a:solidFill>
                            <a:schemeClr val="dk1"/>
                          </a:solidFill>
                          <a:effectLst/>
                          <a:latin typeface="Century Gothic" panose="020B0502020202020204" pitchFamily="34" charset="0"/>
                          <a:ea typeface="+mn-ea"/>
                          <a:cs typeface="Arial" pitchFamily="34" charset="0"/>
                        </a:rPr>
                      </a:br>
                      <a:r>
                        <a:rPr lang="en-ZA" sz="1100" b="0" u="none" strike="noStrike" kern="1200" dirty="0" smtClean="0">
                          <a:solidFill>
                            <a:schemeClr val="dk1"/>
                          </a:solidFill>
                          <a:effectLst/>
                          <a:latin typeface="Century Gothic" panose="020B0502020202020204" pitchFamily="34" charset="0"/>
                          <a:ea typeface="+mn-ea"/>
                          <a:cs typeface="Arial" pitchFamily="34" charset="0"/>
                        </a:rPr>
                        <a:t>(commitment, devotion, listening)</a:t>
                      </a:r>
                      <a:endParaRPr lang="en-ZA" sz="11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455813">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4</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I am </a:t>
                      </a:r>
                      <a:r>
                        <a:rPr lang="en-US" sz="1100" b="0" i="0" u="none" kern="1200" dirty="0" smtClean="0">
                          <a:solidFill>
                            <a:schemeClr val="dk1"/>
                          </a:solidFill>
                          <a:latin typeface="Century Gothic" panose="020B0502020202020204" pitchFamily="34" charset="0"/>
                          <a:ea typeface="+mn-ea"/>
                          <a:cs typeface="Arial" pitchFamily="34" charset="0"/>
                        </a:rPr>
                        <a:t>an </a:t>
                      </a:r>
                      <a:r>
                        <a:rPr lang="en-US" sz="1100" b="1" i="1" u="sng" kern="1200" dirty="0" smtClean="0">
                          <a:solidFill>
                            <a:schemeClr val="dk1"/>
                          </a:solidFill>
                          <a:latin typeface="Century Gothic" panose="020B0502020202020204" pitchFamily="34" charset="0"/>
                          <a:ea typeface="+mn-ea"/>
                          <a:cs typeface="Arial" pitchFamily="34" charset="0"/>
                        </a:rPr>
                        <a:t>overcomer</a:t>
                      </a:r>
                      <a:r>
                        <a:rPr lang="en-US" sz="1100" b="1" i="1" u="none" kern="1200" dirty="0" smtClean="0">
                          <a:solidFill>
                            <a:schemeClr val="dk1"/>
                          </a:solidFill>
                          <a:latin typeface="Century Gothic" panose="020B0502020202020204" pitchFamily="34" charset="0"/>
                          <a:ea typeface="+mn-ea"/>
                          <a:cs typeface="Arial" pitchFamily="34" charset="0"/>
                        </a:rPr>
                        <a:t> of this</a:t>
                      </a:r>
                      <a:r>
                        <a:rPr lang="en-US" sz="1100" b="1" i="1" u="none" kern="1200" baseline="0" dirty="0" smtClean="0">
                          <a:solidFill>
                            <a:schemeClr val="dk1"/>
                          </a:solidFill>
                          <a:latin typeface="Century Gothic" panose="020B0502020202020204" pitchFamily="34" charset="0"/>
                          <a:ea typeface="+mn-ea"/>
                          <a:cs typeface="Arial" pitchFamily="34" charset="0"/>
                        </a:rPr>
                        <a:t> world </a:t>
                      </a:r>
                      <a:r>
                        <a:rPr lang="en-US" sz="1100" kern="1200" dirty="0" smtClean="0">
                          <a:solidFill>
                            <a:schemeClr val="dk1"/>
                          </a:solidFill>
                          <a:latin typeface="Century Gothic" panose="020B0502020202020204" pitchFamily="34" charset="0"/>
                          <a:ea typeface="+mn-ea"/>
                          <a:cs typeface="Arial" pitchFamily="34" charset="0"/>
                        </a:rPr>
                        <a:t>– by Christ in me, the power of</a:t>
                      </a:r>
                      <a:r>
                        <a:rPr lang="en-US" sz="1100" kern="1200" baseline="0" dirty="0" smtClean="0">
                          <a:solidFill>
                            <a:schemeClr val="dk1"/>
                          </a:solidFill>
                          <a:latin typeface="Century Gothic" panose="020B0502020202020204" pitchFamily="34" charset="0"/>
                          <a:ea typeface="+mn-ea"/>
                          <a:cs typeface="Arial" pitchFamily="34" charset="0"/>
                        </a:rPr>
                        <a:t> </a:t>
                      </a:r>
                      <a:r>
                        <a:rPr lang="en-US" sz="1100" kern="1200" dirty="0" smtClean="0">
                          <a:solidFill>
                            <a:schemeClr val="dk1"/>
                          </a:solidFill>
                          <a:latin typeface="Century Gothic" panose="020B0502020202020204" pitchFamily="34" charset="0"/>
                          <a:ea typeface="+mn-ea"/>
                          <a:cs typeface="Arial" pitchFamily="34" charset="0"/>
                        </a:rPr>
                        <a:t>a victorious life </a:t>
                      </a:r>
                      <a:r>
                        <a:rPr lang="en-US" sz="1050" kern="1200" dirty="0" smtClean="0">
                          <a:solidFill>
                            <a:schemeClr val="bg1">
                              <a:lumMod val="65000"/>
                            </a:schemeClr>
                          </a:solidFill>
                          <a:latin typeface="Century Gothic" panose="020B0502020202020204" pitchFamily="34" charset="0"/>
                          <a:ea typeface="+mn-ea"/>
                          <a:cs typeface="Arial" pitchFamily="34" charset="0"/>
                        </a:rPr>
                        <a:t>(Col 1: 27; </a:t>
                      </a:r>
                      <a:r>
                        <a:rPr lang="en-US" sz="1050" kern="1200" dirty="0" err="1" smtClean="0">
                          <a:solidFill>
                            <a:schemeClr val="bg1">
                              <a:lumMod val="65000"/>
                            </a:schemeClr>
                          </a:solidFill>
                          <a:latin typeface="Century Gothic" panose="020B0502020202020204" pitchFamily="34" charset="0"/>
                          <a:ea typeface="+mn-ea"/>
                          <a:cs typeface="Arial" pitchFamily="34" charset="0"/>
                        </a:rPr>
                        <a:t>Jn</a:t>
                      </a:r>
                      <a:r>
                        <a:rPr lang="en-US" sz="1050" kern="1200" dirty="0" smtClean="0">
                          <a:solidFill>
                            <a:schemeClr val="bg1">
                              <a:lumMod val="65000"/>
                            </a:schemeClr>
                          </a:solidFill>
                          <a:latin typeface="Century Gothic" panose="020B0502020202020204" pitchFamily="34" charset="0"/>
                          <a:ea typeface="+mn-ea"/>
                          <a:cs typeface="Arial" pitchFamily="34" charset="0"/>
                        </a:rPr>
                        <a:t> 14-15; 1 </a:t>
                      </a:r>
                      <a:r>
                        <a:rPr lang="en-US" sz="1050" kern="1200" dirty="0" err="1" smtClean="0">
                          <a:solidFill>
                            <a:schemeClr val="bg1">
                              <a:lumMod val="65000"/>
                            </a:schemeClr>
                          </a:solidFill>
                          <a:latin typeface="Century Gothic" panose="020B0502020202020204" pitchFamily="34" charset="0"/>
                          <a:ea typeface="+mn-ea"/>
                          <a:cs typeface="Arial" pitchFamily="34" charset="0"/>
                        </a:rPr>
                        <a:t>Jn</a:t>
                      </a:r>
                      <a:r>
                        <a:rPr lang="en-US" sz="1050" kern="1200" dirty="0" smtClean="0">
                          <a:solidFill>
                            <a:schemeClr val="bg1">
                              <a:lumMod val="65000"/>
                            </a:schemeClr>
                          </a:solidFill>
                          <a:latin typeface="Century Gothic" panose="020B0502020202020204" pitchFamily="34" charset="0"/>
                          <a:ea typeface="+mn-ea"/>
                          <a:cs typeface="Arial" pitchFamily="34" charset="0"/>
                        </a:rPr>
                        <a:t> 4:4,16; Phil 2:12-13; Tit 2:11-14; Rev 21:7-8)</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Flesh nature /</a:t>
                      </a:r>
                      <a:r>
                        <a:rPr lang="en-US" sz="1100" kern="1200" baseline="0" dirty="0" smtClean="0">
                          <a:solidFill>
                            <a:schemeClr val="dk1"/>
                          </a:solidFill>
                          <a:latin typeface="Century Gothic" panose="020B0502020202020204" pitchFamily="34" charset="0"/>
                          <a:ea typeface="+mn-ea"/>
                          <a:cs typeface="Arial" pitchFamily="34" charset="0"/>
                        </a:rPr>
                        <a:t> worldly outlook</a:t>
                      </a:r>
                      <a:endParaRPr lang="en-ZA" sz="11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1" kern="1200" dirty="0" smtClean="0">
                          <a:solidFill>
                            <a:schemeClr val="dk1"/>
                          </a:solidFill>
                          <a:latin typeface="Century Gothic" panose="020B0502020202020204" pitchFamily="34" charset="0"/>
                          <a:ea typeface="+mn-ea"/>
                          <a:cs typeface="Arial" pitchFamily="34" charset="0"/>
                        </a:rPr>
                        <a:t>Strengthen spirit, Live in the spirit</a:t>
                      </a:r>
                      <a:endParaRPr lang="en-US" sz="1100" kern="1200" dirty="0" smtClean="0">
                        <a:solidFill>
                          <a:schemeClr val="dk1"/>
                        </a:solidFill>
                        <a:latin typeface="Century Gothic" panose="020B0502020202020204" pitchFamily="34" charset="0"/>
                        <a:ea typeface="+mn-ea"/>
                        <a:cs typeface="Arial" pitchFamily="34" charset="0"/>
                      </a:endParaRPr>
                    </a:p>
                    <a:p>
                      <a:pPr marL="169862" lvl="1" indent="0" algn="l" defTabSz="914400" rtl="0" eaLnBrk="1" latinLnBrk="0" hangingPunct="1">
                        <a:buFont typeface="Wingdings" panose="05000000000000000000" pitchFamily="2" charset="2"/>
                        <a:buNone/>
                      </a:pPr>
                      <a:r>
                        <a:rPr lang="en-US" sz="1050" i="0" kern="1200" dirty="0" smtClean="0">
                          <a:solidFill>
                            <a:schemeClr val="dk1"/>
                          </a:solidFill>
                          <a:latin typeface="Century Gothic" panose="020B0502020202020204" pitchFamily="34" charset="0"/>
                          <a:ea typeface="+mn-ea"/>
                          <a:cs typeface="Arial" pitchFamily="34" charset="0"/>
                        </a:rPr>
                        <a:t>1. Put on Christ; 2.</a:t>
                      </a:r>
                      <a:r>
                        <a:rPr lang="en-US" sz="1050" i="0" kern="1200" baseline="0" dirty="0" smtClean="0">
                          <a:solidFill>
                            <a:schemeClr val="dk1"/>
                          </a:solidFill>
                          <a:latin typeface="Century Gothic" panose="020B0502020202020204" pitchFamily="34" charset="0"/>
                          <a:ea typeface="+mn-ea"/>
                          <a:cs typeface="Arial" pitchFamily="34" charset="0"/>
                        </a:rPr>
                        <a:t> </a:t>
                      </a:r>
                      <a:r>
                        <a:rPr lang="en-US" sz="1050" i="0" kern="1200" dirty="0" smtClean="0">
                          <a:solidFill>
                            <a:schemeClr val="dk1"/>
                          </a:solidFill>
                          <a:latin typeface="Century Gothic" panose="020B0502020202020204" pitchFamily="34" charset="0"/>
                          <a:ea typeface="+mn-ea"/>
                          <a:cs typeface="Arial" pitchFamily="34" charset="0"/>
                        </a:rPr>
                        <a:t>Strengthen spirit man, and be ever more filled with His Spirit; 3. overcome world &amp; flesh</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100" b="1" u="none" strike="noStrike" kern="1200" dirty="0" smtClean="0">
                          <a:solidFill>
                            <a:schemeClr val="dk1"/>
                          </a:solidFill>
                          <a:effectLst/>
                          <a:latin typeface="Century Gothic" panose="020B0502020202020204" pitchFamily="34" charset="0"/>
                          <a:ea typeface="+mn-ea"/>
                          <a:cs typeface="Arial" pitchFamily="34" charset="0"/>
                        </a:rPr>
                        <a:t>Edification</a:t>
                      </a:r>
                      <a:br>
                        <a:rPr lang="en-ZA" sz="1100" b="1" u="none" strike="noStrike" kern="1200" dirty="0" smtClean="0">
                          <a:solidFill>
                            <a:schemeClr val="dk1"/>
                          </a:solidFill>
                          <a:effectLst/>
                          <a:latin typeface="Century Gothic" panose="020B0502020202020204" pitchFamily="34" charset="0"/>
                          <a:ea typeface="+mn-ea"/>
                          <a:cs typeface="Arial" pitchFamily="34" charset="0"/>
                        </a:rPr>
                      </a:br>
                      <a:r>
                        <a:rPr lang="en-ZA" sz="1100" b="0" u="none" strike="noStrike" kern="1200" dirty="0" smtClean="0">
                          <a:solidFill>
                            <a:schemeClr val="dk1"/>
                          </a:solidFill>
                          <a:effectLst/>
                          <a:latin typeface="Century Gothic" panose="020B0502020202020204" pitchFamily="34" charset="0"/>
                          <a:ea typeface="+mn-ea"/>
                          <a:cs typeface="Arial" pitchFamily="34" charset="0"/>
                        </a:rPr>
                        <a:t>(strengthen/ build up spirit &amp; Presence of Christ within)</a:t>
                      </a:r>
                      <a:endParaRPr lang="en-ZA" sz="11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75318">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5</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solidFill>
                            <a:schemeClr val="dk1"/>
                          </a:solidFill>
                          <a:latin typeface="Century Gothic" panose="020B0502020202020204" pitchFamily="34" charset="0"/>
                          <a:ea typeface="+mn-ea"/>
                          <a:cs typeface="Arial" pitchFamily="34" charset="0"/>
                        </a:rPr>
                        <a:t>I am “</a:t>
                      </a:r>
                      <a:r>
                        <a:rPr lang="en-US" sz="1100" b="1" i="1" u="sng" kern="1200" dirty="0" smtClean="0">
                          <a:solidFill>
                            <a:schemeClr val="dk1"/>
                          </a:solidFill>
                          <a:latin typeface="Century Gothic" panose="020B0502020202020204" pitchFamily="34" charset="0"/>
                          <a:ea typeface="+mn-ea"/>
                          <a:cs typeface="Arial" pitchFamily="34" charset="0"/>
                        </a:rPr>
                        <a:t>born of the Word</a:t>
                      </a:r>
                      <a:r>
                        <a:rPr lang="en-US" sz="1100" kern="1200" dirty="0" smtClean="0">
                          <a:solidFill>
                            <a:schemeClr val="dk1"/>
                          </a:solidFill>
                          <a:latin typeface="Century Gothic" panose="020B0502020202020204" pitchFamily="34" charset="0"/>
                          <a:ea typeface="+mn-ea"/>
                          <a:cs typeface="Arial" pitchFamily="34" charset="0"/>
                        </a:rPr>
                        <a:t>”- it describes my new nature. As I walk in it, God’s grace is manifest </a:t>
                      </a:r>
                      <a:r>
                        <a:rPr lang="en-US" sz="1100" kern="1200" dirty="0" smtClean="0">
                          <a:solidFill>
                            <a:schemeClr val="bg1">
                              <a:lumMod val="65000"/>
                            </a:schemeClr>
                          </a:solidFill>
                          <a:latin typeface="Century Gothic" panose="020B0502020202020204" pitchFamily="34" charset="0"/>
                          <a:ea typeface="+mn-ea"/>
                          <a:cs typeface="Arial" pitchFamily="34" charset="0"/>
                        </a:rPr>
                        <a:t>(2 Pet 1:3-8; </a:t>
                      </a:r>
                      <a:r>
                        <a:rPr lang="en-US" sz="1100" kern="1200" dirty="0" err="1" smtClean="0">
                          <a:solidFill>
                            <a:schemeClr val="bg1">
                              <a:lumMod val="65000"/>
                            </a:schemeClr>
                          </a:solidFill>
                          <a:latin typeface="Century Gothic" panose="020B0502020202020204" pitchFamily="34" charset="0"/>
                          <a:ea typeface="+mn-ea"/>
                          <a:cs typeface="Arial" pitchFamily="34" charset="0"/>
                        </a:rPr>
                        <a:t>Jn</a:t>
                      </a:r>
                      <a:r>
                        <a:rPr lang="en-US" sz="1100" kern="1200" dirty="0" smtClean="0">
                          <a:solidFill>
                            <a:schemeClr val="bg1">
                              <a:lumMod val="65000"/>
                            </a:schemeClr>
                          </a:solidFill>
                          <a:latin typeface="Century Gothic" panose="020B0502020202020204" pitchFamily="34" charset="0"/>
                          <a:ea typeface="+mn-ea"/>
                          <a:cs typeface="Arial" pitchFamily="34" charset="0"/>
                        </a:rPr>
                        <a:t> 1:1; 1 </a:t>
                      </a:r>
                      <a:r>
                        <a:rPr lang="en-US" sz="1100" kern="1200" dirty="0" err="1" smtClean="0">
                          <a:solidFill>
                            <a:schemeClr val="bg1">
                              <a:lumMod val="65000"/>
                            </a:schemeClr>
                          </a:solidFill>
                          <a:latin typeface="Century Gothic" panose="020B0502020202020204" pitchFamily="34" charset="0"/>
                          <a:ea typeface="+mn-ea"/>
                          <a:cs typeface="Arial" pitchFamily="34" charset="0"/>
                        </a:rPr>
                        <a:t>Jn</a:t>
                      </a:r>
                      <a:r>
                        <a:rPr lang="en-US" sz="1100" kern="1200" dirty="0" smtClean="0">
                          <a:solidFill>
                            <a:schemeClr val="bg1">
                              <a:lumMod val="65000"/>
                            </a:schemeClr>
                          </a:solidFill>
                          <a:latin typeface="Century Gothic" panose="020B0502020202020204" pitchFamily="34" charset="0"/>
                          <a:ea typeface="+mn-ea"/>
                          <a:cs typeface="Arial" pitchFamily="34" charset="0"/>
                        </a:rPr>
                        <a:t> 5:3; </a:t>
                      </a:r>
                      <a:r>
                        <a:rPr lang="en-US" sz="1100" kern="1200" dirty="0" err="1" smtClean="0">
                          <a:solidFill>
                            <a:schemeClr val="bg1">
                              <a:lumMod val="65000"/>
                            </a:schemeClr>
                          </a:solidFill>
                          <a:latin typeface="Century Gothic" panose="020B0502020202020204" pitchFamily="34" charset="0"/>
                          <a:ea typeface="+mn-ea"/>
                          <a:cs typeface="Arial" pitchFamily="34" charset="0"/>
                        </a:rPr>
                        <a:t>Jn</a:t>
                      </a:r>
                      <a:r>
                        <a:rPr lang="en-US" sz="1100" kern="1200" dirty="0" smtClean="0">
                          <a:solidFill>
                            <a:schemeClr val="bg1">
                              <a:lumMod val="65000"/>
                            </a:schemeClr>
                          </a:solidFill>
                          <a:latin typeface="Century Gothic" panose="020B0502020202020204" pitchFamily="34" charset="0"/>
                          <a:ea typeface="+mn-ea"/>
                          <a:cs typeface="Arial" pitchFamily="34" charset="0"/>
                        </a:rPr>
                        <a:t> 14-15)</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Ignorance of,</a:t>
                      </a:r>
                      <a:r>
                        <a:rPr lang="en-US" sz="1100" kern="1200" baseline="0" dirty="0" smtClean="0">
                          <a:solidFill>
                            <a:schemeClr val="dk1"/>
                          </a:solidFill>
                          <a:latin typeface="Century Gothic" panose="020B0502020202020204" pitchFamily="34" charset="0"/>
                          <a:ea typeface="+mn-ea"/>
                          <a:cs typeface="Arial" pitchFamily="34" charset="0"/>
                        </a:rPr>
                        <a:t> </a:t>
                      </a:r>
                      <a:r>
                        <a:rPr lang="en-US" sz="1100" kern="1200" dirty="0" smtClean="0">
                          <a:solidFill>
                            <a:schemeClr val="dk1"/>
                          </a:solidFill>
                          <a:latin typeface="Century Gothic" panose="020B0502020202020204" pitchFamily="34" charset="0"/>
                          <a:ea typeface="+mn-ea"/>
                          <a:cs typeface="Arial" pitchFamily="34" charset="0"/>
                        </a:rPr>
                        <a:t>despising,</a:t>
                      </a:r>
                      <a:r>
                        <a:rPr lang="en-US" sz="1100" kern="1200" baseline="0" dirty="0" smtClean="0">
                          <a:solidFill>
                            <a:schemeClr val="dk1"/>
                          </a:solidFill>
                          <a:latin typeface="Century Gothic" panose="020B0502020202020204" pitchFamily="34" charset="0"/>
                          <a:ea typeface="+mn-ea"/>
                          <a:cs typeface="Arial" pitchFamily="34" charset="0"/>
                        </a:rPr>
                        <a:t> or not believing </a:t>
                      </a:r>
                      <a:r>
                        <a:rPr lang="en-US" sz="1100" kern="1200" dirty="0" smtClean="0">
                          <a:solidFill>
                            <a:schemeClr val="dk1"/>
                          </a:solidFill>
                          <a:latin typeface="Century Gothic" panose="020B0502020202020204" pitchFamily="34" charset="0"/>
                          <a:ea typeface="+mn-ea"/>
                          <a:cs typeface="Arial" pitchFamily="34" charset="0"/>
                        </a:rPr>
                        <a:t>the Word (all of it)</a:t>
                      </a:r>
                      <a:endParaRPr lang="en-ZA" sz="11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1" kern="1200" dirty="0" smtClean="0">
                          <a:solidFill>
                            <a:schemeClr val="dk1"/>
                          </a:solidFill>
                          <a:latin typeface="Century Gothic" panose="020B0502020202020204" pitchFamily="34" charset="0"/>
                          <a:ea typeface="+mn-ea"/>
                          <a:cs typeface="Arial" pitchFamily="34" charset="0"/>
                        </a:rPr>
                        <a:t>Be transformed by renewing mind</a:t>
                      </a:r>
                    </a:p>
                    <a:p>
                      <a:pPr marL="169862"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50" i="0" kern="1200" dirty="0" smtClean="0">
                          <a:solidFill>
                            <a:schemeClr val="dk1"/>
                          </a:solidFill>
                          <a:latin typeface="Century Gothic" panose="020B0502020202020204" pitchFamily="34" charset="0"/>
                          <a:ea typeface="+mn-ea"/>
                          <a:cs typeface="Arial" pitchFamily="34" charset="0"/>
                        </a:rPr>
                        <a:t>1. Agree with Word; 2. Receive revelation;</a:t>
                      </a:r>
                      <a:r>
                        <a:rPr lang="en-US" sz="1050" i="0" kern="1200" baseline="0" dirty="0" smtClean="0">
                          <a:solidFill>
                            <a:schemeClr val="dk1"/>
                          </a:solidFill>
                          <a:latin typeface="Century Gothic" panose="020B0502020202020204" pitchFamily="34" charset="0"/>
                          <a:ea typeface="+mn-ea"/>
                          <a:cs typeface="Arial" pitchFamily="34" charset="0"/>
                        </a:rPr>
                        <a:t> 3. Keep Word (</a:t>
                      </a:r>
                      <a:r>
                        <a:rPr lang="en-US" sz="1050" i="0" kern="1200" dirty="0" smtClean="0">
                          <a:solidFill>
                            <a:schemeClr val="dk1"/>
                          </a:solidFill>
                          <a:latin typeface="Century Gothic" panose="020B0502020202020204" pitchFamily="34" charset="0"/>
                          <a:ea typeface="+mn-ea"/>
                          <a:cs typeface="Arial" pitchFamily="34" charset="0"/>
                        </a:rPr>
                        <a:t>align life); 4. Discover His heart; 5. Hence, “come” in truth - belief, confession &amp; action</a:t>
                      </a:r>
                      <a:r>
                        <a:rPr lang="en-US" sz="1050" i="0" kern="1200" baseline="0" dirty="0" smtClean="0">
                          <a:solidFill>
                            <a:schemeClr val="dk1"/>
                          </a:solidFill>
                          <a:latin typeface="Century Gothic" panose="020B0502020202020204" pitchFamily="34" charset="0"/>
                          <a:ea typeface="+mn-ea"/>
                          <a:cs typeface="Arial" pitchFamily="34" charset="0"/>
                        </a:rPr>
                        <a:t> </a:t>
                      </a:r>
                      <a:r>
                        <a:rPr lang="en-US" sz="1050" i="0" kern="1200" dirty="0" smtClean="0">
                          <a:solidFill>
                            <a:schemeClr val="dk1"/>
                          </a:solidFill>
                          <a:latin typeface="Century Gothic" panose="020B0502020202020204" pitchFamily="34" charset="0"/>
                          <a:ea typeface="+mn-ea"/>
                          <a:cs typeface="Arial" pitchFamily="34" charset="0"/>
                        </a:rPr>
                        <a:t>aligned with His heart</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100" b="1" u="none" strike="noStrike" kern="1200" dirty="0" smtClean="0">
                          <a:solidFill>
                            <a:schemeClr val="dk1"/>
                          </a:solidFill>
                          <a:effectLst/>
                          <a:latin typeface="Century Gothic" panose="020B0502020202020204" pitchFamily="34" charset="0"/>
                          <a:ea typeface="+mn-ea"/>
                          <a:cs typeface="Arial" pitchFamily="34" charset="0"/>
                        </a:rPr>
                        <a:t>Meditation</a:t>
                      </a:r>
                      <a:br>
                        <a:rPr lang="en-ZA" sz="1100" b="1" u="none" strike="noStrike" kern="1200" dirty="0" smtClean="0">
                          <a:solidFill>
                            <a:schemeClr val="dk1"/>
                          </a:solidFill>
                          <a:effectLst/>
                          <a:latin typeface="Century Gothic" panose="020B0502020202020204" pitchFamily="34" charset="0"/>
                          <a:ea typeface="+mn-ea"/>
                          <a:cs typeface="Arial" pitchFamily="34" charset="0"/>
                        </a:rPr>
                      </a:br>
                      <a:r>
                        <a:rPr lang="en-ZA" sz="1100" b="0" u="none" strike="noStrike" kern="1200" dirty="0" smtClean="0">
                          <a:solidFill>
                            <a:schemeClr val="dk1"/>
                          </a:solidFill>
                          <a:effectLst/>
                          <a:latin typeface="Century Gothic" panose="020B0502020202020204" pitchFamily="34" charset="0"/>
                          <a:ea typeface="+mn-ea"/>
                          <a:cs typeface="Arial" pitchFamily="34" charset="0"/>
                        </a:rPr>
                        <a:t>(seek revelation &amp; understanding, align life / be transformed)</a:t>
                      </a:r>
                      <a:endParaRPr lang="en-ZA" sz="11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6</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solidFill>
                            <a:schemeClr val="dk1"/>
                          </a:solidFill>
                          <a:latin typeface="Century Gothic" panose="020B0502020202020204" pitchFamily="34" charset="0"/>
                          <a:ea typeface="+mn-ea"/>
                          <a:cs typeface="Arial" pitchFamily="34" charset="0"/>
                        </a:rPr>
                        <a:t>As I do walk in truths 1-5,</a:t>
                      </a:r>
                      <a:r>
                        <a:rPr lang="en-US" sz="1100" kern="1200" baseline="0" dirty="0" smtClean="0">
                          <a:solidFill>
                            <a:schemeClr val="dk1"/>
                          </a:solidFill>
                          <a:latin typeface="Century Gothic" panose="020B0502020202020204" pitchFamily="34" charset="0"/>
                          <a:ea typeface="+mn-ea"/>
                          <a:cs typeface="Arial" pitchFamily="34" charset="0"/>
                        </a:rPr>
                        <a:t> </a:t>
                      </a:r>
                      <a:r>
                        <a:rPr lang="en-US" sz="1100" kern="1200" dirty="0" smtClean="0">
                          <a:solidFill>
                            <a:schemeClr val="dk1"/>
                          </a:solidFill>
                          <a:latin typeface="Century Gothic" panose="020B0502020202020204" pitchFamily="34" charset="0"/>
                          <a:ea typeface="+mn-ea"/>
                          <a:cs typeface="Arial" pitchFamily="34" charset="0"/>
                        </a:rPr>
                        <a:t>I learn His heart, pray His heart, and </a:t>
                      </a:r>
                      <a:r>
                        <a:rPr lang="en-US" sz="1100" b="1" i="1" u="sng" kern="1200" dirty="0" smtClean="0">
                          <a:solidFill>
                            <a:schemeClr val="dk1"/>
                          </a:solidFill>
                          <a:latin typeface="Century Gothic" panose="020B0502020202020204" pitchFamily="34" charset="0"/>
                          <a:ea typeface="+mn-ea"/>
                          <a:cs typeface="Arial" pitchFamily="34" charset="0"/>
                        </a:rPr>
                        <a:t>receive answers</a:t>
                      </a:r>
                      <a:endParaRPr lang="en-US" sz="1100" i="1" u="sng"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100" kern="1200" dirty="0" smtClean="0">
                          <a:solidFill>
                            <a:schemeClr val="dk1"/>
                          </a:solidFill>
                          <a:latin typeface="Century Gothic" panose="020B0502020202020204" pitchFamily="34" charset="0"/>
                          <a:ea typeface="+mn-ea"/>
                          <a:cs typeface="Arial" pitchFamily="34" charset="0"/>
                        </a:rPr>
                        <a:t>Don’t seek to know His will</a:t>
                      </a:r>
                    </a:p>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Don’t ask in faith</a:t>
                      </a:r>
                    </a:p>
                    <a:p>
                      <a:pPr marL="88900" indent="-88900" algn="l" defTabSz="914400" rtl="0" eaLnBrk="1" latinLnBrk="0" hangingPunct="1">
                        <a:buFont typeface="Arial" pitchFamily="34" charset="0"/>
                        <a:buChar char="•"/>
                      </a:pPr>
                      <a:r>
                        <a:rPr lang="en-US" sz="1100" kern="1200" dirty="0" smtClean="0">
                          <a:solidFill>
                            <a:schemeClr val="dk1"/>
                          </a:solidFill>
                          <a:latin typeface="Century Gothic" panose="020B0502020202020204" pitchFamily="34" charset="0"/>
                          <a:ea typeface="+mn-ea"/>
                          <a:cs typeface="Arial" pitchFamily="34" charset="0"/>
                        </a:rPr>
                        <a:t>Don’t receive by faith</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1" kern="1200" dirty="0" smtClean="0">
                          <a:solidFill>
                            <a:schemeClr val="dk1"/>
                          </a:solidFill>
                          <a:latin typeface="Century Gothic" panose="020B0502020202020204" pitchFamily="34" charset="0"/>
                          <a:ea typeface="+mn-ea"/>
                          <a:cs typeface="Arial" pitchFamily="34" charset="0"/>
                        </a:rPr>
                        <a:t>Ask &amp; receive</a:t>
                      </a:r>
                    </a:p>
                    <a:p>
                      <a:pPr marL="169862" lvl="1" indent="0" algn="l" defTabSz="914400" rtl="0" eaLnBrk="1" latinLnBrk="0" hangingPunct="1">
                        <a:buFont typeface="Wingdings" panose="05000000000000000000" pitchFamily="2" charset="2"/>
                        <a:buNone/>
                      </a:pPr>
                      <a:r>
                        <a:rPr lang="en-US" sz="1050" i="0" kern="1200" dirty="0" smtClean="0">
                          <a:solidFill>
                            <a:schemeClr val="dk1"/>
                          </a:solidFill>
                          <a:latin typeface="Century Gothic" panose="020B0502020202020204" pitchFamily="34" charset="0"/>
                          <a:ea typeface="+mn-ea"/>
                          <a:cs typeface="Arial" pitchFamily="34" charset="0"/>
                        </a:rPr>
                        <a:t>1. Seek to know His will; 2. Ask in faith, according to His will; 3. Receive by faith</a:t>
                      </a:r>
                      <a:endParaRPr lang="en-ZA" sz="1050" i="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100" b="1" u="none" strike="noStrike" kern="1200" dirty="0" smtClean="0">
                          <a:solidFill>
                            <a:schemeClr val="dk1"/>
                          </a:solidFill>
                          <a:effectLst/>
                          <a:latin typeface="Century Gothic" panose="020B0502020202020204" pitchFamily="34" charset="0"/>
                          <a:ea typeface="+mn-ea"/>
                          <a:cs typeface="Arial" pitchFamily="34" charset="0"/>
                        </a:rPr>
                        <a:t>Petition</a:t>
                      </a:r>
                      <a:br>
                        <a:rPr lang="en-ZA" sz="1100" b="1" u="none" strike="noStrike" kern="1200" dirty="0" smtClean="0">
                          <a:solidFill>
                            <a:schemeClr val="dk1"/>
                          </a:solidFill>
                          <a:effectLst/>
                          <a:latin typeface="Century Gothic" panose="020B0502020202020204" pitchFamily="34" charset="0"/>
                          <a:ea typeface="+mn-ea"/>
                          <a:cs typeface="Arial" pitchFamily="34" charset="0"/>
                        </a:rPr>
                      </a:br>
                      <a:r>
                        <a:rPr lang="en-ZA" sz="1100" b="0" u="none" strike="noStrike" kern="1200" dirty="0" smtClean="0">
                          <a:solidFill>
                            <a:schemeClr val="dk1"/>
                          </a:solidFill>
                          <a:effectLst/>
                          <a:latin typeface="Century Gothic" panose="020B0502020202020204" pitchFamily="34" charset="0"/>
                          <a:ea typeface="+mn-ea"/>
                          <a:cs typeface="Arial" pitchFamily="34" charset="0"/>
                        </a:rPr>
                        <a:t>(request, for self &amp; others)</a:t>
                      </a:r>
                      <a:endParaRPr lang="en-ZA" sz="11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r h="680525">
                <a:tc>
                  <a:txBody>
                    <a:bodyPr/>
                    <a:lstStyle/>
                    <a:p>
                      <a:pPr marL="0" indent="0" algn="l" defTabSz="914400" rtl="0" eaLnBrk="1" latinLnBrk="0" hangingPunct="1">
                        <a:buFont typeface="Arial" pitchFamily="34" charset="0"/>
                        <a:buNone/>
                      </a:pPr>
                      <a:r>
                        <a:rPr lang="en-US" sz="2000" b="1" kern="1200" dirty="0" smtClean="0">
                          <a:solidFill>
                            <a:schemeClr val="dk1"/>
                          </a:solidFill>
                          <a:latin typeface="Century Gothic" panose="020B0502020202020204" pitchFamily="34" charset="0"/>
                          <a:ea typeface="+mn-ea"/>
                          <a:cs typeface="Arial" pitchFamily="34" charset="0"/>
                        </a:rPr>
                        <a:t>7</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1100" b="1" i="1" u="sng" kern="1200" dirty="0" smtClean="0">
                          <a:solidFill>
                            <a:schemeClr val="dk1"/>
                          </a:solidFill>
                          <a:latin typeface="Century Gothic" panose="020B0502020202020204" pitchFamily="34" charset="0"/>
                          <a:ea typeface="+mn-ea"/>
                          <a:cs typeface="Arial" pitchFamily="34" charset="0"/>
                        </a:rPr>
                        <a:t>His love is better than life</a:t>
                      </a:r>
                      <a:r>
                        <a:rPr lang="en-US" sz="1100" kern="1200" dirty="0" smtClean="0">
                          <a:solidFill>
                            <a:schemeClr val="dk1"/>
                          </a:solidFill>
                          <a:latin typeface="Century Gothic" panose="020B0502020202020204" pitchFamily="34" charset="0"/>
                          <a:ea typeface="+mn-ea"/>
                          <a:cs typeface="Arial" pitchFamily="34" charset="0"/>
                        </a:rPr>
                        <a:t>; </a:t>
                      </a:r>
                      <a:r>
                        <a:rPr lang="en-US" sz="1100" kern="1200" baseline="0" dirty="0" smtClean="0">
                          <a:solidFill>
                            <a:schemeClr val="dk1"/>
                          </a:solidFill>
                          <a:latin typeface="Century Gothic" panose="020B0502020202020204" pitchFamily="34" charset="0"/>
                          <a:ea typeface="+mn-ea"/>
                          <a:cs typeface="Arial" pitchFamily="34" charset="0"/>
                        </a:rPr>
                        <a:t>joy &amp; pleasure are found in His Presence </a:t>
                      </a:r>
                      <a:r>
                        <a:rPr lang="en-US" sz="1100" kern="1200" dirty="0" smtClean="0">
                          <a:solidFill>
                            <a:schemeClr val="bg1">
                              <a:lumMod val="65000"/>
                            </a:schemeClr>
                          </a:solidFill>
                          <a:latin typeface="Century Gothic" panose="020B0502020202020204" pitchFamily="34" charset="0"/>
                          <a:ea typeface="+mn-ea"/>
                          <a:cs typeface="Arial" pitchFamily="34" charset="0"/>
                        </a:rPr>
                        <a:t>(Ps 63:3, Ps 16:11)</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100" kern="1200" dirty="0" smtClean="0">
                          <a:solidFill>
                            <a:schemeClr val="dk1"/>
                          </a:solidFill>
                          <a:latin typeface="Century Gothic" panose="020B0502020202020204" pitchFamily="34" charset="0"/>
                          <a:ea typeface="+mn-ea"/>
                          <a:cs typeface="Arial" pitchFamily="34" charset="0"/>
                        </a:rPr>
                        <a:t>Don’t seek His face</a:t>
                      </a:r>
                      <a:endParaRPr lang="en-ZA" sz="11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ZA" sz="1100" b="1" kern="1200" dirty="0" smtClean="0">
                          <a:solidFill>
                            <a:schemeClr val="dk1"/>
                          </a:solidFill>
                          <a:latin typeface="Century Gothic" panose="020B0502020202020204" pitchFamily="34" charset="0"/>
                          <a:ea typeface="+mn-ea"/>
                          <a:cs typeface="Arial" pitchFamily="34" charset="0"/>
                        </a:rPr>
                        <a:t>Seek His </a:t>
                      </a:r>
                      <a:r>
                        <a:rPr lang="en-ZA" sz="1100" b="1" kern="1200" baseline="0" dirty="0" smtClean="0">
                          <a:solidFill>
                            <a:schemeClr val="dk1"/>
                          </a:solidFill>
                          <a:latin typeface="Century Gothic" panose="020B0502020202020204" pitchFamily="34" charset="0"/>
                          <a:ea typeface="+mn-ea"/>
                          <a:cs typeface="Arial" pitchFamily="34" charset="0"/>
                        </a:rPr>
                        <a:t>manifest </a:t>
                      </a:r>
                      <a:r>
                        <a:rPr lang="en-ZA" sz="1100" b="1" kern="1200" dirty="0" smtClean="0">
                          <a:solidFill>
                            <a:schemeClr val="dk1"/>
                          </a:solidFill>
                          <a:latin typeface="Century Gothic" panose="020B0502020202020204" pitchFamily="34" charset="0"/>
                          <a:ea typeface="+mn-ea"/>
                          <a:cs typeface="Arial" pitchFamily="34" charset="0"/>
                        </a:rPr>
                        <a:t>Presence </a:t>
                      </a:r>
                    </a:p>
                    <a:p>
                      <a:pPr marL="169862" lvl="1" indent="0" algn="l" defTabSz="914400" rtl="0" eaLnBrk="1" latinLnBrk="0" hangingPunct="1">
                        <a:buFont typeface="Wingdings" panose="05000000000000000000" pitchFamily="2" charset="2"/>
                        <a:buNone/>
                      </a:pPr>
                      <a:r>
                        <a:rPr lang="en-ZA" sz="1050" i="0" kern="1200" dirty="0" smtClean="0">
                          <a:solidFill>
                            <a:schemeClr val="dk1"/>
                          </a:solidFill>
                          <a:latin typeface="Century Gothic" panose="020B0502020202020204" pitchFamily="34" charset="0"/>
                          <a:ea typeface="+mn-ea"/>
                          <a:cs typeface="Arial" pitchFamily="34" charset="0"/>
                        </a:rPr>
                        <a:t>1. Devote </a:t>
                      </a:r>
                      <a:r>
                        <a:rPr lang="en-ZA" sz="1050" i="0" kern="1200" baseline="0" dirty="0" smtClean="0">
                          <a:solidFill>
                            <a:schemeClr val="dk1"/>
                          </a:solidFill>
                          <a:latin typeface="Century Gothic" panose="020B0502020202020204" pitchFamily="34" charset="0"/>
                          <a:ea typeface="+mn-ea"/>
                          <a:cs typeface="Arial" pitchFamily="34" charset="0"/>
                        </a:rPr>
                        <a:t>time for “the one thing”; 2. </a:t>
                      </a:r>
                      <a:r>
                        <a:rPr lang="en-ZA" sz="1050" i="0" kern="1200" dirty="0" smtClean="0">
                          <a:solidFill>
                            <a:schemeClr val="dk1"/>
                          </a:solidFill>
                          <a:latin typeface="Century Gothic" panose="020B0502020202020204" pitchFamily="34" charset="0"/>
                          <a:ea typeface="+mn-ea"/>
                          <a:cs typeface="Arial" pitchFamily="34" charset="0"/>
                        </a:rPr>
                        <a:t>Pursue His Presence</a:t>
                      </a:r>
                      <a:r>
                        <a:rPr lang="en-ZA" sz="1050" i="0" kern="1200" baseline="0" dirty="0" smtClean="0">
                          <a:solidFill>
                            <a:schemeClr val="dk1"/>
                          </a:solidFill>
                          <a:latin typeface="Century Gothic" panose="020B0502020202020204" pitchFamily="34" charset="0"/>
                          <a:ea typeface="+mn-ea"/>
                          <a:cs typeface="Arial" pitchFamily="34" charset="0"/>
                        </a:rPr>
                        <a:t> </a:t>
                      </a:r>
                      <a:r>
                        <a:rPr lang="en-ZA" sz="1050" i="0" kern="1200" dirty="0" smtClean="0">
                          <a:solidFill>
                            <a:schemeClr val="dk1"/>
                          </a:solidFill>
                          <a:latin typeface="Century Gothic" panose="020B0502020202020204" pitchFamily="34" charset="0"/>
                          <a:ea typeface="+mn-ea"/>
                          <a:cs typeface="Arial" pitchFamily="34" charset="0"/>
                        </a:rPr>
                        <a:t>as a treasure</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7313" indent="-87313" algn="l" defTabSz="914400" rtl="0" eaLnBrk="1" fontAlgn="t" latinLnBrk="0" hangingPunct="1">
                        <a:buFont typeface="Arial" pitchFamily="34" charset="0"/>
                        <a:buChar char="•"/>
                      </a:pPr>
                      <a:r>
                        <a:rPr lang="en-ZA" sz="1100" b="1" u="none" strike="noStrike" kern="1200" dirty="0" smtClean="0">
                          <a:solidFill>
                            <a:schemeClr val="dk1"/>
                          </a:solidFill>
                          <a:effectLst/>
                          <a:latin typeface="Century Gothic" panose="020B0502020202020204" pitchFamily="34" charset="0"/>
                          <a:ea typeface="+mn-ea"/>
                          <a:cs typeface="Arial" pitchFamily="34" charset="0"/>
                        </a:rPr>
                        <a:t>Soaking</a:t>
                      </a:r>
                      <a:r>
                        <a:rPr lang="en-ZA" sz="1100" b="0" u="none" strike="noStrike" kern="1200" dirty="0" smtClean="0">
                          <a:solidFill>
                            <a:schemeClr val="dk1"/>
                          </a:solidFill>
                          <a:effectLst/>
                          <a:latin typeface="Century Gothic" panose="020B0502020202020204" pitchFamily="34" charset="0"/>
                          <a:ea typeface="+mn-ea"/>
                          <a:cs typeface="Arial" pitchFamily="34" charset="0"/>
                        </a:rPr>
                        <a:t/>
                      </a:r>
                      <a:br>
                        <a:rPr lang="en-ZA" sz="1100" b="0" u="none" strike="noStrike" kern="1200" dirty="0" smtClean="0">
                          <a:solidFill>
                            <a:schemeClr val="dk1"/>
                          </a:solidFill>
                          <a:effectLst/>
                          <a:latin typeface="Century Gothic" panose="020B0502020202020204" pitchFamily="34" charset="0"/>
                          <a:ea typeface="+mn-ea"/>
                          <a:cs typeface="Arial" pitchFamily="34" charset="0"/>
                        </a:rPr>
                      </a:br>
                      <a:r>
                        <a:rPr lang="en-ZA" sz="1100" b="0" u="none" strike="noStrike" kern="1200" dirty="0" smtClean="0">
                          <a:solidFill>
                            <a:schemeClr val="dk1"/>
                          </a:solidFill>
                          <a:effectLst/>
                          <a:latin typeface="Century Gothic" panose="020B0502020202020204" pitchFamily="34" charset="0"/>
                          <a:ea typeface="+mn-ea"/>
                          <a:cs typeface="Arial" pitchFamily="34" charset="0"/>
                        </a:rPr>
                        <a:t>(bask in His Presence, enjoy His glory &amp;</a:t>
                      </a:r>
                      <a:r>
                        <a:rPr lang="en-ZA" sz="1100" b="0" u="none" strike="noStrike" kern="1200" baseline="0" dirty="0" smtClean="0">
                          <a:solidFill>
                            <a:schemeClr val="dk1"/>
                          </a:solidFill>
                          <a:effectLst/>
                          <a:latin typeface="Century Gothic" panose="020B0502020202020204" pitchFamily="34" charset="0"/>
                          <a:ea typeface="+mn-ea"/>
                          <a:cs typeface="Arial" pitchFamily="34" charset="0"/>
                        </a:rPr>
                        <a:t> love</a:t>
                      </a:r>
                      <a:r>
                        <a:rPr lang="en-ZA" sz="1100" b="0" u="none" strike="noStrike" kern="1200" dirty="0" smtClean="0">
                          <a:solidFill>
                            <a:schemeClr val="dk1"/>
                          </a:solidFill>
                          <a:effectLst/>
                          <a:latin typeface="Century Gothic" panose="020B0502020202020204" pitchFamily="34" charset="0"/>
                          <a:ea typeface="+mn-ea"/>
                          <a:cs typeface="Arial" pitchFamily="34" charset="0"/>
                        </a:rPr>
                        <a:t>)</a:t>
                      </a:r>
                      <a:endParaRPr lang="en-ZA" sz="1100" b="0" u="none" strike="noStrike" kern="1200" dirty="0">
                        <a:solidFill>
                          <a:schemeClr val="dk1"/>
                        </a:solidFill>
                        <a:effectLst/>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tcPr>
                </a:tc>
              </a:tr>
            </a:tbl>
          </a:graphicData>
        </a:graphic>
      </p:graphicFrame>
      <p:sp>
        <p:nvSpPr>
          <p:cNvPr id="11" name="Slide Number Placeholder 3"/>
          <p:cNvSpPr>
            <a:spLocks noGrp="1"/>
          </p:cNvSpPr>
          <p:nvPr>
            <p:ph type="sldNum" sz="quarter" idx="12"/>
          </p:nvPr>
        </p:nvSpPr>
        <p:spPr>
          <a:xfrm>
            <a:off x="7029450" y="6569075"/>
            <a:ext cx="2133600" cy="365125"/>
          </a:xfrm>
        </p:spPr>
        <p:txBody>
          <a:bodyPr/>
          <a:lstStyle/>
          <a:p>
            <a:pPr>
              <a:defRPr/>
            </a:pPr>
            <a:fld id="{9B69759B-C1D9-417C-9B4A-0F717375400C}" type="slidenum">
              <a:rPr lang="en-ZA" smtClean="0">
                <a:solidFill>
                  <a:prstClr val="white">
                    <a:lumMod val="50000"/>
                  </a:prstClr>
                </a:solidFill>
              </a:rPr>
              <a:pPr>
                <a:defRPr/>
              </a:pPr>
              <a:t>29</a:t>
            </a:fld>
            <a:endParaRPr lang="en-ZA" dirty="0">
              <a:solidFill>
                <a:prstClr val="white">
                  <a:lumMod val="50000"/>
                </a:prstClr>
              </a:solidFill>
            </a:endParaRPr>
          </a:p>
        </p:txBody>
      </p:sp>
    </p:spTree>
    <p:extLst>
      <p:ext uri="{BB962C8B-B14F-4D97-AF65-F5344CB8AC3E}">
        <p14:creationId xmlns:p14="http://schemas.microsoft.com/office/powerpoint/2010/main" val="239225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155211"/>
            <a:ext cx="2802877" cy="3905994"/>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3</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155212"/>
            <a:ext cx="2846343" cy="3905994"/>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 Foundations for effective prayer</a:t>
            </a:r>
            <a:endParaRPr lang="en-ZA" sz="2400" b="1" dirty="0">
              <a:solidFill>
                <a:schemeClr val="bg1">
                  <a:lumMod val="65000"/>
                </a:schemeClr>
              </a:solidFill>
              <a:latin typeface="Century Gothic" pitchFamily="34" charset="0"/>
              <a:ea typeface="MS PGothic" pitchFamily="34" charset="-128"/>
            </a:endParaRPr>
          </a:p>
        </p:txBody>
      </p:sp>
      <p:sp>
        <p:nvSpPr>
          <p:cNvPr id="35" name="Rectangle 34"/>
          <p:cNvSpPr/>
          <p:nvPr/>
        </p:nvSpPr>
        <p:spPr>
          <a:xfrm>
            <a:off x="3482719" y="33395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146349"/>
            <a:ext cx="2726905" cy="391765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428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464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464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0364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sp>
        <p:nvSpPr>
          <p:cNvPr id="16" name="Rectangle 15"/>
          <p:cNvSpPr/>
          <p:nvPr/>
        </p:nvSpPr>
        <p:spPr>
          <a:xfrm>
            <a:off x="85467" y="4058718"/>
            <a:ext cx="2802877" cy="1485836"/>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036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lumMod val="65000"/>
                  </a:prstClr>
                </a:solidFill>
                <a:latin typeface="Century Gothic" panose="020B0502020202020204" pitchFamily="34" charset="0"/>
                <a:ea typeface="MS PGothic" pitchFamily="34" charset="-128"/>
              </a:rPr>
              <a:t>1 – </a:t>
            </a:r>
            <a:r>
              <a:rPr lang="en-US" sz="2300" b="1" i="1" dirty="0" smtClean="0">
                <a:solidFill>
                  <a:prstClr val="white">
                    <a:lumMod val="65000"/>
                  </a:prstClr>
                </a:solidFill>
                <a:latin typeface="Century Gothic" panose="020B0502020202020204" pitchFamily="34" charset="0"/>
                <a:ea typeface="MS PGothic" pitchFamily="34" charset="-128"/>
              </a:rPr>
              <a:t>Call to prayer</a:t>
            </a:r>
            <a:endParaRPr lang="en-US" sz="2300" b="1" i="1" dirty="0">
              <a:solidFill>
                <a:prstClr val="white">
                  <a:lumMod val="65000"/>
                </a:prstClr>
              </a:solidFill>
              <a:latin typeface="Century Gothic" panose="020B0502020202020204" pitchFamily="34" charset="0"/>
              <a:ea typeface="MS PGothic" pitchFamily="34" charset="-128"/>
            </a:endParaRPr>
          </a:p>
          <a:p>
            <a:pPr fontAlgn="ctr">
              <a:spcBef>
                <a:spcPct val="0"/>
              </a:spcBef>
              <a:spcAft>
                <a:spcPct val="0"/>
              </a:spcAft>
            </a:pPr>
            <a:r>
              <a:rPr lang="en-US" sz="2300" b="1" i="1" dirty="0">
                <a:solidFill>
                  <a:prstClr val="white">
                    <a:lumMod val="65000"/>
                  </a:prstClr>
                </a:solidFill>
                <a:latin typeface="Century Gothic" panose="020B0502020202020204" pitchFamily="34" charset="0"/>
                <a:ea typeface="MS PGothic" pitchFamily="34" charset="-128"/>
              </a:rPr>
              <a:t>2 – Intimacy</a:t>
            </a:r>
          </a:p>
          <a:p>
            <a:pPr fontAlgn="ctr">
              <a:spcBef>
                <a:spcPct val="0"/>
              </a:spcBef>
              <a:spcAft>
                <a:spcPct val="0"/>
              </a:spcAft>
            </a:pPr>
            <a:r>
              <a:rPr lang="en-US" sz="2300" b="1" i="1" dirty="0">
                <a:solidFill>
                  <a:prstClr val="white">
                    <a:lumMod val="65000"/>
                  </a:prstClr>
                </a:solidFill>
                <a:latin typeface="Century Gothic" panose="020B0502020202020204" pitchFamily="34" charset="0"/>
                <a:ea typeface="MS PGothic" pitchFamily="34" charset="-128"/>
              </a:rPr>
              <a:t>3 – Partnership</a:t>
            </a:r>
            <a:br>
              <a:rPr lang="en-US" sz="2300" b="1" i="1" dirty="0">
                <a:solidFill>
                  <a:prstClr val="white">
                    <a:lumMod val="65000"/>
                  </a:prstClr>
                </a:solidFill>
                <a:latin typeface="Century Gothic" panose="020B0502020202020204" pitchFamily="34" charset="0"/>
                <a:ea typeface="MS PGothic" pitchFamily="34" charset="-128"/>
              </a:rPr>
            </a:br>
            <a:r>
              <a:rPr lang="en-US" sz="2300" b="1" i="1" dirty="0">
                <a:solidFill>
                  <a:prstClr val="white">
                    <a:lumMod val="65000"/>
                  </a:prstClr>
                </a:solidFill>
                <a:latin typeface="Century Gothic" panose="020B0502020202020204" pitchFamily="34" charset="0"/>
                <a:ea typeface="MS PGothic" pitchFamily="34" charset="-128"/>
              </a:rPr>
              <a:t>4 – </a:t>
            </a:r>
            <a:r>
              <a:rPr lang="en-US" sz="2300" b="1" i="1" dirty="0" smtClean="0">
                <a:solidFill>
                  <a:prstClr val="white">
                    <a:lumMod val="65000"/>
                  </a:prstClr>
                </a:solidFill>
                <a:latin typeface="Century Gothic" panose="020B0502020202020204" pitchFamily="34" charset="0"/>
                <a:ea typeface="MS PGothic" pitchFamily="34" charset="-128"/>
              </a:rPr>
              <a:t>Role of Prayer</a:t>
            </a:r>
            <a:endParaRPr lang="en-US" sz="2300" b="1" i="1" dirty="0">
              <a:solidFill>
                <a:prstClr val="white">
                  <a:lumMod val="65000"/>
                </a:prstClr>
              </a:solidFill>
              <a:latin typeface="Century Gothic" panose="020B0502020202020204" pitchFamily="34" charset="0"/>
              <a:ea typeface="MS PGothic" pitchFamily="34" charset="-128"/>
            </a:endParaRPr>
          </a:p>
        </p:txBody>
      </p:sp>
      <p:sp>
        <p:nvSpPr>
          <p:cNvPr id="2" name="Rectangle 1"/>
          <p:cNvSpPr/>
          <p:nvPr/>
        </p:nvSpPr>
        <p:spPr>
          <a:xfrm flipV="1">
            <a:off x="101795" y="4074550"/>
            <a:ext cx="2723956" cy="7159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pic>
        <p:nvPicPr>
          <p:cNvPr id="1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10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Summary</a:t>
            </a:r>
            <a:endParaRPr lang="en-ZA" dirty="0"/>
          </a:p>
        </p:txBody>
      </p:sp>
      <p:sp>
        <p:nvSpPr>
          <p:cNvPr id="3" name="Content Placeholder 2"/>
          <p:cNvSpPr>
            <a:spLocks noGrp="1"/>
          </p:cNvSpPr>
          <p:nvPr>
            <p:ph idx="1"/>
          </p:nvPr>
        </p:nvSpPr>
        <p:spPr>
          <a:xfrm>
            <a:off x="116113" y="605521"/>
            <a:ext cx="6212115" cy="5360988"/>
          </a:xfrm>
        </p:spPr>
        <p:txBody>
          <a:bodyPr/>
          <a:lstStyle/>
          <a:p>
            <a:pPr marL="174625" indent="-174625"/>
            <a:r>
              <a:rPr lang="en-ZA" sz="2400" b="1" dirty="0" smtClean="0"/>
              <a:t>PRINCIPLE 10: The Tabernacle is a guide to seeking God’s Presence. It presents us with 7 faith steps to be taken in prayer and lived out</a:t>
            </a:r>
          </a:p>
          <a:p>
            <a:pPr marL="357188" lvl="1" indent="-174625"/>
            <a:r>
              <a:rPr lang="en-ZA" sz="2000" dirty="0" smtClean="0"/>
              <a:t>Called to seek God’s Presence, on His throne. How do we find His throne? </a:t>
            </a:r>
          </a:p>
          <a:p>
            <a:pPr marL="357188" lvl="1" indent="-174625"/>
            <a:r>
              <a:rPr lang="en-ZA" sz="2000" dirty="0" smtClean="0"/>
              <a:t>The Tabernacle provides a “map”</a:t>
            </a:r>
          </a:p>
          <a:p>
            <a:pPr marL="357188" lvl="1" indent="-174625"/>
            <a:r>
              <a:rPr lang="en-ZA" sz="2000" dirty="0" smtClean="0"/>
              <a:t>Under the OC, God’s throne was in the Most Holy Place. They went from outside the courts, into the Most Holy Place</a:t>
            </a:r>
          </a:p>
          <a:p>
            <a:pPr marL="357188" lvl="1" indent="-174625"/>
            <a:r>
              <a:rPr lang="en-ZA" sz="2000" dirty="0" smtClean="0"/>
              <a:t>3 differences for us. DIFFERENCE 1: WHO -  Can </a:t>
            </a:r>
            <a:r>
              <a:rPr lang="en-ZA" sz="2000" b="1" i="1" u="sng" dirty="0" smtClean="0"/>
              <a:t>all</a:t>
            </a:r>
            <a:r>
              <a:rPr lang="en-ZA" sz="2000" b="1" i="1" dirty="0" smtClean="0"/>
              <a:t> </a:t>
            </a:r>
            <a:r>
              <a:rPr lang="en-ZA" sz="2000" dirty="0" smtClean="0"/>
              <a:t>enter, not just the High Priest</a:t>
            </a:r>
          </a:p>
          <a:p>
            <a:pPr marL="357188" lvl="1" indent="-174625"/>
            <a:r>
              <a:rPr lang="en-ZA" sz="2000" dirty="0"/>
              <a:t>DIFFERENCE </a:t>
            </a:r>
            <a:r>
              <a:rPr lang="en-ZA" sz="2000" dirty="0" smtClean="0"/>
              <a:t>2: WHERE - Don’t </a:t>
            </a:r>
            <a:r>
              <a:rPr lang="en-ZA" sz="2000" dirty="0"/>
              <a:t>seek God in a physical place, but </a:t>
            </a:r>
            <a:r>
              <a:rPr lang="en-ZA" sz="2000" dirty="0" smtClean="0"/>
              <a:t>a </a:t>
            </a:r>
            <a:r>
              <a:rPr lang="en-ZA" sz="2000" dirty="0"/>
              <a:t>“spiritual place” – in spirit and </a:t>
            </a:r>
            <a:r>
              <a:rPr lang="en-ZA" sz="2000" dirty="0" smtClean="0"/>
              <a:t>truth. </a:t>
            </a:r>
          </a:p>
          <a:p>
            <a:pPr marL="357188" lvl="1" indent="-174625"/>
            <a:r>
              <a:rPr lang="en-ZA" sz="2000" dirty="0" smtClean="0"/>
              <a:t>DIFFERENCE 3: Steps are not physical, but faith steps. Each station represents a </a:t>
            </a:r>
            <a:r>
              <a:rPr lang="en-ZA" sz="2000" dirty="0" err="1" smtClean="0"/>
              <a:t>truthwe</a:t>
            </a:r>
            <a:r>
              <a:rPr lang="en-ZA" sz="2000" dirty="0" smtClean="0"/>
              <a:t> must walk in. Hence, “7 stations of prayer”</a:t>
            </a:r>
            <a:endParaRPr lang="en-ZA" sz="2000"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30</a:t>
            </a:fld>
            <a:endParaRPr lang="en-ZA"/>
          </a:p>
        </p:txBody>
      </p:sp>
      <p:sp>
        <p:nvSpPr>
          <p:cNvPr id="5" name="Rounded Rectangle 4"/>
          <p:cNvSpPr/>
          <p:nvPr/>
        </p:nvSpPr>
        <p:spPr>
          <a:xfrm>
            <a:off x="6328229" y="0"/>
            <a:ext cx="2815771" cy="6858000"/>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anose="020B0502020202020204" pitchFamily="34" charset="0"/>
              <a:cs typeface="Arial" pitchFamily="34" charset="0"/>
            </a:endParaRPr>
          </a:p>
        </p:txBody>
      </p:sp>
      <p:pic>
        <p:nvPicPr>
          <p:cNvPr id="6" name="Picture 2" descr="http://www.biblegraphics.com/graphics/viewing/exodus/Exod4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845" y="3985845"/>
            <a:ext cx="2813870" cy="1844920"/>
          </a:xfrm>
          <a:prstGeom prst="roundRect">
            <a:avLst>
              <a:gd name="adj" fmla="val 5234"/>
            </a:avLst>
          </a:prstGeom>
          <a:ln w="38100">
            <a:solidFill>
              <a:schemeClr val="bg1">
                <a:lumMod val="65000"/>
              </a:schemeClr>
            </a:solidFill>
          </a:ln>
          <a:effectLst>
            <a:outerShdw blurRad="292100" dist="139700" dir="2700000" algn="tl" rotWithShape="0">
              <a:srgbClr val="333333">
                <a:alpha val="65000"/>
              </a:srgbClr>
            </a:outerShdw>
            <a:softEdge rad="317500"/>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403724" y="799039"/>
            <a:ext cx="2742269" cy="2934761"/>
            <a:chOff x="5453085" y="1580089"/>
            <a:chExt cx="3756659" cy="4035207"/>
          </a:xfrm>
        </p:grpSpPr>
        <p:sp>
          <p:nvSpPr>
            <p:cNvPr id="8" name="Rectangle 7"/>
            <p:cNvSpPr/>
            <p:nvPr/>
          </p:nvSpPr>
          <p:spPr>
            <a:xfrm>
              <a:off x="5453085" y="1580089"/>
              <a:ext cx="3619454" cy="3933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907" y="1725962"/>
              <a:ext cx="3749837" cy="38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5887361" y="3514925"/>
              <a:ext cx="169276" cy="155704"/>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1400" b="1" dirty="0" smtClean="0">
                  <a:solidFill>
                    <a:schemeClr val="tx1"/>
                  </a:solidFill>
                  <a:latin typeface="Arial" pitchFamily="34" charset="0"/>
                  <a:cs typeface="Arial" pitchFamily="34" charset="0"/>
                </a:rPr>
                <a:t>8</a:t>
              </a:r>
            </a:p>
          </p:txBody>
        </p:sp>
      </p:grpSp>
    </p:spTree>
    <p:extLst>
      <p:ext uri="{BB962C8B-B14F-4D97-AF65-F5344CB8AC3E}">
        <p14:creationId xmlns:p14="http://schemas.microsoft.com/office/powerpoint/2010/main" val="2239905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31</a:t>
            </a:fld>
            <a:endParaRPr lang="en-ZA"/>
          </a:p>
        </p:txBody>
      </p:sp>
      <p:sp>
        <p:nvSpPr>
          <p:cNvPr id="6" name="TextBox 5"/>
          <p:cNvSpPr txBox="1"/>
          <p:nvPr/>
        </p:nvSpPr>
        <p:spPr>
          <a:xfrm>
            <a:off x="182880" y="1538515"/>
            <a:ext cx="8828115" cy="3416320"/>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US" sz="2400" dirty="0">
                <a:solidFill>
                  <a:prstClr val="black"/>
                </a:solidFill>
                <a:latin typeface="Century Gothic" panose="020B0502020202020204" pitchFamily="34" charset="0"/>
                <a:ea typeface="MS PGothic" pitchFamily="34" charset="-128"/>
              </a:rPr>
              <a:t>Guide for seeking deep intimacy with God &amp; power in prayer - not for short discrete prayers</a:t>
            </a:r>
          </a:p>
          <a:p>
            <a:pPr marL="342900" indent="-342900" fontAlgn="base">
              <a:spcBef>
                <a:spcPct val="0"/>
              </a:spcBef>
              <a:spcAft>
                <a:spcPct val="0"/>
              </a:spcAft>
              <a:buFont typeface="Arial" pitchFamily="34" charset="0"/>
              <a:buChar char="•"/>
            </a:pP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r>
              <a:rPr lang="en-US" sz="2400" dirty="0">
                <a:solidFill>
                  <a:prstClr val="black"/>
                </a:solidFill>
                <a:latin typeface="Century Gothic" panose="020B0502020202020204" pitchFamily="34" charset="0"/>
                <a:ea typeface="MS PGothic" pitchFamily="34" charset="-128"/>
              </a:rPr>
              <a:t>Helpful guide, not the only way</a:t>
            </a:r>
          </a:p>
          <a:p>
            <a:pPr marL="342900" indent="-342900" fontAlgn="base">
              <a:spcBef>
                <a:spcPct val="0"/>
              </a:spcBef>
              <a:spcAft>
                <a:spcPct val="0"/>
              </a:spcAft>
              <a:buFont typeface="Arial" pitchFamily="34" charset="0"/>
              <a:buChar char="•"/>
            </a:pP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r>
              <a:rPr lang="en-US" sz="2400" dirty="0">
                <a:solidFill>
                  <a:prstClr val="black"/>
                </a:solidFill>
                <a:latin typeface="Century Gothic" panose="020B0502020202020204" pitchFamily="34" charset="0"/>
                <a:ea typeface="MS PGothic" pitchFamily="34" charset="-128"/>
              </a:rPr>
              <a:t>Helpful principles, not law</a:t>
            </a:r>
          </a:p>
          <a:p>
            <a:pPr marL="342900" indent="-342900" fontAlgn="base">
              <a:spcBef>
                <a:spcPct val="0"/>
              </a:spcBef>
              <a:spcAft>
                <a:spcPct val="0"/>
              </a:spcAft>
              <a:buFont typeface="Arial" pitchFamily="34" charset="0"/>
              <a:buChar char="•"/>
            </a:pPr>
            <a:endParaRPr lang="en-US" sz="2400" dirty="0">
              <a:solidFill>
                <a:prstClr val="black"/>
              </a:solidFill>
              <a:latin typeface="Century Gothic" panose="020B0502020202020204" pitchFamily="34" charset="0"/>
              <a:ea typeface="MS PGothic" pitchFamily="34" charset="-128"/>
            </a:endParaRPr>
          </a:p>
          <a:p>
            <a:pPr marL="342900" indent="-342900" fontAlgn="base">
              <a:spcBef>
                <a:spcPct val="0"/>
              </a:spcBef>
              <a:spcAft>
                <a:spcPct val="0"/>
              </a:spcAft>
              <a:buFont typeface="Arial" pitchFamily="34" charset="0"/>
              <a:buChar char="•"/>
            </a:pPr>
            <a:r>
              <a:rPr lang="en-US" sz="2400" dirty="0">
                <a:solidFill>
                  <a:prstClr val="black"/>
                </a:solidFill>
                <a:latin typeface="Century Gothic" panose="020B0502020202020204" pitchFamily="34" charset="0"/>
                <a:ea typeface="MS PGothic" pitchFamily="34" charset="-128"/>
              </a:rPr>
              <a:t>The Spirit of Grace is the Enabler, He is enabling us </a:t>
            </a:r>
            <a:r>
              <a:rPr lang="en-US" sz="2400" b="1" u="sng" dirty="0">
                <a:solidFill>
                  <a:prstClr val="black"/>
                </a:solidFill>
                <a:latin typeface="Century Gothic" panose="020B0502020202020204" pitchFamily="34" charset="0"/>
                <a:ea typeface="MS PGothic" pitchFamily="34" charset="-128"/>
              </a:rPr>
              <a:t>already</a:t>
            </a:r>
            <a:r>
              <a:rPr lang="en-US" sz="2400" b="1" dirty="0">
                <a:solidFill>
                  <a:prstClr val="black"/>
                </a:solidFill>
                <a:latin typeface="Century Gothic" panose="020B0502020202020204" pitchFamily="34" charset="0"/>
                <a:ea typeface="MS PGothic" pitchFamily="34" charset="-128"/>
              </a:rPr>
              <a:t> </a:t>
            </a:r>
            <a:endParaRPr lang="en-US" sz="2400" dirty="0">
              <a:solidFill>
                <a:prstClr val="black"/>
              </a:solidFill>
              <a:latin typeface="Century Gothic" panose="020B0502020202020204" pitchFamily="34" charset="0"/>
              <a:ea typeface="MS PGothic" pitchFamily="34" charset="-128"/>
            </a:endParaRPr>
          </a:p>
        </p:txBody>
      </p:sp>
    </p:spTree>
    <p:extLst>
      <p:ext uri="{BB962C8B-B14F-4D97-AF65-F5344CB8AC3E}">
        <p14:creationId xmlns:p14="http://schemas.microsoft.com/office/powerpoint/2010/main" val="434066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Pause for reflection</a:t>
            </a:r>
            <a:endParaRPr lang="en-ZA" dirty="0"/>
          </a:p>
        </p:txBody>
      </p:sp>
      <p:sp>
        <p:nvSpPr>
          <p:cNvPr id="3" name="Content Placeholder 2"/>
          <p:cNvSpPr>
            <a:spLocks noGrp="1"/>
          </p:cNvSpPr>
          <p:nvPr>
            <p:ph idx="1"/>
          </p:nvPr>
        </p:nvSpPr>
        <p:spPr>
          <a:xfrm>
            <a:off x="457200" y="765175"/>
            <a:ext cx="8534400" cy="5360988"/>
          </a:xfrm>
        </p:spPr>
        <p:txBody>
          <a:bodyPr/>
          <a:lstStyle/>
          <a:p>
            <a:pPr marL="514350" indent="-514350">
              <a:buFont typeface="+mj-lt"/>
              <a:buAutoNum type="arabicPeriod"/>
            </a:pPr>
            <a:r>
              <a:rPr lang="en-ZA" sz="2400" dirty="0" smtClean="0"/>
              <a:t>Where am I “at” regarding the intimacy paradigm? How should I pray accordingly?</a:t>
            </a:r>
          </a:p>
          <a:p>
            <a:pPr marL="514350" indent="-514350">
              <a:buFont typeface="+mj-lt"/>
              <a:buAutoNum type="arabicPeriod"/>
            </a:pPr>
            <a:endParaRPr lang="en-ZA" sz="2400" dirty="0" smtClean="0"/>
          </a:p>
          <a:p>
            <a:pPr marL="514350" indent="-514350">
              <a:buFont typeface="+mj-lt"/>
              <a:buAutoNum type="arabicPeriod"/>
            </a:pPr>
            <a:r>
              <a:rPr lang="en-ZA" sz="2400" dirty="0" smtClean="0"/>
              <a:t>Where </a:t>
            </a:r>
            <a:r>
              <a:rPr lang="en-ZA" sz="2400" dirty="0"/>
              <a:t>am I “at” regarding the </a:t>
            </a:r>
            <a:r>
              <a:rPr lang="en-ZA" sz="2400" dirty="0" smtClean="0"/>
              <a:t>partnership paradigm</a:t>
            </a:r>
            <a:r>
              <a:rPr lang="en-ZA" sz="2400" dirty="0"/>
              <a:t>? How should I pray accordingly</a:t>
            </a:r>
            <a:r>
              <a:rPr lang="en-ZA" sz="2400" dirty="0" smtClean="0"/>
              <a:t>?</a:t>
            </a:r>
          </a:p>
          <a:p>
            <a:pPr marL="514350" indent="-514350">
              <a:buFont typeface="+mj-lt"/>
              <a:buAutoNum type="arabicPeriod"/>
            </a:pPr>
            <a:endParaRPr lang="en-ZA" sz="2400" dirty="0" smtClean="0"/>
          </a:p>
          <a:p>
            <a:pPr marL="514350" indent="-514350">
              <a:buFont typeface="+mj-lt"/>
              <a:buAutoNum type="arabicPeriod"/>
            </a:pPr>
            <a:r>
              <a:rPr lang="en-ZA" sz="2400" dirty="0"/>
              <a:t>Where am I “at” regarding the </a:t>
            </a:r>
            <a:r>
              <a:rPr lang="en-ZA" sz="2400" dirty="0" smtClean="0"/>
              <a:t>power paradigm</a:t>
            </a:r>
            <a:r>
              <a:rPr lang="en-ZA" sz="2400" dirty="0"/>
              <a:t>? How should I pray accordingly</a:t>
            </a:r>
            <a:r>
              <a:rPr lang="en-ZA" sz="2400" dirty="0" smtClean="0"/>
              <a:t>?</a:t>
            </a:r>
            <a:endParaRPr lang="en-ZA" sz="2400"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32</a:t>
            </a:fld>
            <a:endParaRPr lang="en-ZA"/>
          </a:p>
        </p:txBody>
      </p:sp>
    </p:spTree>
    <p:extLst>
      <p:ext uri="{BB962C8B-B14F-4D97-AF65-F5344CB8AC3E}">
        <p14:creationId xmlns:p14="http://schemas.microsoft.com/office/powerpoint/2010/main" val="2666260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credomag.com/wp-content/uploads/2011/11/faith.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PERSONAL JOURNEY</a:t>
            </a:r>
            <a:r>
              <a:rPr lang="en-US" dirty="0" smtClean="0"/>
              <a:t>:</a:t>
            </a:r>
            <a:endParaRPr lang="en-ZA" dirty="0"/>
          </a:p>
        </p:txBody>
      </p:sp>
      <p:sp>
        <p:nvSpPr>
          <p:cNvPr id="3" name="Content Placeholder 2"/>
          <p:cNvSpPr>
            <a:spLocks noGrp="1"/>
          </p:cNvSpPr>
          <p:nvPr>
            <p:ph idx="1"/>
          </p:nvPr>
        </p:nvSpPr>
        <p:spPr>
          <a:xfrm>
            <a:off x="457200" y="1320799"/>
            <a:ext cx="8229600" cy="4805363"/>
          </a:xfrm>
        </p:spPr>
        <p:txBody>
          <a:bodyPr/>
          <a:lstStyle/>
          <a:p>
            <a:r>
              <a:rPr lang="en-US" sz="2400" b="1" dirty="0" smtClean="0"/>
              <a:t>If you desire to experience God’s Presence, love and power in a deeper way…</a:t>
            </a:r>
          </a:p>
          <a:p>
            <a:endParaRPr lang="en-US" sz="2400" b="1" dirty="0" smtClean="0"/>
          </a:p>
          <a:p>
            <a:r>
              <a:rPr lang="en-US" sz="2400" b="1" dirty="0" smtClean="0"/>
              <a:t>…</a:t>
            </a:r>
            <a:r>
              <a:rPr lang="en-US" sz="2400" b="1" u="sng" dirty="0" smtClean="0"/>
              <a:t>walk</a:t>
            </a:r>
            <a:r>
              <a:rPr lang="en-US" sz="2400" b="1" dirty="0" smtClean="0"/>
              <a:t> </a:t>
            </a:r>
            <a:r>
              <a:rPr lang="en-US" sz="2400" b="1" dirty="0"/>
              <a:t>through the </a:t>
            </a:r>
            <a:r>
              <a:rPr lang="en-US" sz="2400" b="1" dirty="0" smtClean="0"/>
              <a:t>Tabernacle…</a:t>
            </a:r>
          </a:p>
          <a:p>
            <a:pPr lvl="1"/>
            <a:r>
              <a:rPr lang="en-US" b="1" u="sng" dirty="0" smtClean="0"/>
              <a:t>Meditate</a:t>
            </a:r>
            <a:r>
              <a:rPr lang="en-US" b="1" dirty="0" smtClean="0"/>
              <a:t> on what Jesus did to make the way open for us, and on Father’s call to “draw near” </a:t>
            </a:r>
          </a:p>
          <a:p>
            <a:pPr lvl="1"/>
            <a:r>
              <a:rPr lang="en-US" b="1" u="sng" dirty="0" smtClean="0"/>
              <a:t>Tell</a:t>
            </a:r>
            <a:r>
              <a:rPr lang="en-US" b="1" dirty="0" smtClean="0"/>
              <a:t> God </a:t>
            </a:r>
            <a:r>
              <a:rPr lang="en-US" b="1" dirty="0"/>
              <a:t>about your desire to </a:t>
            </a:r>
            <a:r>
              <a:rPr lang="en-US" b="1" dirty="0" smtClean="0"/>
              <a:t>know </a:t>
            </a:r>
            <a:r>
              <a:rPr lang="en-US" b="1" dirty="0"/>
              <a:t>Him </a:t>
            </a:r>
            <a:r>
              <a:rPr lang="en-US" b="1" dirty="0" smtClean="0"/>
              <a:t>more intimately </a:t>
            </a:r>
          </a:p>
          <a:p>
            <a:pPr lvl="1"/>
            <a:r>
              <a:rPr lang="en-US" b="1" u="sng" dirty="0" smtClean="0"/>
              <a:t>Ask</a:t>
            </a:r>
            <a:r>
              <a:rPr lang="en-US" b="1" dirty="0" smtClean="0"/>
              <a:t> Him to lead your heart by His Spirit during this course, to take the faith steps necessary to enter into a deeper walk with Him</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33</a:t>
            </a:fld>
            <a:endParaRPr lang="en-ZA"/>
          </a:p>
        </p:txBody>
      </p:sp>
    </p:spTree>
    <p:extLst>
      <p:ext uri="{BB962C8B-B14F-4D97-AF65-F5344CB8AC3E}">
        <p14:creationId xmlns:p14="http://schemas.microsoft.com/office/powerpoint/2010/main" val="418797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960142" y="-535"/>
            <a:ext cx="2183863" cy="6858535"/>
            <a:chOff x="7393145" y="-535"/>
            <a:chExt cx="1750855" cy="6858535"/>
          </a:xfrm>
        </p:grpSpPr>
        <p:sp>
          <p:nvSpPr>
            <p:cNvPr id="13" name="Rectangle 12"/>
            <p:cNvSpPr/>
            <p:nvPr/>
          </p:nvSpPr>
          <p:spPr>
            <a:xfrm>
              <a:off x="7393146" y="-535"/>
              <a:ext cx="1750854"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latin typeface="Century Gothic" pitchFamily="34" charset="0"/>
                  <a:ea typeface="Aegean" pitchFamily="34" charset="0"/>
                </a:rPr>
                <a:t> Intimacy + Partnership</a:t>
              </a:r>
            </a:p>
            <a:p>
              <a:pPr algn="ctr"/>
              <a:endParaRPr lang="en-ZA" sz="2400" dirty="0">
                <a:latin typeface="Century Gothic" pitchFamily="34" charset="0"/>
                <a:ea typeface="Aegean" pitchFamily="34" charset="0"/>
              </a:endParaRPr>
            </a:p>
            <a:p>
              <a:pPr algn="ctr"/>
              <a:endParaRPr lang="en-ZA" sz="2400" dirty="0" smtClean="0">
                <a:latin typeface="Century Gothic" pitchFamily="34" charset="0"/>
                <a:ea typeface="Aegean" pitchFamily="34" charset="0"/>
              </a:endParaRPr>
            </a:p>
            <a:p>
              <a:pPr algn="ctr"/>
              <a:endParaRPr lang="en-ZA" sz="2400" dirty="0">
                <a:latin typeface="Century Gothic" pitchFamily="34" charset="0"/>
                <a:ea typeface="Aegean" pitchFamily="34" charset="0"/>
              </a:endParaRPr>
            </a:p>
          </p:txBody>
        </p:sp>
        <p:grpSp>
          <p:nvGrpSpPr>
            <p:cNvPr id="14" name="Group 13"/>
            <p:cNvGrpSpPr/>
            <p:nvPr/>
          </p:nvGrpSpPr>
          <p:grpSpPr>
            <a:xfrm>
              <a:off x="7393145" y="1"/>
              <a:ext cx="1750855" cy="4872803"/>
              <a:chOff x="6322934" y="878115"/>
              <a:chExt cx="2303833" cy="7663802"/>
            </a:xfrm>
          </p:grpSpPr>
          <p:pic>
            <p:nvPicPr>
              <p:cNvPr id="15"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396053" y="6073628"/>
                <a:ext cx="2163721" cy="24682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96055" y="3107775"/>
                <a:ext cx="2163723" cy="2866049"/>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7" name="Rectangle 16"/>
              <p:cNvSpPr/>
              <p:nvPr/>
            </p:nvSpPr>
            <p:spPr>
              <a:xfrm>
                <a:off x="6322934" y="878115"/>
                <a:ext cx="2303833" cy="20074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grpSp>
      </p:grpSp>
      <p:sp>
        <p:nvSpPr>
          <p:cNvPr id="18"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4</a:t>
            </a:fld>
            <a:endParaRPr lang="en-ZA" dirty="0" smtClean="0">
              <a:solidFill>
                <a:srgbClr val="898989"/>
              </a:solidFill>
              <a:latin typeface="Century Gothic" pitchFamily="34" charset="0"/>
            </a:endParaRPr>
          </a:p>
        </p:txBody>
      </p:sp>
      <p:sp>
        <p:nvSpPr>
          <p:cNvPr id="11" name="Rectangle 10"/>
          <p:cNvSpPr/>
          <p:nvPr/>
        </p:nvSpPr>
        <p:spPr>
          <a:xfrm>
            <a:off x="-1" y="-535"/>
            <a:ext cx="6960143"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3074" name="Title 4"/>
          <p:cNvSpPr>
            <a:spLocks noGrp="1"/>
          </p:cNvSpPr>
          <p:nvPr>
            <p:ph type="title"/>
          </p:nvPr>
        </p:nvSpPr>
        <p:spPr>
          <a:xfrm>
            <a:off x="161365" y="169676"/>
            <a:ext cx="6007206" cy="577812"/>
          </a:xfrm>
        </p:spPr>
        <p:txBody>
          <a:bodyPr/>
          <a:lstStyle/>
          <a:p>
            <a:pPr eaLnBrk="1" hangingPunct="1"/>
            <a:r>
              <a:rPr lang="en-US" sz="3200" b="1" dirty="0" smtClean="0">
                <a:latin typeface="Century Gothic" pitchFamily="34" charset="0"/>
              </a:rPr>
              <a:t>Recap: Week 1</a:t>
            </a:r>
            <a:endParaRPr lang="en-US" b="1" u="sng" dirty="0">
              <a:latin typeface="Century Gothic" pitchFamily="34" charset="0"/>
            </a:endParaRPr>
          </a:p>
        </p:txBody>
      </p:sp>
      <p:sp>
        <p:nvSpPr>
          <p:cNvPr id="3075" name="Content Placeholder 5"/>
          <p:cNvSpPr>
            <a:spLocks noGrp="1"/>
          </p:cNvSpPr>
          <p:nvPr>
            <p:ph idx="1"/>
          </p:nvPr>
        </p:nvSpPr>
        <p:spPr>
          <a:xfrm>
            <a:off x="210910" y="776514"/>
            <a:ext cx="6739707" cy="5558973"/>
          </a:xfrm>
          <a:noFill/>
        </p:spPr>
        <p:txBody>
          <a:bodyPr/>
          <a:lstStyle/>
          <a:p>
            <a:pPr marL="261938" indent="-214313" eaLnBrk="1" hangingPunct="1">
              <a:spcBef>
                <a:spcPts val="1800"/>
              </a:spcBef>
              <a:spcAft>
                <a:spcPts val="600"/>
              </a:spcAft>
            </a:pPr>
            <a:r>
              <a:rPr lang="en-US" sz="2400" b="1" dirty="0" smtClean="0">
                <a:latin typeface="Century Gothic" pitchFamily="34" charset="0"/>
              </a:rPr>
              <a:t>Principle 1: Called to unceasing prayer</a:t>
            </a:r>
          </a:p>
          <a:p>
            <a:pPr marL="661988" lvl="1" indent="-214313" eaLnBrk="1" hangingPunct="1">
              <a:spcBef>
                <a:spcPts val="600"/>
              </a:spcBef>
              <a:spcAft>
                <a:spcPts val="600"/>
              </a:spcAft>
            </a:pPr>
            <a:r>
              <a:rPr lang="en-US" sz="2000" dirty="0" smtClean="0">
                <a:latin typeface="Century Gothic" pitchFamily="34" charset="0"/>
              </a:rPr>
              <a:t>5x Call to “</a:t>
            </a:r>
            <a:r>
              <a:rPr lang="en-US" sz="2000" i="1" dirty="0" smtClean="0">
                <a:latin typeface="Century Gothic" pitchFamily="34" charset="0"/>
              </a:rPr>
              <a:t>pray without ceasing</a:t>
            </a:r>
            <a:r>
              <a:rPr lang="en-US" sz="2000" dirty="0" smtClean="0">
                <a:latin typeface="Century Gothic" pitchFamily="34" charset="0"/>
              </a:rPr>
              <a:t>”</a:t>
            </a:r>
          </a:p>
          <a:p>
            <a:pPr marL="661988" lvl="1" indent="-214313" eaLnBrk="1" hangingPunct="1">
              <a:spcBef>
                <a:spcPts val="600"/>
              </a:spcBef>
              <a:spcAft>
                <a:spcPts val="600"/>
              </a:spcAft>
            </a:pPr>
            <a:r>
              <a:rPr lang="en-US" sz="2000" dirty="0" smtClean="0"/>
              <a:t>“The Great Prayer Disconnect”</a:t>
            </a:r>
          </a:p>
          <a:p>
            <a:pPr marL="661988" lvl="1" indent="-214313" eaLnBrk="1" hangingPunct="1">
              <a:spcBef>
                <a:spcPts val="600"/>
              </a:spcBef>
              <a:spcAft>
                <a:spcPts val="600"/>
              </a:spcAft>
            </a:pPr>
            <a:r>
              <a:rPr lang="en-US" sz="2000" dirty="0" smtClean="0">
                <a:latin typeface="Century Gothic" pitchFamily="34" charset="0"/>
              </a:rPr>
              <a:t>Problem: Paradigm &amp; Enemy</a:t>
            </a:r>
          </a:p>
          <a:p>
            <a:pPr marL="661988" lvl="1" indent="-214313" eaLnBrk="1" hangingPunct="1">
              <a:spcBef>
                <a:spcPts val="600"/>
              </a:spcBef>
              <a:spcAft>
                <a:spcPts val="600"/>
              </a:spcAft>
            </a:pPr>
            <a:r>
              <a:rPr lang="en-US" sz="2000" dirty="0" smtClean="0"/>
              <a:t>Objective: Fix paradigm, win war</a:t>
            </a:r>
          </a:p>
          <a:p>
            <a:pPr marL="261938" indent="-214313" eaLnBrk="1" hangingPunct="1">
              <a:spcBef>
                <a:spcPts val="1800"/>
              </a:spcBef>
              <a:spcAft>
                <a:spcPts val="600"/>
              </a:spcAft>
            </a:pPr>
            <a:r>
              <a:rPr lang="en-US" sz="2400" b="1" dirty="0" smtClean="0">
                <a:latin typeface="Century Gothic" pitchFamily="34" charset="0"/>
              </a:rPr>
              <a:t>Principle 2: Reason = Sharing life with God</a:t>
            </a:r>
          </a:p>
          <a:p>
            <a:pPr marL="661988" lvl="1" indent="-214313" eaLnBrk="1" hangingPunct="1">
              <a:spcBef>
                <a:spcPts val="600"/>
              </a:spcBef>
              <a:spcAft>
                <a:spcPts val="600"/>
              </a:spcAft>
            </a:pPr>
            <a:r>
              <a:rPr lang="en-US" sz="2000" dirty="0" smtClean="0"/>
              <a:t>Fellowship</a:t>
            </a:r>
          </a:p>
          <a:p>
            <a:pPr marL="661988" lvl="1" indent="-214313" eaLnBrk="1" hangingPunct="1">
              <a:spcBef>
                <a:spcPts val="600"/>
              </a:spcBef>
              <a:spcAft>
                <a:spcPts val="600"/>
              </a:spcAft>
            </a:pPr>
            <a:r>
              <a:rPr lang="en-US" sz="2000" dirty="0" smtClean="0"/>
              <a:t>Picture</a:t>
            </a:r>
            <a:r>
              <a:rPr lang="en-US" sz="2000" dirty="0"/>
              <a:t>: </a:t>
            </a:r>
            <a:r>
              <a:rPr lang="en-US" sz="2000" dirty="0" smtClean="0"/>
              <a:t>Marriage = </a:t>
            </a:r>
            <a:r>
              <a:rPr lang="en-US" sz="2000" dirty="0" smtClean="0">
                <a:latin typeface="Century Gothic" pitchFamily="34" charset="0"/>
              </a:rPr>
              <a:t>Share life = Intimacy + Partnership</a:t>
            </a:r>
          </a:p>
          <a:p>
            <a:pPr marL="261938" indent="-214313" eaLnBrk="1" hangingPunct="1">
              <a:spcBef>
                <a:spcPts val="1800"/>
              </a:spcBef>
              <a:spcAft>
                <a:spcPts val="600"/>
              </a:spcAft>
            </a:pPr>
            <a:r>
              <a:rPr lang="en-US" sz="2400" b="1" dirty="0" smtClean="0"/>
              <a:t>Principle 3: God wants us to </a:t>
            </a:r>
            <a:r>
              <a:rPr lang="en-US" sz="2400" b="1" u="sng" dirty="0" smtClean="0"/>
              <a:t>know</a:t>
            </a:r>
            <a:r>
              <a:rPr lang="en-US" sz="2400" b="1" dirty="0" smtClean="0"/>
              <a:t> Him</a:t>
            </a:r>
          </a:p>
          <a:p>
            <a:pPr marL="661988" lvl="1" indent="-214313" eaLnBrk="1" hangingPunct="1">
              <a:spcBef>
                <a:spcPts val="1800"/>
              </a:spcBef>
              <a:spcAft>
                <a:spcPts val="600"/>
              </a:spcAft>
            </a:pPr>
            <a:r>
              <a:rPr lang="en-US" sz="2000" dirty="0" smtClean="0">
                <a:latin typeface="Century Gothic" pitchFamily="34" charset="0"/>
              </a:rPr>
              <a:t>Golden thread of intimacy</a:t>
            </a:r>
          </a:p>
          <a:p>
            <a:pPr marL="261938" indent="-214313" eaLnBrk="1" hangingPunct="1">
              <a:spcBef>
                <a:spcPts val="1800"/>
              </a:spcBef>
              <a:spcAft>
                <a:spcPts val="600"/>
              </a:spcAft>
            </a:pPr>
            <a:r>
              <a:rPr lang="en-US" sz="2400" b="1" dirty="0" smtClean="0">
                <a:latin typeface="Century Gothic" pitchFamily="34" charset="0"/>
              </a:rPr>
              <a:t>FAITH RESPONSE:</a:t>
            </a:r>
            <a:r>
              <a:rPr lang="en-US" sz="2400" dirty="0" smtClean="0">
                <a:latin typeface="Century Gothic" pitchFamily="34" charset="0"/>
              </a:rPr>
              <a:t> Intimacy paradigm</a:t>
            </a:r>
          </a:p>
        </p:txBody>
      </p:sp>
    </p:spTree>
    <p:extLst>
      <p:ext uri="{BB962C8B-B14F-4D97-AF65-F5344CB8AC3E}">
        <p14:creationId xmlns:p14="http://schemas.microsoft.com/office/powerpoint/2010/main" val="168174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218710"/>
            <a:ext cx="2802878" cy="3893331"/>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5</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218711"/>
            <a:ext cx="2846343" cy="389333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 Foundations for effective prayer</a:t>
            </a:r>
            <a:endParaRPr lang="en-ZA" sz="2400" b="1" dirty="0">
              <a:solidFill>
                <a:schemeClr val="bg1">
                  <a:lumMod val="65000"/>
                </a:schemeClr>
              </a:solidFill>
              <a:latin typeface="Century Gothic" pitchFamily="34" charset="0"/>
              <a:ea typeface="MS PGothic" pitchFamily="34" charset="-128"/>
            </a:endParaRPr>
          </a:p>
        </p:txBody>
      </p:sp>
      <p:sp>
        <p:nvSpPr>
          <p:cNvPr id="35" name="Rectangle 34"/>
          <p:cNvSpPr/>
          <p:nvPr/>
        </p:nvSpPr>
        <p:spPr>
          <a:xfrm>
            <a:off x="3482719" y="34030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209849"/>
            <a:ext cx="2726905" cy="390495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4063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4099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4099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1253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pic>
        <p:nvPicPr>
          <p:cNvPr id="15"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5467" y="4122218"/>
            <a:ext cx="2802877" cy="1511236"/>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1253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Call to prayer </a:t>
            </a:r>
          </a:p>
          <a:p>
            <a:pPr fontAlgn="ctr">
              <a:spcBef>
                <a:spcPct val="0"/>
              </a:spcBef>
              <a:spcAft>
                <a:spcPct val="0"/>
              </a:spcAft>
            </a:pPr>
            <a:r>
              <a:rPr lang="en-US" sz="2300" b="1" i="1" dirty="0" smtClean="0">
                <a:solidFill>
                  <a:prstClr val="white"/>
                </a:solidFill>
                <a:latin typeface="Century Gothic" panose="020B0502020202020204" pitchFamily="34" charset="0"/>
                <a:ea typeface="MS PGothic" pitchFamily="34" charset="-128"/>
              </a:rPr>
              <a:t>2 </a:t>
            </a:r>
            <a:r>
              <a:rPr lang="en-US" sz="2300" b="1" i="1" dirty="0">
                <a:solidFill>
                  <a:prstClr val="white"/>
                </a:solidFill>
                <a:latin typeface="Century Gothic" panose="020B0502020202020204" pitchFamily="34" charset="0"/>
                <a:ea typeface="MS PGothic" pitchFamily="34" charset="-128"/>
              </a:rPr>
              <a:t>– Intimacy</a:t>
            </a:r>
          </a:p>
          <a:p>
            <a:pPr fontAlgn="ctr">
              <a:spcBef>
                <a:spcPct val="0"/>
              </a:spcBef>
              <a:spcAft>
                <a:spcPct val="0"/>
              </a:spcAft>
            </a:pPr>
            <a:r>
              <a:rPr lang="en-US" sz="2300" b="1" i="1" dirty="0">
                <a:solidFill>
                  <a:prstClr val="white">
                    <a:lumMod val="65000"/>
                  </a:prstClr>
                </a:solidFill>
                <a:latin typeface="Century Gothic" panose="020B0502020202020204" pitchFamily="34" charset="0"/>
                <a:ea typeface="MS PGothic" pitchFamily="34" charset="-128"/>
              </a:rPr>
              <a:t>3 – Partnership</a:t>
            </a:r>
            <a:br>
              <a:rPr lang="en-US" sz="2300" b="1" i="1" dirty="0">
                <a:solidFill>
                  <a:prstClr val="white">
                    <a:lumMod val="65000"/>
                  </a:prstClr>
                </a:solidFill>
                <a:latin typeface="Century Gothic" panose="020B0502020202020204" pitchFamily="34" charset="0"/>
                <a:ea typeface="MS PGothic" pitchFamily="34" charset="-128"/>
              </a:rPr>
            </a:br>
            <a:r>
              <a:rPr lang="en-US" sz="2300" b="1" i="1" dirty="0">
                <a:solidFill>
                  <a:prstClr val="white">
                    <a:lumMod val="65000"/>
                  </a:prstClr>
                </a:solidFill>
                <a:latin typeface="Century Gothic" panose="020B0502020202020204" pitchFamily="34" charset="0"/>
                <a:ea typeface="MS PGothic" pitchFamily="34" charset="-128"/>
              </a:rPr>
              <a:t>4 – </a:t>
            </a:r>
            <a:r>
              <a:rPr lang="en-US" sz="2300" b="1" i="1" dirty="0" smtClean="0">
                <a:solidFill>
                  <a:prstClr val="white">
                    <a:lumMod val="65000"/>
                  </a:prstClr>
                </a:solidFill>
                <a:latin typeface="Century Gothic" panose="020B0502020202020204" pitchFamily="34" charset="0"/>
                <a:ea typeface="MS PGothic" pitchFamily="34" charset="-128"/>
              </a:rPr>
              <a:t>Role of Prayer</a:t>
            </a:r>
            <a:endParaRPr lang="en-US" sz="2300" b="1" i="1" dirty="0">
              <a:solidFill>
                <a:prstClr val="white">
                  <a:lumMod val="65000"/>
                </a:prstClr>
              </a:solidFill>
              <a:latin typeface="Century Gothic" panose="020B0502020202020204" pitchFamily="34" charset="0"/>
              <a:ea typeface="MS PGothic" pitchFamily="34" charset="-128"/>
            </a:endParaRPr>
          </a:p>
        </p:txBody>
      </p:sp>
      <p:sp>
        <p:nvSpPr>
          <p:cNvPr id="2" name="Rectangle 1"/>
          <p:cNvSpPr/>
          <p:nvPr/>
        </p:nvSpPr>
        <p:spPr>
          <a:xfrm>
            <a:off x="101795" y="4860351"/>
            <a:ext cx="2723956" cy="3924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Tree>
    <p:extLst>
      <p:ext uri="{BB962C8B-B14F-4D97-AF65-F5344CB8AC3E}">
        <p14:creationId xmlns:p14="http://schemas.microsoft.com/office/powerpoint/2010/main" val="3196841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535"/>
            <a:ext cx="6960143"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3074" name="Title 4"/>
          <p:cNvSpPr>
            <a:spLocks noGrp="1"/>
          </p:cNvSpPr>
          <p:nvPr>
            <p:ph type="title"/>
          </p:nvPr>
        </p:nvSpPr>
        <p:spPr>
          <a:xfrm>
            <a:off x="62305" y="101096"/>
            <a:ext cx="6598932" cy="577812"/>
          </a:xfrm>
        </p:spPr>
        <p:txBody>
          <a:bodyPr/>
          <a:lstStyle/>
          <a:p>
            <a:pPr eaLnBrk="1" hangingPunct="1"/>
            <a:r>
              <a:rPr lang="en-US" b="1" dirty="0" smtClean="0">
                <a:latin typeface="Century Gothic" pitchFamily="34" charset="0"/>
              </a:rPr>
              <a:t>Recap: Week 2, S1- Partnership</a:t>
            </a:r>
            <a:endParaRPr lang="en-US" sz="2400" b="1" u="sng" dirty="0">
              <a:latin typeface="Century Gothic" pitchFamily="34" charset="0"/>
            </a:endParaRPr>
          </a:p>
        </p:txBody>
      </p:sp>
      <p:sp>
        <p:nvSpPr>
          <p:cNvPr id="3075" name="Content Placeholder 5"/>
          <p:cNvSpPr>
            <a:spLocks noGrp="1"/>
          </p:cNvSpPr>
          <p:nvPr>
            <p:ph idx="1"/>
          </p:nvPr>
        </p:nvSpPr>
        <p:spPr>
          <a:xfrm>
            <a:off x="220435" y="709839"/>
            <a:ext cx="6656615" cy="5558973"/>
          </a:xfrm>
          <a:noFill/>
        </p:spPr>
        <p:txBody>
          <a:bodyPr/>
          <a:lstStyle/>
          <a:p>
            <a:pPr marL="261938" indent="-214313" eaLnBrk="1" hangingPunct="1">
              <a:spcBef>
                <a:spcPts val="1800"/>
              </a:spcBef>
              <a:spcAft>
                <a:spcPts val="600"/>
              </a:spcAft>
            </a:pPr>
            <a:r>
              <a:rPr lang="en-US" sz="2400" b="1" dirty="0" smtClean="0">
                <a:latin typeface="Century Gothic" pitchFamily="34" charset="0"/>
              </a:rPr>
              <a:t>Principle 4: Called to partner in God’s mission, &amp; develop a </a:t>
            </a:r>
            <a:r>
              <a:rPr lang="en-US" sz="2400" b="1" dirty="0" err="1" smtClean="0">
                <a:latin typeface="Century Gothic" pitchFamily="34" charset="0"/>
              </a:rPr>
              <a:t>missional</a:t>
            </a:r>
            <a:r>
              <a:rPr lang="en-US" sz="2400" b="1" dirty="0" smtClean="0">
                <a:latin typeface="Century Gothic" pitchFamily="34" charset="0"/>
              </a:rPr>
              <a:t> lifestyle</a:t>
            </a:r>
          </a:p>
          <a:p>
            <a:pPr marL="661988" lvl="1" indent="-214313" eaLnBrk="1" hangingPunct="1">
              <a:spcBef>
                <a:spcPts val="600"/>
              </a:spcBef>
              <a:spcAft>
                <a:spcPts val="600"/>
              </a:spcAft>
            </a:pPr>
            <a:r>
              <a:rPr lang="en-US" dirty="0" smtClean="0"/>
              <a:t>Where is God? </a:t>
            </a:r>
          </a:p>
          <a:p>
            <a:pPr marL="661988" lvl="1" indent="-214313" eaLnBrk="1" hangingPunct="1">
              <a:spcBef>
                <a:spcPts val="600"/>
              </a:spcBef>
              <a:spcAft>
                <a:spcPts val="600"/>
              </a:spcAft>
            </a:pPr>
            <a:r>
              <a:rPr lang="en-US" dirty="0" smtClean="0"/>
              <a:t>Golden thread of Partnership</a:t>
            </a:r>
          </a:p>
          <a:p>
            <a:pPr marL="661988" lvl="1" indent="-214313" eaLnBrk="1" hangingPunct="1">
              <a:spcBef>
                <a:spcPts val="600"/>
              </a:spcBef>
              <a:spcAft>
                <a:spcPts val="600"/>
              </a:spcAft>
            </a:pPr>
            <a:r>
              <a:rPr lang="en-US" dirty="0" smtClean="0"/>
              <a:t>Fellowship Package</a:t>
            </a:r>
          </a:p>
          <a:p>
            <a:pPr marL="661988" lvl="1" indent="-214313" eaLnBrk="1" hangingPunct="1">
              <a:spcBef>
                <a:spcPts val="600"/>
              </a:spcBef>
              <a:spcAft>
                <a:spcPts val="600"/>
              </a:spcAft>
            </a:pPr>
            <a:r>
              <a:rPr lang="en-US" dirty="0" smtClean="0"/>
              <a:t>Identity </a:t>
            </a:r>
          </a:p>
          <a:p>
            <a:pPr marL="661988" lvl="1" indent="-214313" eaLnBrk="1" hangingPunct="1">
              <a:spcBef>
                <a:spcPts val="600"/>
              </a:spcBef>
              <a:spcAft>
                <a:spcPts val="600"/>
              </a:spcAft>
            </a:pPr>
            <a:r>
              <a:rPr lang="en-US" dirty="0" smtClean="0"/>
              <a:t>Paul’s call to a </a:t>
            </a:r>
            <a:r>
              <a:rPr lang="en-US" dirty="0" err="1" smtClean="0"/>
              <a:t>missional</a:t>
            </a:r>
            <a:r>
              <a:rPr lang="en-US" dirty="0" smtClean="0"/>
              <a:t> lifestyle (x4)</a:t>
            </a:r>
          </a:p>
          <a:p>
            <a:pPr marL="661988" lvl="1" indent="-214313" eaLnBrk="1" hangingPunct="1">
              <a:spcBef>
                <a:spcPts val="600"/>
              </a:spcBef>
              <a:spcAft>
                <a:spcPts val="600"/>
              </a:spcAft>
            </a:pPr>
            <a:r>
              <a:rPr lang="en-US" dirty="0" smtClean="0"/>
              <a:t>Not contrary to grace: </a:t>
            </a:r>
            <a:r>
              <a:rPr lang="en-US" u="sng" dirty="0" smtClean="0"/>
              <a:t>defines</a:t>
            </a:r>
            <a:r>
              <a:rPr lang="en-US" dirty="0" smtClean="0"/>
              <a:t> grace</a:t>
            </a:r>
          </a:p>
          <a:p>
            <a:pPr marL="661988" lvl="1" indent="-214313" eaLnBrk="1" hangingPunct="1">
              <a:spcBef>
                <a:spcPts val="600"/>
              </a:spcBef>
              <a:spcAft>
                <a:spcPts val="600"/>
              </a:spcAft>
            </a:pPr>
            <a:r>
              <a:rPr lang="en-US" dirty="0" smtClean="0"/>
              <a:t>Why? Fellowship </a:t>
            </a:r>
            <a:r>
              <a:rPr lang="en-US" dirty="0" smtClean="0">
                <a:sym typeface="Wingdings" panose="05000000000000000000" pitchFamily="2" charset="2"/>
              </a:rPr>
              <a:t> </a:t>
            </a:r>
            <a:r>
              <a:rPr lang="en-US" dirty="0" smtClean="0"/>
              <a:t>Family business</a:t>
            </a:r>
          </a:p>
          <a:p>
            <a:pPr marL="661988" lvl="1" indent="-214313" eaLnBrk="1" hangingPunct="1">
              <a:spcBef>
                <a:spcPts val="600"/>
              </a:spcBef>
              <a:spcAft>
                <a:spcPts val="600"/>
              </a:spcAft>
            </a:pPr>
            <a:r>
              <a:rPr lang="en-US" dirty="0" smtClean="0"/>
              <a:t>Intimacy First</a:t>
            </a:r>
          </a:p>
          <a:p>
            <a:pPr marL="261938" indent="-214313" eaLnBrk="1" hangingPunct="1">
              <a:spcBef>
                <a:spcPts val="1800"/>
              </a:spcBef>
              <a:spcAft>
                <a:spcPts val="600"/>
              </a:spcAft>
            </a:pPr>
            <a:r>
              <a:rPr lang="en-US" sz="2400" b="1" dirty="0"/>
              <a:t>FAITH RESPONSE:</a:t>
            </a:r>
            <a:r>
              <a:rPr lang="en-US" sz="2400" dirty="0"/>
              <a:t> </a:t>
            </a:r>
            <a:r>
              <a:rPr lang="en-US" sz="2400" dirty="0" smtClean="0"/>
              <a:t>Partnership paradigm</a:t>
            </a:r>
            <a:endParaRPr lang="en-US" sz="2400" dirty="0"/>
          </a:p>
        </p:txBody>
      </p:sp>
      <p:grpSp>
        <p:nvGrpSpPr>
          <p:cNvPr id="12" name="Group 11"/>
          <p:cNvGrpSpPr/>
          <p:nvPr/>
        </p:nvGrpSpPr>
        <p:grpSpPr>
          <a:xfrm>
            <a:off x="6960142" y="-535"/>
            <a:ext cx="2183863" cy="6858535"/>
            <a:chOff x="7393145" y="-535"/>
            <a:chExt cx="1750855" cy="6858535"/>
          </a:xfrm>
        </p:grpSpPr>
        <p:sp>
          <p:nvSpPr>
            <p:cNvPr id="13" name="Rectangle 12"/>
            <p:cNvSpPr/>
            <p:nvPr/>
          </p:nvSpPr>
          <p:spPr>
            <a:xfrm>
              <a:off x="7393146" y="-535"/>
              <a:ext cx="1750854"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latin typeface="Century Gothic" pitchFamily="34" charset="0"/>
                  <a:ea typeface="Aegean" pitchFamily="34" charset="0"/>
                </a:rPr>
                <a:t> Intimacy + Partnership</a:t>
              </a:r>
            </a:p>
            <a:p>
              <a:pPr algn="ctr"/>
              <a:endParaRPr lang="en-ZA" sz="2400" dirty="0">
                <a:latin typeface="Century Gothic" pitchFamily="34" charset="0"/>
                <a:ea typeface="Aegean" pitchFamily="34" charset="0"/>
              </a:endParaRPr>
            </a:p>
            <a:p>
              <a:pPr algn="ctr"/>
              <a:endParaRPr lang="en-ZA" sz="2400" dirty="0" smtClean="0">
                <a:latin typeface="Century Gothic" pitchFamily="34" charset="0"/>
                <a:ea typeface="Aegean" pitchFamily="34" charset="0"/>
              </a:endParaRPr>
            </a:p>
            <a:p>
              <a:pPr algn="ctr"/>
              <a:endParaRPr lang="en-ZA" sz="2400" dirty="0">
                <a:latin typeface="Century Gothic" pitchFamily="34" charset="0"/>
                <a:ea typeface="Aegean" pitchFamily="34" charset="0"/>
              </a:endParaRPr>
            </a:p>
          </p:txBody>
        </p:sp>
        <p:grpSp>
          <p:nvGrpSpPr>
            <p:cNvPr id="14" name="Group 13"/>
            <p:cNvGrpSpPr/>
            <p:nvPr/>
          </p:nvGrpSpPr>
          <p:grpSpPr>
            <a:xfrm>
              <a:off x="7393145" y="0"/>
              <a:ext cx="1750855" cy="4872804"/>
              <a:chOff x="6322934" y="878113"/>
              <a:chExt cx="2303833" cy="7663804"/>
            </a:xfrm>
          </p:grpSpPr>
          <p:pic>
            <p:nvPicPr>
              <p:cNvPr id="15"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396053" y="6073628"/>
                <a:ext cx="2163721" cy="246828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96055" y="3107775"/>
                <a:ext cx="2163723" cy="28660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322934" y="878113"/>
                <a:ext cx="2303833" cy="2229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grpSp>
      </p:grpSp>
      <p:sp>
        <p:nvSpPr>
          <p:cNvPr id="18"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6</a:t>
            </a:fld>
            <a:endParaRPr lang="en-ZA" dirty="0" smtClean="0">
              <a:solidFill>
                <a:srgbClr val="898989"/>
              </a:solidFill>
              <a:latin typeface="Century Gothic" pitchFamily="34" charset="0"/>
            </a:endParaRPr>
          </a:p>
        </p:txBody>
      </p:sp>
    </p:spTree>
    <p:extLst>
      <p:ext uri="{BB962C8B-B14F-4D97-AF65-F5344CB8AC3E}">
        <p14:creationId xmlns:p14="http://schemas.microsoft.com/office/powerpoint/2010/main" val="687306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218710"/>
            <a:ext cx="2802878" cy="3893331"/>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7</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218711"/>
            <a:ext cx="2846343" cy="389333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 Foundations for effective prayer</a:t>
            </a:r>
            <a:endParaRPr lang="en-ZA" sz="2400" b="1" dirty="0">
              <a:solidFill>
                <a:schemeClr val="bg1">
                  <a:lumMod val="65000"/>
                </a:schemeClr>
              </a:solidFill>
              <a:latin typeface="Century Gothic" pitchFamily="34" charset="0"/>
              <a:ea typeface="MS PGothic" pitchFamily="34" charset="-128"/>
            </a:endParaRPr>
          </a:p>
        </p:txBody>
      </p:sp>
      <p:sp>
        <p:nvSpPr>
          <p:cNvPr id="35" name="Rectangle 34"/>
          <p:cNvSpPr/>
          <p:nvPr/>
        </p:nvSpPr>
        <p:spPr>
          <a:xfrm>
            <a:off x="3482719" y="34030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209849"/>
            <a:ext cx="2726905" cy="390495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4063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4099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4099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1253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pic>
        <p:nvPicPr>
          <p:cNvPr id="15"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5467" y="4122218"/>
            <a:ext cx="2802877" cy="1511236"/>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1253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Call to prayer </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Intimacy</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3 – Partnership</a:t>
            </a:r>
            <a:br>
              <a:rPr lang="en-US" sz="2300" b="1" i="1" dirty="0">
                <a:solidFill>
                  <a:prstClr val="white"/>
                </a:solidFill>
                <a:latin typeface="Century Gothic" panose="020B0502020202020204" pitchFamily="34" charset="0"/>
                <a:ea typeface="MS PGothic" pitchFamily="34" charset="-128"/>
              </a:rPr>
            </a:br>
            <a:r>
              <a:rPr lang="en-US" sz="2300" b="1" i="1" dirty="0">
                <a:solidFill>
                  <a:prstClr val="white">
                    <a:lumMod val="65000"/>
                  </a:prstClr>
                </a:solidFill>
                <a:latin typeface="Century Gothic" panose="020B0502020202020204" pitchFamily="34" charset="0"/>
                <a:ea typeface="MS PGothic" pitchFamily="34" charset="-128"/>
              </a:rPr>
              <a:t>4 – </a:t>
            </a:r>
            <a:r>
              <a:rPr lang="en-US" sz="2300" b="1" i="1" dirty="0" smtClean="0">
                <a:solidFill>
                  <a:prstClr val="white">
                    <a:lumMod val="65000"/>
                  </a:prstClr>
                </a:solidFill>
                <a:latin typeface="Century Gothic" panose="020B0502020202020204" pitchFamily="34" charset="0"/>
                <a:ea typeface="MS PGothic" pitchFamily="34" charset="-128"/>
              </a:rPr>
              <a:t>Role of Prayer</a:t>
            </a:r>
            <a:endParaRPr lang="en-US" sz="2300" b="1" i="1" dirty="0">
              <a:solidFill>
                <a:prstClr val="white">
                  <a:lumMod val="65000"/>
                </a:prstClr>
              </a:solidFill>
              <a:latin typeface="Century Gothic" panose="020B0502020202020204" pitchFamily="34" charset="0"/>
              <a:ea typeface="MS PGothic" pitchFamily="34" charset="-128"/>
            </a:endParaRPr>
          </a:p>
        </p:txBody>
      </p:sp>
      <p:sp>
        <p:nvSpPr>
          <p:cNvPr id="2" name="Rectangle 1"/>
          <p:cNvSpPr/>
          <p:nvPr/>
        </p:nvSpPr>
        <p:spPr>
          <a:xfrm>
            <a:off x="101795" y="5207942"/>
            <a:ext cx="2723956" cy="3924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Tree>
    <p:extLst>
      <p:ext uri="{BB962C8B-B14F-4D97-AF65-F5344CB8AC3E}">
        <p14:creationId xmlns:p14="http://schemas.microsoft.com/office/powerpoint/2010/main" val="313288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960142" y="-535"/>
            <a:ext cx="2183863" cy="6858535"/>
            <a:chOff x="7393145" y="-535"/>
            <a:chExt cx="1750855" cy="6858535"/>
          </a:xfrm>
        </p:grpSpPr>
        <p:sp>
          <p:nvSpPr>
            <p:cNvPr id="13" name="Rectangle 12"/>
            <p:cNvSpPr/>
            <p:nvPr/>
          </p:nvSpPr>
          <p:spPr>
            <a:xfrm>
              <a:off x="7393146" y="-535"/>
              <a:ext cx="1750854"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latin typeface="Century Gothic" pitchFamily="34" charset="0"/>
                  <a:ea typeface="Aegean" pitchFamily="34" charset="0"/>
                </a:rPr>
                <a:t> Intimacy + Partnership</a:t>
              </a:r>
            </a:p>
            <a:p>
              <a:pPr algn="ctr"/>
              <a:endParaRPr lang="en-ZA" sz="2400" dirty="0">
                <a:latin typeface="Century Gothic" pitchFamily="34" charset="0"/>
                <a:ea typeface="Aegean" pitchFamily="34" charset="0"/>
              </a:endParaRPr>
            </a:p>
            <a:p>
              <a:pPr algn="ctr"/>
              <a:endParaRPr lang="en-ZA" sz="2400" dirty="0" smtClean="0">
                <a:latin typeface="Century Gothic" pitchFamily="34" charset="0"/>
                <a:ea typeface="Aegean" pitchFamily="34" charset="0"/>
              </a:endParaRPr>
            </a:p>
            <a:p>
              <a:pPr algn="ctr"/>
              <a:endParaRPr lang="en-ZA" sz="2400" dirty="0">
                <a:latin typeface="Century Gothic" pitchFamily="34" charset="0"/>
                <a:ea typeface="Aegean" pitchFamily="34" charset="0"/>
              </a:endParaRPr>
            </a:p>
          </p:txBody>
        </p:sp>
        <p:grpSp>
          <p:nvGrpSpPr>
            <p:cNvPr id="14" name="Group 13"/>
            <p:cNvGrpSpPr/>
            <p:nvPr/>
          </p:nvGrpSpPr>
          <p:grpSpPr>
            <a:xfrm>
              <a:off x="7393145" y="0"/>
              <a:ext cx="1750855" cy="4872804"/>
              <a:chOff x="6322934" y="878113"/>
              <a:chExt cx="2303833" cy="7663804"/>
            </a:xfrm>
          </p:grpSpPr>
          <p:pic>
            <p:nvPicPr>
              <p:cNvPr id="15"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396053" y="6073628"/>
                <a:ext cx="2163721" cy="24682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96055" y="3107775"/>
                <a:ext cx="2163723" cy="28660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322934" y="878113"/>
                <a:ext cx="2303833" cy="2229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grpSp>
      </p:grpSp>
      <p:sp>
        <p:nvSpPr>
          <p:cNvPr id="18"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8</a:t>
            </a:fld>
            <a:endParaRPr lang="en-ZA" dirty="0" smtClean="0">
              <a:solidFill>
                <a:srgbClr val="898989"/>
              </a:solidFill>
              <a:latin typeface="Century Gothic" pitchFamily="34" charset="0"/>
            </a:endParaRPr>
          </a:p>
        </p:txBody>
      </p:sp>
      <p:sp>
        <p:nvSpPr>
          <p:cNvPr id="11" name="Rectangle 10"/>
          <p:cNvSpPr/>
          <p:nvPr/>
        </p:nvSpPr>
        <p:spPr>
          <a:xfrm>
            <a:off x="0" y="-535"/>
            <a:ext cx="6960143"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3074" name="Title 4"/>
          <p:cNvSpPr>
            <a:spLocks noGrp="1"/>
          </p:cNvSpPr>
          <p:nvPr>
            <p:ph type="title"/>
          </p:nvPr>
        </p:nvSpPr>
        <p:spPr>
          <a:xfrm>
            <a:off x="115518" y="78236"/>
            <a:ext cx="6183682" cy="577812"/>
          </a:xfrm>
        </p:spPr>
        <p:txBody>
          <a:bodyPr/>
          <a:lstStyle/>
          <a:p>
            <a:pPr eaLnBrk="1" hangingPunct="1"/>
            <a:r>
              <a:rPr lang="en-US" b="1" dirty="0" smtClean="0">
                <a:latin typeface="Century Gothic" pitchFamily="34" charset="0"/>
              </a:rPr>
              <a:t>Recap: Week 2, S2 – Role of prayer</a:t>
            </a:r>
            <a:endParaRPr lang="en-US" sz="2400" b="1" u="sng" dirty="0">
              <a:latin typeface="Century Gothic" pitchFamily="34" charset="0"/>
            </a:endParaRPr>
          </a:p>
        </p:txBody>
      </p:sp>
      <p:sp>
        <p:nvSpPr>
          <p:cNvPr id="3075" name="Content Placeholder 5"/>
          <p:cNvSpPr>
            <a:spLocks noGrp="1"/>
          </p:cNvSpPr>
          <p:nvPr>
            <p:ph idx="1"/>
          </p:nvPr>
        </p:nvSpPr>
        <p:spPr>
          <a:xfrm>
            <a:off x="134710" y="871764"/>
            <a:ext cx="6739708" cy="5558973"/>
          </a:xfrm>
          <a:noFill/>
        </p:spPr>
        <p:txBody>
          <a:bodyPr/>
          <a:lstStyle/>
          <a:p>
            <a:pPr marL="261938" indent="-214313" eaLnBrk="1" hangingPunct="1">
              <a:spcBef>
                <a:spcPts val="1800"/>
              </a:spcBef>
              <a:spcAft>
                <a:spcPts val="600"/>
              </a:spcAft>
            </a:pPr>
            <a:r>
              <a:rPr lang="en-US" sz="2400" b="1" dirty="0"/>
              <a:t>Principle 5 = Mystery 1: He waits</a:t>
            </a:r>
          </a:p>
          <a:p>
            <a:pPr marL="661988" lvl="1" indent="-214313" eaLnBrk="1" hangingPunct="1">
              <a:spcBef>
                <a:spcPts val="1800"/>
              </a:spcBef>
              <a:spcAft>
                <a:spcPts val="600"/>
              </a:spcAft>
            </a:pPr>
            <a:r>
              <a:rPr lang="en-US" sz="2000" dirty="0" smtClean="0">
                <a:latin typeface="Century Gothic" pitchFamily="34" charset="0"/>
              </a:rPr>
              <a:t>Prayer is central in the Fellowship Package</a:t>
            </a:r>
          </a:p>
          <a:p>
            <a:pPr marL="661988" lvl="1" indent="-214313" eaLnBrk="1" hangingPunct="1">
              <a:spcBef>
                <a:spcPts val="1800"/>
              </a:spcBef>
              <a:spcAft>
                <a:spcPts val="600"/>
              </a:spcAft>
            </a:pPr>
            <a:r>
              <a:rPr lang="en-US" sz="2000" dirty="0" smtClean="0"/>
              <a:t>Order: “He will be very gracious, at the sound of your cry”</a:t>
            </a:r>
          </a:p>
          <a:p>
            <a:pPr marL="661988" lvl="1" indent="-214313" eaLnBrk="1" hangingPunct="1">
              <a:spcBef>
                <a:spcPts val="1800"/>
              </a:spcBef>
              <a:spcAft>
                <a:spcPts val="600"/>
              </a:spcAft>
            </a:pPr>
            <a:r>
              <a:rPr lang="en-US" sz="2000" dirty="0" smtClean="0">
                <a:latin typeface="Century Gothic" pitchFamily="34" charset="0"/>
              </a:rPr>
              <a:t>Five things that come through prayer: </a:t>
            </a:r>
            <a:br>
              <a:rPr lang="en-US" sz="2000" dirty="0" smtClean="0">
                <a:latin typeface="Century Gothic" pitchFamily="34" charset="0"/>
              </a:rPr>
            </a:br>
            <a:r>
              <a:rPr lang="en-US" sz="2000" dirty="0" smtClean="0"/>
              <a:t>1. Intimacy;     2. Provision;     3. Protection;   </a:t>
            </a:r>
            <a:br>
              <a:rPr lang="en-US" sz="2000" dirty="0" smtClean="0"/>
            </a:br>
            <a:r>
              <a:rPr lang="en-US" sz="2000" dirty="0" smtClean="0"/>
              <a:t>4. Power;     5. Fulfillment of God’s plans</a:t>
            </a:r>
          </a:p>
          <a:p>
            <a:pPr marL="261938" indent="-214313" eaLnBrk="1" hangingPunct="1">
              <a:spcBef>
                <a:spcPts val="1800"/>
              </a:spcBef>
              <a:spcAft>
                <a:spcPts val="600"/>
              </a:spcAft>
            </a:pPr>
            <a:r>
              <a:rPr lang="en-US" sz="2400" b="1" dirty="0" smtClean="0"/>
              <a:t>Principle </a:t>
            </a:r>
            <a:r>
              <a:rPr lang="en-US" sz="2400" b="1" dirty="0"/>
              <a:t>6 = Mystery 2 </a:t>
            </a:r>
            <a:r>
              <a:rPr lang="en-US" sz="2400" b="1" dirty="0" smtClean="0"/>
              <a:t>: Called </a:t>
            </a:r>
            <a:r>
              <a:rPr lang="en-US" sz="2400" b="1" dirty="0"/>
              <a:t>to pray His </a:t>
            </a:r>
            <a:r>
              <a:rPr lang="en-US" sz="2400" b="1" dirty="0" smtClean="0"/>
              <a:t>will</a:t>
            </a:r>
          </a:p>
          <a:p>
            <a:pPr marL="661988" lvl="1" indent="-214313" eaLnBrk="1" hangingPunct="1">
              <a:spcBef>
                <a:spcPts val="1800"/>
              </a:spcBef>
              <a:spcAft>
                <a:spcPts val="600"/>
              </a:spcAft>
            </a:pPr>
            <a:r>
              <a:rPr lang="en-US" sz="2000" dirty="0" smtClean="0"/>
              <a:t>Even when He wants to &amp; has promised to do it already</a:t>
            </a:r>
            <a:endParaRPr lang="en-US" sz="2000" dirty="0"/>
          </a:p>
          <a:p>
            <a:pPr marL="261938" indent="-214313" eaLnBrk="1" hangingPunct="1">
              <a:spcBef>
                <a:spcPts val="1800"/>
              </a:spcBef>
              <a:spcAft>
                <a:spcPts val="600"/>
              </a:spcAft>
            </a:pPr>
            <a:r>
              <a:rPr lang="en-US" sz="2400" b="1" dirty="0"/>
              <a:t>Faith response: </a:t>
            </a:r>
            <a:r>
              <a:rPr lang="en-US" sz="2400" dirty="0" smtClean="0"/>
              <a:t>Power of prayer paradigm</a:t>
            </a:r>
            <a:endParaRPr lang="en-US" sz="2400" dirty="0"/>
          </a:p>
        </p:txBody>
      </p:sp>
      <p:pic>
        <p:nvPicPr>
          <p:cNvPr id="2051" name="Picture 3"/>
          <p:cNvPicPr>
            <a:picLocks noChangeAspect="1" noChangeArrowheads="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696" r="4417"/>
          <a:stretch/>
        </p:blipFill>
        <p:spPr bwMode="auto">
          <a:xfrm>
            <a:off x="7029453" y="4888044"/>
            <a:ext cx="2051047"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27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124370"/>
            <a:ext cx="2802877" cy="4017809"/>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bg1">
                    <a:lumMod val="65000"/>
                  </a:schemeClr>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schemeClr val="tx1"/>
                </a:solidFill>
                <a:latin typeface="Century Gothic" pitchFamily="34" charset="0"/>
              </a:rPr>
              <a:pPr>
                <a:defRPr/>
              </a:pPr>
              <a:t>9</a:t>
            </a:fld>
            <a:endParaRPr lang="en-ZA" dirty="0">
              <a:solidFill>
                <a:schemeClr val="tx1"/>
              </a:solidFill>
              <a:latin typeface="Century Gothic" pitchFamily="34" charset="0"/>
            </a:endParaRPr>
          </a:p>
        </p:txBody>
      </p:sp>
      <p:sp>
        <p:nvSpPr>
          <p:cNvPr id="34" name="Rectangle 33"/>
          <p:cNvSpPr/>
          <p:nvPr/>
        </p:nvSpPr>
        <p:spPr>
          <a:xfrm>
            <a:off x="3174123" y="124371"/>
            <a:ext cx="2846343" cy="4017809"/>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tx2"/>
                </a:solidFill>
                <a:latin typeface="Century Gothic" pitchFamily="34" charset="0"/>
                <a:ea typeface="MS PGothic" pitchFamily="34" charset="-128"/>
              </a:rPr>
              <a:t>II. Foundations for effective prayer</a:t>
            </a:r>
            <a:endParaRPr lang="en-ZA" sz="2400" b="1" dirty="0">
              <a:solidFill>
                <a:schemeClr val="tx2"/>
              </a:solidFill>
              <a:latin typeface="Century Gothic" pitchFamily="34" charset="0"/>
              <a:ea typeface="MS PGothic" pitchFamily="34" charset="-128"/>
            </a:endParaRPr>
          </a:p>
        </p:txBody>
      </p:sp>
      <p:sp>
        <p:nvSpPr>
          <p:cNvPr id="35" name="Rectangle 34"/>
          <p:cNvSpPr/>
          <p:nvPr/>
        </p:nvSpPr>
        <p:spPr>
          <a:xfrm>
            <a:off x="3482719" y="330870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115509"/>
            <a:ext cx="2726905" cy="4029800"/>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1196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1564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15646"/>
            <a:ext cx="2511123"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99412"/>
            <a:ext cx="1144619" cy="109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174123" y="4145309"/>
            <a:ext cx="2846343" cy="1467121"/>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20" name="Rectangle 19"/>
          <p:cNvSpPr/>
          <p:nvPr/>
        </p:nvSpPr>
        <p:spPr>
          <a:xfrm>
            <a:off x="3210022" y="4185859"/>
            <a:ext cx="2723956" cy="6820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1" name="Rectangle 20"/>
          <p:cNvSpPr/>
          <p:nvPr/>
        </p:nvSpPr>
        <p:spPr>
          <a:xfrm>
            <a:off x="3210369" y="4104325"/>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a:t>
            </a:r>
            <a:r>
              <a:rPr lang="en-US" sz="2300" b="1" i="1" dirty="0" smtClean="0">
                <a:solidFill>
                  <a:prstClr val="white"/>
                </a:solidFill>
                <a:latin typeface="Century Gothic" panose="020B0502020202020204" pitchFamily="34" charset="0"/>
                <a:ea typeface="MS PGothic" pitchFamily="34" charset="-128"/>
              </a:rPr>
              <a:t>Seeking His Presence by Faith</a:t>
            </a:r>
            <a:endParaRPr lang="en-US" sz="2300" b="1" i="1" dirty="0">
              <a:solidFill>
                <a:prstClr val="white"/>
              </a:solidFill>
              <a:latin typeface="Century Gothic" panose="020B0502020202020204" pitchFamily="34" charset="0"/>
              <a:ea typeface="MS PGothic" pitchFamily="34" charset="-128"/>
            </a:endParaRPr>
          </a:p>
          <a:p>
            <a:pPr fontAlgn="ctr">
              <a:spcBef>
                <a:spcPct val="0"/>
              </a:spcBef>
              <a:spcAft>
                <a:spcPct val="0"/>
              </a:spcAft>
            </a:pPr>
            <a:r>
              <a:rPr lang="en-US" sz="2300" i="1" dirty="0" smtClean="0">
                <a:solidFill>
                  <a:schemeClr val="bg1">
                    <a:lumMod val="75000"/>
                  </a:schemeClr>
                </a:solidFill>
                <a:latin typeface="Century Gothic" panose="020B0502020202020204" pitchFamily="34" charset="0"/>
                <a:ea typeface="MS PGothic" pitchFamily="34" charset="-128"/>
              </a:rPr>
              <a:t>2 </a:t>
            </a:r>
            <a:r>
              <a:rPr lang="en-US" sz="2300" i="1" dirty="0">
                <a:solidFill>
                  <a:schemeClr val="bg1">
                    <a:lumMod val="75000"/>
                  </a:schemeClr>
                </a:solidFill>
                <a:latin typeface="Century Gothic" panose="020B0502020202020204" pitchFamily="34" charset="0"/>
                <a:ea typeface="MS PGothic" pitchFamily="34" charset="-128"/>
              </a:rPr>
              <a:t>– </a:t>
            </a:r>
            <a:r>
              <a:rPr lang="en-US" sz="2300" i="1" dirty="0" smtClean="0">
                <a:solidFill>
                  <a:schemeClr val="bg1">
                    <a:lumMod val="75000"/>
                  </a:schemeClr>
                </a:solidFill>
                <a:latin typeface="Century Gothic" panose="020B0502020202020204" pitchFamily="34" charset="0"/>
                <a:ea typeface="MS PGothic" pitchFamily="34" charset="-128"/>
              </a:rPr>
              <a:t>Tabernacle prayer model</a:t>
            </a:r>
            <a:endParaRPr lang="en-US" sz="2300" i="1" dirty="0">
              <a:solidFill>
                <a:schemeClr val="bg1">
                  <a:lumMod val="75000"/>
                </a:schemeClr>
              </a:solidFill>
              <a:latin typeface="Century Gothic" panose="020B0502020202020204" pitchFamily="34" charset="0"/>
              <a:ea typeface="MS PGothic" pitchFamily="34" charset="-128"/>
            </a:endParaRPr>
          </a:p>
        </p:txBody>
      </p:sp>
    </p:spTree>
    <p:extLst>
      <p:ext uri="{BB962C8B-B14F-4D97-AF65-F5344CB8AC3E}">
        <p14:creationId xmlns:p14="http://schemas.microsoft.com/office/powerpoint/2010/main" val="287520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fontAlgn="ctr">
          <a:defRPr sz="2400"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26263</TotalTime>
  <Words>3556</Words>
  <Application>Microsoft Office PowerPoint</Application>
  <PresentationFormat>On-screen Show (4:3)</PresentationFormat>
  <Paragraphs>535</Paragraphs>
  <Slides>33</Slides>
  <Notes>30</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1_Office Theme</vt:lpstr>
      <vt:lpstr>2_Office Theme</vt:lpstr>
      <vt:lpstr>PowerPoint Presentation</vt:lpstr>
      <vt:lpstr>PowerPoint Presentation</vt:lpstr>
      <vt:lpstr>PowerPoint Presentation</vt:lpstr>
      <vt:lpstr>Recap: Week 1</vt:lpstr>
      <vt:lpstr>PowerPoint Presentation</vt:lpstr>
      <vt:lpstr>Recap: Week 2, S1- Partnership</vt:lpstr>
      <vt:lpstr>PowerPoint Presentation</vt:lpstr>
      <vt:lpstr>Recap: Week 2, S2 – Role of prayer</vt:lpstr>
      <vt:lpstr>PowerPoint Presentation</vt:lpstr>
      <vt:lpstr>Recap: Week 3 (1/2)</vt:lpstr>
      <vt:lpstr>Recap: Week 3 (2/2)</vt:lpstr>
      <vt:lpstr>PowerPoint Presentation</vt:lpstr>
      <vt:lpstr>PowerPoint Presentation</vt:lpstr>
      <vt:lpstr>Introductory remarks</vt:lpstr>
      <vt:lpstr>PowerPoint Presentation</vt:lpstr>
      <vt:lpstr>The Tabernacle as a guide</vt:lpstr>
      <vt:lpstr>Moses’ Tabernacle</vt:lpstr>
      <vt:lpstr>Moses’ Tabernacle</vt:lpstr>
      <vt:lpstr>Our map: The 7 stations of the Tabernacle of Moses</vt:lpstr>
      <vt:lpstr>3 Important differences for us Difference 1: Who.  Context </vt:lpstr>
      <vt:lpstr>Under the Old Covenant, the common man could not enter …The pathway past the veil, into “the Holy Places” was reserved for Priests</vt:lpstr>
      <vt:lpstr>P4. 1st DIFFERENCE: We are ALL able to enter. Jesus’ Death &amp; resurrection opened the way for us through that veil</vt:lpstr>
      <vt:lpstr>PowerPoint Presentation</vt:lpstr>
      <vt:lpstr>DIFFERENCE 3: How </vt:lpstr>
      <vt:lpstr>Each station of the tabernacle corresponds to a truth, which requires a response of faith (faith step)</vt:lpstr>
      <vt:lpstr>Each truth corresponds to a “prayer station”, in which we take the respective “faith step”</vt:lpstr>
      <vt:lpstr>T1. The Tabernacle prayer model (1/3)</vt:lpstr>
      <vt:lpstr>T1. The Tabernacle prayer model (2/3)</vt:lpstr>
      <vt:lpstr>T1. The Tabernacle prayer model (3/3)</vt:lpstr>
      <vt:lpstr>Summary</vt:lpstr>
      <vt:lpstr>Remember…</vt:lpstr>
      <vt:lpstr>Pause for reflection</vt:lpstr>
      <vt:lpstr>PERSONAL JOURNEY:</vt:lpstr>
    </vt:vector>
  </TitlesOfParts>
  <Company>EDGE Growth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Goldberg</dc:creator>
  <cp:lastModifiedBy>Jason Goldberg</cp:lastModifiedBy>
  <cp:revision>372</cp:revision>
  <dcterms:created xsi:type="dcterms:W3CDTF">2013-02-07T17:40:20Z</dcterms:created>
  <dcterms:modified xsi:type="dcterms:W3CDTF">2014-03-10T05:23:01Z</dcterms:modified>
</cp:coreProperties>
</file>