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530" r:id="rId2"/>
    <p:sldId id="725" r:id="rId3"/>
    <p:sldId id="746" r:id="rId4"/>
    <p:sldId id="747" r:id="rId5"/>
    <p:sldId id="534" r:id="rId6"/>
    <p:sldId id="535" r:id="rId7"/>
    <p:sldId id="537" r:id="rId8"/>
    <p:sldId id="536" r:id="rId9"/>
    <p:sldId id="538" r:id="rId10"/>
    <p:sldId id="745" r:id="rId11"/>
    <p:sldId id="539" r:id="rId12"/>
    <p:sldId id="540" r:id="rId13"/>
    <p:sldId id="698" r:id="rId14"/>
    <p:sldId id="699" r:id="rId15"/>
    <p:sldId id="700" r:id="rId16"/>
    <p:sldId id="701" r:id="rId17"/>
    <p:sldId id="702" r:id="rId18"/>
    <p:sldId id="720" r:id="rId19"/>
    <p:sldId id="703" r:id="rId20"/>
    <p:sldId id="704" r:id="rId21"/>
    <p:sldId id="706" r:id="rId22"/>
    <p:sldId id="707" r:id="rId23"/>
    <p:sldId id="708" r:id="rId24"/>
    <p:sldId id="716" r:id="rId25"/>
    <p:sldId id="709" r:id="rId26"/>
    <p:sldId id="710" r:id="rId27"/>
    <p:sldId id="711" r:id="rId28"/>
    <p:sldId id="712" r:id="rId29"/>
    <p:sldId id="748" r:id="rId30"/>
    <p:sldId id="714" r:id="rId31"/>
    <p:sldId id="715" r:id="rId32"/>
    <p:sldId id="749" r:id="rId33"/>
    <p:sldId id="572"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3BDDD"/>
    <a:srgbClr val="1F497D"/>
    <a:srgbClr val="BFBFBF"/>
    <a:srgbClr val="A6A6A6"/>
    <a:srgbClr val="D9D9D9"/>
    <a:srgbClr val="FFFFFF"/>
    <a:srgbClr val="F8F8F8"/>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00" autoAdjust="0"/>
    <p:restoredTop sz="82474" autoAdjust="0"/>
  </p:normalViewPr>
  <p:slideViewPr>
    <p:cSldViewPr snapToGrid="0">
      <p:cViewPr varScale="1">
        <p:scale>
          <a:sx n="92" d="100"/>
          <a:sy n="92" d="100"/>
        </p:scale>
        <p:origin x="-114" y="-1662"/>
      </p:cViewPr>
      <p:guideLst>
        <p:guide orient="horz"/>
        <p:guide/>
      </p:guideLst>
    </p:cSldViewPr>
  </p:slideViewPr>
  <p:outlineViewPr>
    <p:cViewPr>
      <p:scale>
        <a:sx n="33" d="100"/>
        <a:sy n="33" d="100"/>
      </p:scale>
      <p:origin x="0" y="86880"/>
    </p:cViewPr>
    <p:sldLst>
      <p:sld r:id="rId1" collapse="1"/>
      <p:sld r:id="rId2" collapse="1"/>
      <p:sld r:id="rId3" collapse="1"/>
      <p:sld r:id="rId4" collapse="1"/>
      <p:sld r:id="rId5" collapse="1"/>
    </p:sldLst>
  </p:outlineViewPr>
  <p:notesTextViewPr>
    <p:cViewPr>
      <p:scale>
        <a:sx n="75" d="100"/>
        <a:sy n="75" d="100"/>
      </p:scale>
      <p:origin x="0" y="0"/>
    </p:cViewPr>
  </p:notesTextViewPr>
  <p:sorterViewPr>
    <p:cViewPr>
      <p:scale>
        <a:sx n="150" d="100"/>
        <a:sy n="150" d="100"/>
      </p:scale>
      <p:origin x="0" y="11052"/>
    </p:cViewPr>
  </p:sorterViewPr>
  <p:notesViewPr>
    <p:cSldViewPr snapToGrid="0" showGuides="1">
      <p:cViewPr varScale="1">
        <p:scale>
          <a:sx n="86" d="100"/>
          <a:sy n="86" d="100"/>
        </p:scale>
        <p:origin x="-2850"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33.xml"/><Relationship Id="rId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Z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8B6C41E-BD76-446F-98D2-BD6677AC587F}" type="datetimeFigureOut">
              <a:rPr lang="en-ZA" smtClean="0"/>
              <a:t>2014/02/09</a:t>
            </a:fld>
            <a:endParaRPr lang="en-Z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Z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Z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DDA59B3-A960-4D50-B166-C7567CF5EF6D}" type="slidenum">
              <a:rPr lang="en-ZA" smtClean="0"/>
              <a:t>‹#›</a:t>
            </a:fld>
            <a:endParaRPr lang="en-ZA"/>
          </a:p>
        </p:txBody>
      </p:sp>
    </p:spTree>
    <p:extLst>
      <p:ext uri="{BB962C8B-B14F-4D97-AF65-F5344CB8AC3E}">
        <p14:creationId xmlns:p14="http://schemas.microsoft.com/office/powerpoint/2010/main" val="2376957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pPr>
              <a:defRPr/>
            </a:pPr>
            <a:fld id="{F13F125D-4EBD-4D56-AFF5-EA38B9B1092C}"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14602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DDA59B3-A960-4D50-B166-C7567CF5EF6D}" type="slidenum">
              <a:rPr lang="en-ZA">
                <a:solidFill>
                  <a:prstClr val="black"/>
                </a:solidFill>
              </a:rPr>
              <a:pPr/>
              <a:t>13</a:t>
            </a:fld>
            <a:endParaRPr lang="en-ZA">
              <a:solidFill>
                <a:prstClr val="black"/>
              </a:solidFill>
            </a:endParaRPr>
          </a:p>
        </p:txBody>
      </p:sp>
    </p:spTree>
    <p:extLst>
      <p:ext uri="{BB962C8B-B14F-4D97-AF65-F5344CB8AC3E}">
        <p14:creationId xmlns:p14="http://schemas.microsoft.com/office/powerpoint/2010/main" val="2510371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F13F125D-4EBD-4D56-AFF5-EA38B9B1092C}" type="slidenum">
              <a:rPr lang="en-US">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193773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F13F125D-4EBD-4D56-AFF5-EA38B9B1092C}" type="slidenum">
              <a:rPr lang="en-US">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661994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F13F125D-4EBD-4D56-AFF5-EA38B9B1092C}" type="slidenum">
              <a:rPr lang="en-US">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661994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F13F125D-4EBD-4D56-AFF5-EA38B9B1092C}" type="slidenum">
              <a:rPr lang="en-US">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3661994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F13F125D-4EBD-4D56-AFF5-EA38B9B1092C}" type="slidenum">
              <a:rPr lang="en-US">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184413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F13F125D-4EBD-4D56-AFF5-EA38B9B1092C}" type="slidenum">
              <a:rPr lang="en-US">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184413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a:t>
            </a:r>
          </a:p>
          <a:p>
            <a:endParaRPr lang="en-US" dirty="0" smtClean="0"/>
          </a:p>
          <a:p>
            <a:r>
              <a:rPr lang="en-US" dirty="0" smtClean="0"/>
              <a:t>Now I want to give you a picture over here to make this more practical: </a:t>
            </a:r>
          </a:p>
          <a:p>
            <a:r>
              <a:rPr lang="en-US" dirty="0" smtClean="0"/>
              <a:t>Picture yourself are standing on the cliff</a:t>
            </a:r>
            <a:r>
              <a:rPr lang="en-US" baseline="0" dirty="0" smtClean="0"/>
              <a:t> edge overlooking the Grand Canyon in the USA, the fall to the bottom is hundreds of meters down. It’s certainly a fatal fall. Now you need to get to the other side. But I mean it’s a sheer drop and there’s just no way. God says: I have built you a bridge of glass. You can’t see it. It’s 50 cm away from the edge of the cliff. You have to jump onto it. but I promise you will land on a bridge of glass that takes you all the way to the other side. I promise you. It’s there. Trust me. </a:t>
            </a:r>
          </a:p>
          <a:p>
            <a:r>
              <a:rPr lang="en-US" baseline="0" dirty="0" smtClean="0"/>
              <a:t>Do you or do you not jump off the edge?</a:t>
            </a:r>
          </a:p>
          <a:p>
            <a:r>
              <a:rPr lang="en-US" baseline="0" dirty="0" smtClean="0"/>
              <a:t>That question can be put another way – is there, or is there not a bridge? </a:t>
            </a:r>
          </a:p>
          <a:p>
            <a:r>
              <a:rPr lang="en-US" baseline="0" dirty="0" smtClean="0"/>
              <a:t>Or it can be put this way: is God, or is he not being honest? Is he trustworthy? Does He love me, or hate me? </a:t>
            </a:r>
          </a:p>
          <a:p>
            <a:r>
              <a:rPr lang="en-US" baseline="0" dirty="0" smtClean="0"/>
              <a:t>Do I or do I not jump? It’s all the same question. </a:t>
            </a:r>
          </a:p>
          <a:p>
            <a:r>
              <a:rPr lang="en-US" baseline="0" dirty="0" smtClean="0"/>
              <a:t>Faith, is looking to the unseen bridge, seeing it as though there, because God says it is there. So faith jumps. </a:t>
            </a:r>
          </a:p>
          <a:p>
            <a:endParaRPr lang="en-ZA" dirty="0"/>
          </a:p>
        </p:txBody>
      </p:sp>
      <p:sp>
        <p:nvSpPr>
          <p:cNvPr id="4" name="Slide Number Placeholder 3"/>
          <p:cNvSpPr>
            <a:spLocks noGrp="1"/>
          </p:cNvSpPr>
          <p:nvPr>
            <p:ph type="sldNum" sz="quarter" idx="10"/>
          </p:nvPr>
        </p:nvSpPr>
        <p:spPr/>
        <p:txBody>
          <a:bodyPr/>
          <a:lstStyle/>
          <a:p>
            <a:pPr>
              <a:defRPr/>
            </a:pPr>
            <a:fld id="{F13F125D-4EBD-4D56-AFF5-EA38B9B1092C}" type="slidenum">
              <a:rPr lang="en-US">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716625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a:t>
            </a:r>
          </a:p>
          <a:p>
            <a:endParaRPr lang="en-US" dirty="0" smtClean="0"/>
          </a:p>
          <a:p>
            <a:r>
              <a:rPr lang="en-US" dirty="0" smtClean="0"/>
              <a:t>Now I want to give you a picture over here to make this more practical: </a:t>
            </a:r>
          </a:p>
          <a:p>
            <a:r>
              <a:rPr lang="en-US" dirty="0" smtClean="0"/>
              <a:t>Picture yourself are standing on the cliff</a:t>
            </a:r>
            <a:r>
              <a:rPr lang="en-US" baseline="0" dirty="0" smtClean="0"/>
              <a:t> edge overlooking the Grand Canyon in the USA, the fall to the bottom is hundreds of meters down. It’s certainly a fatal fall. Now you need to get to the other side. But I mean it’s a sheer drop and there’s just no way. God says: I have built you a bridge of glass. You can’t see it. It’s 50 cm away from the edge of the cliff. You have to jump onto it. but I promise you will land on a bridge of glass that takes you all the way to the other side. I promise you. It’s there. Trust me. </a:t>
            </a:r>
          </a:p>
          <a:p>
            <a:r>
              <a:rPr lang="en-US" baseline="0" dirty="0" smtClean="0"/>
              <a:t>Do you or do you not jump off the edge?</a:t>
            </a:r>
          </a:p>
          <a:p>
            <a:r>
              <a:rPr lang="en-US" baseline="0" dirty="0" smtClean="0"/>
              <a:t>That question can be put another way – is there, or is there not a bridge? </a:t>
            </a:r>
          </a:p>
          <a:p>
            <a:r>
              <a:rPr lang="en-US" baseline="0" dirty="0" smtClean="0"/>
              <a:t>Or it can be put this way: is God, or is he not being honest? Is he trustworthy? Does He love me, or hate me? </a:t>
            </a:r>
          </a:p>
          <a:p>
            <a:r>
              <a:rPr lang="en-US" baseline="0" dirty="0" smtClean="0"/>
              <a:t>Do I or do I not jump? It’s all the same question. </a:t>
            </a:r>
          </a:p>
          <a:p>
            <a:r>
              <a:rPr lang="en-US" baseline="0" dirty="0" smtClean="0"/>
              <a:t>Faith, is looking to the unseen bridge, seeing it as though there, because God says it is there. So faith jumps. </a:t>
            </a:r>
          </a:p>
          <a:p>
            <a:endParaRPr lang="en-ZA" dirty="0"/>
          </a:p>
        </p:txBody>
      </p:sp>
      <p:sp>
        <p:nvSpPr>
          <p:cNvPr id="4" name="Slide Number Placeholder 3"/>
          <p:cNvSpPr>
            <a:spLocks noGrp="1"/>
          </p:cNvSpPr>
          <p:nvPr>
            <p:ph type="sldNum" sz="quarter" idx="10"/>
          </p:nvPr>
        </p:nvSpPr>
        <p:spPr/>
        <p:txBody>
          <a:bodyPr/>
          <a:lstStyle/>
          <a:p>
            <a:pPr>
              <a:defRPr/>
            </a:pPr>
            <a:fld id="{F13F125D-4EBD-4D56-AFF5-EA38B9B1092C}" type="slidenum">
              <a:rPr lang="en-US">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1716625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ZA" dirty="0"/>
          </a:p>
        </p:txBody>
      </p:sp>
      <p:sp>
        <p:nvSpPr>
          <p:cNvPr id="4" name="Slide Number Placeholder 3"/>
          <p:cNvSpPr>
            <a:spLocks noGrp="1"/>
          </p:cNvSpPr>
          <p:nvPr>
            <p:ph type="sldNum" sz="quarter" idx="10"/>
          </p:nvPr>
        </p:nvSpPr>
        <p:spPr/>
        <p:txBody>
          <a:bodyPr/>
          <a:lstStyle/>
          <a:p>
            <a:pPr>
              <a:defRPr/>
            </a:pPr>
            <a:fld id="{F13F125D-4EBD-4D56-AFF5-EA38B9B1092C}" type="slidenum">
              <a:rPr lang="en-US">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62258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DDA59B3-A960-4D50-B166-C7567CF5EF6D}" type="slidenum">
              <a:rPr lang="en-ZA" smtClean="0">
                <a:solidFill>
                  <a:prstClr val="black"/>
                </a:solidFill>
              </a:rPr>
              <a:pPr/>
              <a:t>2</a:t>
            </a:fld>
            <a:endParaRPr lang="en-ZA">
              <a:solidFill>
                <a:prstClr val="black"/>
              </a:solidFill>
            </a:endParaRPr>
          </a:p>
        </p:txBody>
      </p:sp>
    </p:spTree>
    <p:extLst>
      <p:ext uri="{BB962C8B-B14F-4D97-AF65-F5344CB8AC3E}">
        <p14:creationId xmlns:p14="http://schemas.microsoft.com/office/powerpoint/2010/main" val="1117706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ZA" dirty="0"/>
          </a:p>
        </p:txBody>
      </p:sp>
      <p:sp>
        <p:nvSpPr>
          <p:cNvPr id="4" name="Slide Number Placeholder 3"/>
          <p:cNvSpPr>
            <a:spLocks noGrp="1"/>
          </p:cNvSpPr>
          <p:nvPr>
            <p:ph type="sldNum" sz="quarter" idx="10"/>
          </p:nvPr>
        </p:nvSpPr>
        <p:spPr/>
        <p:txBody>
          <a:bodyPr/>
          <a:lstStyle/>
          <a:p>
            <a:pPr>
              <a:defRPr/>
            </a:pPr>
            <a:fld id="{F13F125D-4EBD-4D56-AFF5-EA38B9B1092C}" type="slidenum">
              <a:rPr lang="en-US">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622585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F13F125D-4EBD-4D56-AFF5-EA38B9B1092C}" type="slidenum">
              <a:rPr lang="en-US">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1622585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F13F125D-4EBD-4D56-AFF5-EA38B9B1092C}" type="slidenum">
              <a:rPr lang="en-US">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1622585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F13F125D-4EBD-4D56-AFF5-EA38B9B1092C}" type="slidenum">
              <a:rPr lang="en-US">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1282481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DDA59B3-A960-4D50-B166-C7567CF5EF6D}" type="slidenum">
              <a:rPr lang="en-ZA">
                <a:solidFill>
                  <a:prstClr val="black"/>
                </a:solidFill>
              </a:rPr>
              <a:pPr/>
              <a:t>28</a:t>
            </a:fld>
            <a:endParaRPr lang="en-ZA">
              <a:solidFill>
                <a:prstClr val="black"/>
              </a:solidFill>
            </a:endParaRPr>
          </a:p>
        </p:txBody>
      </p:sp>
    </p:spTree>
    <p:extLst>
      <p:ext uri="{BB962C8B-B14F-4D97-AF65-F5344CB8AC3E}">
        <p14:creationId xmlns:p14="http://schemas.microsoft.com/office/powerpoint/2010/main" val="1860622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F13F125D-4EBD-4D56-AFF5-EA38B9B1092C}" type="slidenum">
              <a:rPr lang="en-US">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3820496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F13F125D-4EBD-4D56-AFF5-EA38B9B1092C}" type="slidenum">
              <a:rPr lang="en-US">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496238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F13F125D-4EBD-4D56-AFF5-EA38B9B1092C}"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484869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begin with a question… what is prayer? Keep it simple </a:t>
            </a:r>
            <a:r>
              <a:rPr lang="en-US" dirty="0" err="1" smtClean="0"/>
              <a:t>whats</a:t>
            </a:r>
            <a:r>
              <a:rPr lang="en-US" dirty="0" smtClean="0"/>
              <a:t> the FIRST THING that comes to mind when someone mentions the</a:t>
            </a:r>
            <a:r>
              <a:rPr lang="en-US" baseline="0" dirty="0" smtClean="0"/>
              <a:t> word prayer? </a:t>
            </a:r>
            <a:endParaRPr lang="en-US" dirty="0" smtClean="0"/>
          </a:p>
          <a:p>
            <a:pPr defTabSz="966612">
              <a:defRPr/>
            </a:pPr>
            <a:endParaRPr lang="en-US" dirty="0" smtClean="0"/>
          </a:p>
          <a:p>
            <a:pPr defTabSz="966612">
              <a:defRPr/>
            </a:pPr>
            <a:r>
              <a:rPr lang="en-US" dirty="0" smtClean="0"/>
              <a:t>Most people I speak to mean asking God for stuff – asking Him to help us , to protect us, to guide us…</a:t>
            </a:r>
            <a:r>
              <a:rPr lang="en-US" baseline="0" dirty="0" smtClean="0"/>
              <a:t> </a:t>
            </a:r>
            <a:endParaRPr lang="en-US" dirty="0" smtClean="0"/>
          </a:p>
          <a:p>
            <a:r>
              <a:rPr lang="en-US" baseline="0" dirty="0" smtClean="0"/>
              <a:t>&lt;click&gt; </a:t>
            </a:r>
            <a:endParaRPr lang="en-US" dirty="0" smtClean="0"/>
          </a:p>
          <a:p>
            <a:r>
              <a:rPr lang="en-US" dirty="0" smtClean="0"/>
              <a:t>I would</a:t>
            </a:r>
            <a:r>
              <a:rPr lang="en-US" baseline="0" dirty="0" smtClean="0"/>
              <a:t> say prayer is seeking God’s presence, and then seeking His aid</a:t>
            </a:r>
            <a:endParaRPr lang="en-US" dirty="0" smtClean="0"/>
          </a:p>
          <a:p>
            <a:endParaRPr lang="en-US" dirty="0" smtClean="0"/>
          </a:p>
          <a:p>
            <a:r>
              <a:rPr lang="en-US" dirty="0" smtClean="0"/>
              <a:t>But the key thing I want you to notice is that prayer BEGINS with Seeking God’s Presence</a:t>
            </a:r>
          </a:p>
          <a:p>
            <a:r>
              <a:rPr lang="en-US" dirty="0" smtClean="0"/>
              <a:t>Christianity is not a religion, it’s</a:t>
            </a:r>
            <a:r>
              <a:rPr lang="en-US" baseline="0" dirty="0" smtClean="0"/>
              <a:t> a relationship</a:t>
            </a:r>
          </a:p>
          <a:p>
            <a:r>
              <a:rPr lang="en-US" baseline="0" dirty="0" smtClean="0"/>
              <a:t>Its not a superstition, it’s a fellowship</a:t>
            </a:r>
          </a:p>
          <a:p>
            <a:endParaRPr lang="en-US" baseline="0" dirty="0" smtClean="0"/>
          </a:p>
          <a:p>
            <a:r>
              <a:rPr lang="en-US" dirty="0" smtClean="0"/>
              <a:t>Yes,</a:t>
            </a:r>
            <a:r>
              <a:rPr lang="en-US" baseline="0" dirty="0" smtClean="0"/>
              <a:t> we seek answered prayers, but we seek them from our Father, and the starting point for seeking answered prayer is seeking Him – Our Father - His Presence</a:t>
            </a:r>
          </a:p>
          <a:p>
            <a:endParaRPr lang="en-US" baseline="0" dirty="0" smtClean="0"/>
          </a:p>
          <a:p>
            <a:r>
              <a:rPr lang="en-US" baseline="0" dirty="0" smtClean="0"/>
              <a:t>Is your prayer life dead? Maybe that’s because you’re not starting by seeking His Presence? </a:t>
            </a:r>
          </a:p>
          <a:p>
            <a:endParaRPr lang="en-US" baseline="0" dirty="0" smtClean="0"/>
          </a:p>
          <a:p>
            <a:r>
              <a:rPr lang="en-US" baseline="0" dirty="0" smtClean="0"/>
              <a:t>SO… </a:t>
            </a:r>
          </a:p>
          <a:p>
            <a:endParaRPr lang="en-US" baseline="0" dirty="0" smtClean="0"/>
          </a:p>
          <a:p>
            <a:pPr marL="181240" indent="-181240">
              <a:buFont typeface="Wingdings"/>
              <a:buChar char="à"/>
            </a:pPr>
            <a:r>
              <a:rPr lang="en-US" baseline="0" dirty="0" smtClean="0">
                <a:sym typeface="Wingdings" pitchFamily="2" charset="2"/>
              </a:rPr>
              <a:t>Now that’s quite an intimidating thing, wouldn’t you say? Seeking God’s Presence! When you think of meeting a president, it’s a novel idea at first 5 minutes before you walk into his office, your stomach’s doing the </a:t>
            </a:r>
            <a:r>
              <a:rPr lang="en-US" baseline="0" dirty="0" err="1" smtClean="0">
                <a:sym typeface="Wingdings" pitchFamily="2" charset="2"/>
              </a:rPr>
              <a:t>ramba</a:t>
            </a:r>
            <a:r>
              <a:rPr lang="en-US" baseline="0" dirty="0" smtClean="0">
                <a:sym typeface="Wingdings" pitchFamily="2" charset="2"/>
              </a:rPr>
              <a:t>… I mean, its intimidating. </a:t>
            </a:r>
          </a:p>
          <a:p>
            <a:r>
              <a:rPr lang="en-US" baseline="0" dirty="0" smtClean="0">
                <a:sym typeface="Wingdings" pitchFamily="2" charset="2"/>
              </a:rPr>
              <a:t>Well God is the president of the UNIVERSE!!!   I mean, that’s intimidating… </a:t>
            </a:r>
            <a:endParaRPr lang="en-ZA" dirty="0"/>
          </a:p>
        </p:txBody>
      </p:sp>
      <p:sp>
        <p:nvSpPr>
          <p:cNvPr id="4" name="Slide Number Placeholder 3"/>
          <p:cNvSpPr>
            <a:spLocks noGrp="1"/>
          </p:cNvSpPr>
          <p:nvPr>
            <p:ph type="sldNum" sz="quarter" idx="10"/>
          </p:nvPr>
        </p:nvSpPr>
        <p:spPr/>
        <p:txBody>
          <a:bodyPr/>
          <a:lstStyle/>
          <a:p>
            <a:pPr>
              <a:defRPr/>
            </a:pPr>
            <a:fld id="{F13F125D-4EBD-4D56-AFF5-EA38B9B1092C}"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311137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smtClean="0"/>
              <a:t>But the bible says for all those in Christ Jesus, its not at all intimidating, we can come with CONFIDENCE</a:t>
            </a:r>
          </a:p>
          <a:p>
            <a:endParaRPr lang="en-US" dirty="0" smtClean="0"/>
          </a:p>
          <a:p>
            <a:r>
              <a:rPr lang="en-US" dirty="0" smtClean="0"/>
              <a:t>We’re going to learn a lot this morning from Hebrews </a:t>
            </a:r>
            <a:r>
              <a:rPr lang="en-US" dirty="0" err="1" smtClean="0"/>
              <a:t>Ch</a:t>
            </a:r>
            <a:r>
              <a:rPr lang="en-US" dirty="0" smtClean="0"/>
              <a:t> 4 and </a:t>
            </a:r>
            <a:r>
              <a:rPr lang="en-US" dirty="0" err="1" smtClean="0"/>
              <a:t>Ch</a:t>
            </a:r>
            <a:r>
              <a:rPr lang="en-US" dirty="0" smtClean="0"/>
              <a:t> 10.</a:t>
            </a:r>
            <a:r>
              <a:rPr lang="en-US" baseline="0" dirty="0" smtClean="0"/>
              <a:t> And here in </a:t>
            </a:r>
            <a:r>
              <a:rPr lang="en-US" baseline="0" dirty="0" err="1" smtClean="0"/>
              <a:t>Ch</a:t>
            </a:r>
            <a:r>
              <a:rPr lang="en-US" baseline="0" dirty="0" smtClean="0"/>
              <a:t> 10, Father tells us we HAVE CONFIDENCE to approach His presence, by the blood of Jesus – Jesus’ death and resurrection actually opened a way into God’s Presence for us. Did you know that? Just think about it. That means a few things</a:t>
            </a:r>
          </a:p>
          <a:p>
            <a:pPr marL="241653" indent="-241653">
              <a:buAutoNum type="arabicPeriod"/>
            </a:pPr>
            <a:r>
              <a:rPr lang="en-US" baseline="0" dirty="0" smtClean="0"/>
              <a:t>There is a way into God’s Presence</a:t>
            </a:r>
          </a:p>
          <a:p>
            <a:pPr marL="241653" indent="-241653">
              <a:buAutoNum type="arabicPeriod"/>
            </a:pPr>
            <a:r>
              <a:rPr lang="en-US" baseline="0" dirty="0" smtClean="0"/>
              <a:t>It was closed</a:t>
            </a:r>
          </a:p>
          <a:p>
            <a:pPr marL="241653" indent="-241653">
              <a:buAutoNum type="arabicPeriod"/>
            </a:pPr>
            <a:r>
              <a:rPr lang="en-US" baseline="0" dirty="0" smtClean="0"/>
              <a:t>It was opened when Jesus died and was resurrected – His blood made the way into the Holy Places (and we’re going to learn today why that is)</a:t>
            </a:r>
          </a:p>
          <a:p>
            <a:pPr marL="241653" indent="-241653">
              <a:buAutoNum type="arabicPeriod"/>
            </a:pPr>
            <a:r>
              <a:rPr lang="en-US" baseline="0" dirty="0" smtClean="0"/>
              <a:t>So now, the way is open, and we can simply come to Him, BOLDLY</a:t>
            </a:r>
          </a:p>
          <a:p>
            <a:pPr marL="241653" indent="-241653">
              <a:buAutoNum type="arabicPeriod"/>
            </a:pPr>
            <a:endParaRPr lang="en-US" baseline="0" dirty="0" smtClean="0"/>
          </a:p>
          <a:p>
            <a:r>
              <a:rPr lang="en-US" baseline="0" dirty="0" smtClean="0"/>
              <a:t>DID YOU KNOW that one of the cornerstone features of the </a:t>
            </a:r>
            <a:r>
              <a:rPr lang="en-US" baseline="0" dirty="0" err="1" smtClean="0"/>
              <a:t>christian</a:t>
            </a:r>
            <a:r>
              <a:rPr lang="en-US" baseline="0" dirty="0" smtClean="0"/>
              <a:t> faith is experiencing God’s Presence? I mean are you living in this Christian faith with excitement that God actually calls us to seek His Presence – the Presence of the living God? That this is not just for the priests or guru’s but for everyone saved by Jesus? </a:t>
            </a:r>
          </a:p>
          <a:p>
            <a:endParaRPr lang="en-US" baseline="0" dirty="0" smtClean="0"/>
          </a:p>
          <a:p>
            <a:r>
              <a:rPr lang="en-US" baseline="0" dirty="0" smtClean="0"/>
              <a:t>There it is, right there… let US draw near… to what? His Presence in the holy places… </a:t>
            </a:r>
          </a:p>
          <a:p>
            <a:endParaRPr lang="en-US" baseline="0" dirty="0" smtClean="0"/>
          </a:p>
          <a:p>
            <a:r>
              <a:rPr lang="en-US" baseline="0" dirty="0" smtClean="0"/>
              <a:t>Are you drawing near to God? Are you seeking His Presence? Because that is the starting point for prayer…</a:t>
            </a:r>
            <a:endParaRPr lang="en-ZA" dirty="0"/>
          </a:p>
        </p:txBody>
      </p:sp>
      <p:sp>
        <p:nvSpPr>
          <p:cNvPr id="4" name="Slide Number Placeholder 3"/>
          <p:cNvSpPr>
            <a:spLocks noGrp="1"/>
          </p:cNvSpPr>
          <p:nvPr>
            <p:ph type="sldNum" sz="quarter" idx="10"/>
          </p:nvPr>
        </p:nvSpPr>
        <p:spPr/>
        <p:txBody>
          <a:bodyPr/>
          <a:lstStyle/>
          <a:p>
            <a:pPr>
              <a:defRPr/>
            </a:pPr>
            <a:fld id="{F13F125D-4EBD-4D56-AFF5-EA38B9B1092C}"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22245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p>
          <a:p>
            <a:r>
              <a:rPr lang="en-US" baseline="0" dirty="0" smtClean="0"/>
              <a:t>&lt;CLIP&gt; </a:t>
            </a:r>
          </a:p>
          <a:p>
            <a:endParaRPr lang="en-US" baseline="0" dirty="0" smtClean="0"/>
          </a:p>
          <a:p>
            <a:r>
              <a:rPr lang="en-US" baseline="0" dirty="0" smtClean="0"/>
              <a:t>So you see, experiencing God’s manifest, mighty, glorious Presence is a normal part of everyday life, for normal Christians. I meant that excites me… The  Kingdom of God is not words, it is power. It is reality, it is experiencing what the bible says. It is a supernatural lifestyle of enjoying companionship with the Almighty Creator of the universe, hallelujah!</a:t>
            </a:r>
          </a:p>
          <a:p>
            <a:endParaRPr lang="en-US" baseline="0" dirty="0" smtClean="0"/>
          </a:p>
          <a:p>
            <a:r>
              <a:rPr lang="en-US" baseline="0" dirty="0" smtClean="0"/>
              <a:t>Are you enjoying your inheritance? Do you have a religion, or a relationship? </a:t>
            </a:r>
          </a:p>
          <a:p>
            <a:endParaRPr lang="en-US" baseline="0" dirty="0" smtClean="0"/>
          </a:p>
        </p:txBody>
      </p:sp>
      <p:sp>
        <p:nvSpPr>
          <p:cNvPr id="4" name="Slide Number Placeholder 3"/>
          <p:cNvSpPr>
            <a:spLocks noGrp="1"/>
          </p:cNvSpPr>
          <p:nvPr>
            <p:ph type="sldNum" sz="quarter" idx="10"/>
          </p:nvPr>
        </p:nvSpPr>
        <p:spPr/>
        <p:txBody>
          <a:bodyPr/>
          <a:lstStyle/>
          <a:p>
            <a:pPr>
              <a:defRPr/>
            </a:pPr>
            <a:fld id="{F13F125D-4EBD-4D56-AFF5-EA38B9B1092C}"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70910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And I want to highlight again this is NORMAL</a:t>
            </a:r>
            <a:r>
              <a:rPr lang="en-US" baseline="0" dirty="0" smtClean="0"/>
              <a:t> for the Christian life. </a:t>
            </a:r>
          </a:p>
          <a:p>
            <a:endParaRPr lang="en-US" baseline="0" dirty="0" smtClean="0"/>
          </a:p>
          <a:p>
            <a:r>
              <a:rPr lang="en-US" baseline="0" dirty="0" smtClean="0"/>
              <a:t>In the Old Testament, God tells us hundreds of years in advance what the new testament (the time after Jesus comes to die for our sins) will be like, and one of the cornerstone features He mentions is that He will put HIS SPIRIT inside us. I mean talk about being in His Presence, talk about experiencing nearness to God – His Spirit inside of us… </a:t>
            </a:r>
          </a:p>
          <a:p>
            <a:endParaRPr lang="en-US" baseline="0" dirty="0" smtClean="0"/>
          </a:p>
          <a:p>
            <a:r>
              <a:rPr lang="en-US" baseline="0" dirty="0" smtClean="0"/>
              <a:t>And then the night before Jesus dies, He describes how this new covenant is going to work – and what He describes is basically, God will come and BE WITH US and that we will experience His manifest presence… read with me</a:t>
            </a:r>
          </a:p>
          <a:p>
            <a:endParaRPr lang="en-US" baseline="0" dirty="0" smtClean="0"/>
          </a:p>
          <a:p>
            <a:r>
              <a:rPr lang="en-US" baseline="0" dirty="0" smtClean="0"/>
              <a:t>&lt;read 2nd&gt; </a:t>
            </a:r>
          </a:p>
          <a:p>
            <a:endParaRPr lang="en-US" baseline="0" dirty="0" smtClean="0"/>
          </a:p>
          <a:p>
            <a:r>
              <a:rPr lang="en-US" dirty="0" smtClean="0"/>
              <a:t>I mean, that couldn’t be more clear.</a:t>
            </a:r>
            <a:r>
              <a:rPr lang="en-US" baseline="0" dirty="0" smtClean="0"/>
              <a:t> God intends for us to experience His tangible Presence as a normal part of our day to day Christian life… </a:t>
            </a:r>
          </a:p>
          <a:p>
            <a:endParaRPr lang="en-US" baseline="0" dirty="0" smtClean="0"/>
          </a:p>
          <a:p>
            <a:r>
              <a:rPr lang="en-US" baseline="0" dirty="0" smtClean="0"/>
              <a:t>I want to share with you a testimony from a friend. I’m going to share a few of these today. And I want to say, every testimony shared today is from a personal close friend or family member. We have not scoured the earth for wild and exceptional testimonies – we have spoken to ordinary people that are part of my day to day life. Watch with me…</a:t>
            </a:r>
          </a:p>
          <a:p>
            <a:endParaRPr lang="en-US" baseline="0" dirty="0" smtClean="0"/>
          </a:p>
          <a:p>
            <a:r>
              <a:rPr lang="en-US" dirty="0" smtClean="0">
                <a:sym typeface="Wingdings" pitchFamily="2" charset="2"/>
              </a:rPr>
              <a:t> </a:t>
            </a:r>
            <a:endParaRPr lang="en-ZA" dirty="0"/>
          </a:p>
        </p:txBody>
      </p:sp>
      <p:sp>
        <p:nvSpPr>
          <p:cNvPr id="4" name="Slide Number Placeholder 3"/>
          <p:cNvSpPr>
            <a:spLocks noGrp="1"/>
          </p:cNvSpPr>
          <p:nvPr>
            <p:ph type="sldNum" sz="quarter" idx="10"/>
          </p:nvPr>
        </p:nvSpPr>
        <p:spPr/>
        <p:txBody>
          <a:bodyPr/>
          <a:lstStyle/>
          <a:p>
            <a:pPr>
              <a:defRPr/>
            </a:pPr>
            <a:fld id="{F13F125D-4EBD-4D56-AFF5-EA38B9B1092C}"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65202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ZA" dirty="0"/>
          </a:p>
        </p:txBody>
      </p:sp>
      <p:sp>
        <p:nvSpPr>
          <p:cNvPr id="4" name="Slide Number Placeholder 3"/>
          <p:cNvSpPr>
            <a:spLocks noGrp="1"/>
          </p:cNvSpPr>
          <p:nvPr>
            <p:ph type="sldNum" sz="quarter" idx="10"/>
          </p:nvPr>
        </p:nvSpPr>
        <p:spPr/>
        <p:txBody>
          <a:bodyPr/>
          <a:lstStyle/>
          <a:p>
            <a:pPr>
              <a:defRPr/>
            </a:pPr>
            <a:fld id="{F13F125D-4EBD-4D56-AFF5-EA38B9B1092C}"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222456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F13F125D-4EBD-4D56-AFF5-EA38B9B1092C}"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4122953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Do you remember how in Hebrews chapter</a:t>
            </a:r>
            <a:r>
              <a:rPr lang="en-US" baseline="0" dirty="0" smtClean="0"/>
              <a:t> 10 we are told to draw near to God’s Presence? </a:t>
            </a:r>
          </a:p>
          <a:p>
            <a:r>
              <a:rPr lang="en-US" baseline="0" dirty="0" smtClean="0"/>
              <a:t>Well just after that here in </a:t>
            </a:r>
            <a:r>
              <a:rPr lang="en-US" baseline="0" dirty="0" err="1" smtClean="0"/>
              <a:t>Ch</a:t>
            </a:r>
            <a:r>
              <a:rPr lang="en-US" baseline="0" dirty="0" smtClean="0"/>
              <a:t> 11 he carries on and says…&lt;read&gt;</a:t>
            </a:r>
          </a:p>
          <a:p>
            <a:endParaRPr lang="en-US" baseline="0" dirty="0" smtClean="0"/>
          </a:p>
          <a:p>
            <a:r>
              <a:rPr lang="en-US" baseline="0" dirty="0" smtClean="0"/>
              <a:t>Can you see the key in there? The key is faith… </a:t>
            </a:r>
          </a:p>
          <a:p>
            <a:endParaRPr lang="en-US" baseline="0" dirty="0" smtClean="0"/>
          </a:p>
          <a:p>
            <a:r>
              <a:rPr lang="en-US" baseline="0" dirty="0" smtClean="0"/>
              <a:t>The only requirement is faith. God has done His part. The only thing we have to do is believe He has done what He says He has done. We have to believe. And not believing is the obstacle to entering His Presence… </a:t>
            </a:r>
          </a:p>
          <a:p>
            <a:endParaRPr lang="en-US" baseline="0" dirty="0" smtClean="0"/>
          </a:p>
          <a:p>
            <a:r>
              <a:rPr lang="en-US" baseline="0" dirty="0" smtClean="0">
                <a:sym typeface="Wingdings" pitchFamily="2" charset="2"/>
              </a:rPr>
              <a:t> </a:t>
            </a:r>
            <a:endParaRPr lang="en-ZA" dirty="0"/>
          </a:p>
        </p:txBody>
      </p:sp>
      <p:sp>
        <p:nvSpPr>
          <p:cNvPr id="4" name="Slide Number Placeholder 3"/>
          <p:cNvSpPr>
            <a:spLocks noGrp="1"/>
          </p:cNvSpPr>
          <p:nvPr>
            <p:ph type="sldNum" sz="quarter" idx="10"/>
          </p:nvPr>
        </p:nvSpPr>
        <p:spPr/>
        <p:txBody>
          <a:bodyPr/>
          <a:lstStyle/>
          <a:p>
            <a:pPr>
              <a:defRPr/>
            </a:pPr>
            <a:fld id="{F13F125D-4EBD-4D56-AFF5-EA38B9B1092C}"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4122953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0CC3B054-33C1-46B9-A5DA-68A08D2D23DC}" type="datetime1">
              <a:rPr lang="en-ZA"/>
              <a:pPr>
                <a:defRPr/>
              </a:pPr>
              <a:t>2014/02/09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a:xfrm>
            <a:off x="6930564" y="6548662"/>
            <a:ext cx="2133600" cy="365125"/>
          </a:xfrm>
        </p:spPr>
        <p:txBody>
          <a:bodyPr/>
          <a:lstStyle>
            <a:lvl1pPr>
              <a:defRPr/>
            </a:lvl1pPr>
          </a:lstStyle>
          <a:p>
            <a:pPr>
              <a:defRPr/>
            </a:pPr>
            <a:fld id="{CB25EF53-4AF0-45DD-B7A1-47F2FCBB8AE8}" type="slidenum">
              <a:rPr lang="en-ZA"/>
              <a:pPr>
                <a:defRPr/>
              </a:pPr>
              <a:t>‹#›</a:t>
            </a:fld>
            <a:endParaRPr lang="en-ZA" dirty="0"/>
          </a:p>
        </p:txBody>
      </p:sp>
    </p:spTree>
    <p:extLst>
      <p:ext uri="{BB962C8B-B14F-4D97-AF65-F5344CB8AC3E}">
        <p14:creationId xmlns:p14="http://schemas.microsoft.com/office/powerpoint/2010/main" val="1692416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CCF583-D75D-47EA-B8B4-3F17986D47E1}" type="datetime1">
              <a:rPr lang="en-ZA"/>
              <a:pPr>
                <a:defRPr/>
              </a:pPr>
              <a:t>2014/02/09</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8D1B545-756F-4A9F-9642-5649DB0A8E3F}" type="slidenum">
              <a:rPr lang="en-ZA"/>
              <a:pPr>
                <a:defRPr/>
              </a:pPr>
              <a:t>‹#›</a:t>
            </a:fld>
            <a:endParaRPr lang="en-ZA"/>
          </a:p>
        </p:txBody>
      </p:sp>
    </p:spTree>
    <p:extLst>
      <p:ext uri="{BB962C8B-B14F-4D97-AF65-F5344CB8AC3E}">
        <p14:creationId xmlns:p14="http://schemas.microsoft.com/office/powerpoint/2010/main" val="3017260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8F6E073A-4FF1-4EFA-8D24-5FAD020530AA}" type="datetime1">
              <a:rPr lang="en-ZA"/>
              <a:pPr>
                <a:defRPr/>
              </a:pPr>
              <a:t>2014/02/09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50BAEE-F6E3-4D88-BDF2-95A86F0C7884}" type="slidenum">
              <a:rPr lang="en-ZA"/>
              <a:pPr>
                <a:defRPr/>
              </a:pPr>
              <a:t>‹#›</a:t>
            </a:fld>
            <a:endParaRPr lang="en-ZA"/>
          </a:p>
        </p:txBody>
      </p:sp>
    </p:spTree>
    <p:extLst>
      <p:ext uri="{BB962C8B-B14F-4D97-AF65-F5344CB8AC3E}">
        <p14:creationId xmlns:p14="http://schemas.microsoft.com/office/powerpoint/2010/main" val="2936347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DBB9AC93-711F-4B6C-91DC-241598B780A3}" type="datetime1">
              <a:rPr lang="en-ZA"/>
              <a:pPr>
                <a:defRPr/>
              </a:pPr>
              <a:t>2014/02/09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6BA0FB-B224-4C9E-B6DE-E0BC71471BEA}" type="slidenum">
              <a:rPr lang="en-ZA"/>
              <a:pPr>
                <a:defRPr/>
              </a:pPr>
              <a:t>‹#›</a:t>
            </a:fld>
            <a:endParaRPr lang="en-ZA"/>
          </a:p>
        </p:txBody>
      </p:sp>
    </p:spTree>
    <p:extLst>
      <p:ext uri="{BB962C8B-B14F-4D97-AF65-F5344CB8AC3E}">
        <p14:creationId xmlns:p14="http://schemas.microsoft.com/office/powerpoint/2010/main" val="6934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F1D73CC4-FB65-40BB-A649-AAA73275748A}" type="datetime1">
              <a:rPr lang="en-ZA"/>
              <a:pPr>
                <a:defRPr/>
              </a:pPr>
              <a:t>2014/02/09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pPr>
              <a:defRPr/>
            </a:pPr>
            <a:fld id="{9B69759B-C1D9-417C-9B4A-0F717375400C}" type="slidenum">
              <a:rPr lang="en-ZA" smtClean="0"/>
              <a:pPr>
                <a:defRPr/>
              </a:pPr>
              <a:t>‹#›</a:t>
            </a:fld>
            <a:endParaRPr lang="en-ZA"/>
          </a:p>
        </p:txBody>
      </p:sp>
    </p:spTree>
    <p:extLst>
      <p:ext uri="{BB962C8B-B14F-4D97-AF65-F5344CB8AC3E}">
        <p14:creationId xmlns:p14="http://schemas.microsoft.com/office/powerpoint/2010/main" val="19872757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F1D73CC4-FB65-40BB-A649-AAA73275748A}" type="datetime1">
              <a:rPr lang="en-ZA"/>
              <a:pPr>
                <a:defRPr/>
              </a:pPr>
              <a:t>2014/02/09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69759B-C1D9-417C-9B4A-0F717375400C}" type="slidenum">
              <a:rPr lang="en-ZA"/>
              <a:pPr>
                <a:defRPr/>
              </a:pPr>
              <a:t>‹#›</a:t>
            </a:fld>
            <a:endParaRPr lang="en-ZA"/>
          </a:p>
        </p:txBody>
      </p:sp>
    </p:spTree>
    <p:extLst>
      <p:ext uri="{BB962C8B-B14F-4D97-AF65-F5344CB8AC3E}">
        <p14:creationId xmlns:p14="http://schemas.microsoft.com/office/powerpoint/2010/main" val="8914348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7D4C1C-5D85-455B-AF55-6985FCE7C8F8}" type="datetime1">
              <a:rPr lang="en-ZA"/>
              <a:pPr>
                <a:defRPr/>
              </a:pPr>
              <a:t>2014/02/09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B4C3EF-B627-408E-8E9E-9B0F840AB0D8}" type="slidenum">
              <a:rPr lang="en-ZA"/>
              <a:pPr>
                <a:defRPr/>
              </a:pPr>
              <a:t>‹#›</a:t>
            </a:fld>
            <a:endParaRPr lang="en-ZA"/>
          </a:p>
        </p:txBody>
      </p:sp>
    </p:spTree>
    <p:extLst>
      <p:ext uri="{BB962C8B-B14F-4D97-AF65-F5344CB8AC3E}">
        <p14:creationId xmlns:p14="http://schemas.microsoft.com/office/powerpoint/2010/main" val="3064548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C613F04B-C28D-49D1-A510-1F8597D69D54}" type="datetime1">
              <a:rPr lang="en-ZA"/>
              <a:pPr>
                <a:defRPr/>
              </a:pPr>
              <a:t>2014/02/09</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921AE4B-C207-423B-BB34-0F304942718A}" type="slidenum">
              <a:rPr lang="en-ZA"/>
              <a:pPr>
                <a:defRPr/>
              </a:pPr>
              <a:t>‹#›</a:t>
            </a:fld>
            <a:endParaRPr lang="en-ZA"/>
          </a:p>
        </p:txBody>
      </p:sp>
    </p:spTree>
    <p:extLst>
      <p:ext uri="{BB962C8B-B14F-4D97-AF65-F5344CB8AC3E}">
        <p14:creationId xmlns:p14="http://schemas.microsoft.com/office/powerpoint/2010/main" val="397866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D2F646EB-090D-4DC9-A18A-9201F3CC4F8E}" type="datetime1">
              <a:rPr lang="en-ZA"/>
              <a:pPr>
                <a:defRPr/>
              </a:pPr>
              <a:t>2014/02/09</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B9C811-B0FE-4ED2-B4A6-94D8AEF0AFF4}" type="slidenum">
              <a:rPr lang="en-ZA"/>
              <a:pPr>
                <a:defRPr/>
              </a:pPr>
              <a:t>‹#›</a:t>
            </a:fld>
            <a:endParaRPr lang="en-ZA"/>
          </a:p>
        </p:txBody>
      </p:sp>
    </p:spTree>
    <p:extLst>
      <p:ext uri="{BB962C8B-B14F-4D97-AF65-F5344CB8AC3E}">
        <p14:creationId xmlns:p14="http://schemas.microsoft.com/office/powerpoint/2010/main" val="270948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F31EACF1-17C0-4101-B896-37FB13694401}" type="datetime1">
              <a:rPr lang="en-ZA"/>
              <a:pPr>
                <a:defRPr/>
              </a:pPr>
              <a:t>2014/02/09</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D886B9F-750A-43CA-9C99-2953B0F34C19}" type="slidenum">
              <a:rPr lang="en-ZA"/>
              <a:pPr>
                <a:defRPr/>
              </a:pPr>
              <a:t>‹#›</a:t>
            </a:fld>
            <a:endParaRPr lang="en-ZA"/>
          </a:p>
        </p:txBody>
      </p:sp>
    </p:spTree>
    <p:extLst>
      <p:ext uri="{BB962C8B-B14F-4D97-AF65-F5344CB8AC3E}">
        <p14:creationId xmlns:p14="http://schemas.microsoft.com/office/powerpoint/2010/main" val="397129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6D1AB1-E33B-4FB7-B2AB-3F458D3526AB}" type="datetime1">
              <a:rPr lang="en-ZA"/>
              <a:pPr>
                <a:defRPr/>
              </a:pPr>
              <a:t>2014/02/09</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09F2C29-00D7-46B9-BCF4-EF3A581DB6A6}" type="slidenum">
              <a:rPr lang="en-ZA"/>
              <a:pPr>
                <a:defRPr/>
              </a:pPr>
              <a:t>‹#›</a:t>
            </a:fld>
            <a:endParaRPr lang="en-ZA"/>
          </a:p>
        </p:txBody>
      </p:sp>
    </p:spTree>
    <p:extLst>
      <p:ext uri="{BB962C8B-B14F-4D97-AF65-F5344CB8AC3E}">
        <p14:creationId xmlns:p14="http://schemas.microsoft.com/office/powerpoint/2010/main" val="230405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964B17-1228-4535-B089-B2EE0352511D}" type="datetime1">
              <a:rPr lang="en-ZA"/>
              <a:pPr>
                <a:defRPr/>
              </a:pPr>
              <a:t>2014/02/09</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96DD1C-638E-414F-95A6-08B1E03F86B2}" type="slidenum">
              <a:rPr lang="en-ZA"/>
              <a:pPr>
                <a:defRPr/>
              </a:pPr>
              <a:t>‹#›</a:t>
            </a:fld>
            <a:endParaRPr lang="en-ZA"/>
          </a:p>
        </p:txBody>
      </p:sp>
    </p:spTree>
    <p:extLst>
      <p:ext uri="{BB962C8B-B14F-4D97-AF65-F5344CB8AC3E}">
        <p14:creationId xmlns:p14="http://schemas.microsoft.com/office/powerpoint/2010/main" val="355391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9657" y="128588"/>
            <a:ext cx="852714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ZA" dirty="0" smtClean="0"/>
          </a:p>
        </p:txBody>
      </p:sp>
      <p:sp>
        <p:nvSpPr>
          <p:cNvPr id="1027" name="Text Placeholder 2"/>
          <p:cNvSpPr>
            <a:spLocks noGrp="1"/>
          </p:cNvSpPr>
          <p:nvPr>
            <p:ph type="body" idx="1"/>
          </p:nvPr>
        </p:nvSpPr>
        <p:spPr bwMode="auto">
          <a:xfrm>
            <a:off x="457200" y="765175"/>
            <a:ext cx="8229600"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entury Gothic" pitchFamily="34" charset="0"/>
                <a:ea typeface="ＭＳ Ｐゴシック" pitchFamily="34" charset="-128"/>
                <a:cs typeface="Arial" pitchFamily="34" charset="0"/>
              </a:defRPr>
            </a:lvl1pPr>
          </a:lstStyle>
          <a:p>
            <a:pPr fontAlgn="base">
              <a:spcBef>
                <a:spcPct val="0"/>
              </a:spcBef>
              <a:spcAft>
                <a:spcPct val="0"/>
              </a:spcAft>
              <a:defRPr/>
            </a:pPr>
            <a:fld id="{581B6531-76B4-4751-937D-CC753073F83C}" type="datetime1">
              <a:rPr lang="en-ZA" smtClean="0"/>
              <a:pPr fontAlgn="base">
                <a:spcBef>
                  <a:spcPct val="0"/>
                </a:spcBef>
                <a:spcAft>
                  <a:spcPct val="0"/>
                </a:spcAft>
                <a:defRPr/>
              </a:pPr>
              <a:t>2014/02/09</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entury Gothic" pitchFamily="34" charset="0"/>
                <a:ea typeface="+mn-ea"/>
                <a:cs typeface="+mn-cs"/>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4"/>
          </p:nvPr>
        </p:nvSpPr>
        <p:spPr>
          <a:xfrm>
            <a:off x="6930564" y="654866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entury Gothic" pitchFamily="34" charset="0"/>
                <a:ea typeface="ＭＳ Ｐゴシック" pitchFamily="34" charset="-128"/>
                <a:cs typeface="Arial" pitchFamily="34" charset="0"/>
              </a:defRPr>
            </a:lvl1pPr>
          </a:lstStyle>
          <a:p>
            <a:pPr fontAlgn="base">
              <a:spcBef>
                <a:spcPct val="0"/>
              </a:spcBef>
              <a:spcAft>
                <a:spcPct val="0"/>
              </a:spcAft>
              <a:defRPr/>
            </a:pPr>
            <a:fld id="{269AD886-E021-4A0E-AF17-6C8A1A213D20}" type="slidenum">
              <a:rPr lang="en-ZA" smtClean="0"/>
              <a:pPr fontAlgn="base">
                <a:spcBef>
                  <a:spcPct val="0"/>
                </a:spcBef>
                <a:spcAft>
                  <a:spcPct val="0"/>
                </a:spcAft>
                <a:defRPr/>
              </a:pPr>
              <a:t>‹#›</a:t>
            </a:fld>
            <a:endParaRPr lang="en-ZA" dirty="0"/>
          </a:p>
        </p:txBody>
      </p:sp>
      <p:sp>
        <p:nvSpPr>
          <p:cNvPr id="2" name="Rectangle 1"/>
          <p:cNvSpPr/>
          <p:nvPr userDrawn="1"/>
        </p:nvSpPr>
        <p:spPr>
          <a:xfrm>
            <a:off x="0" y="0"/>
            <a:ext cx="9144000" cy="6858000"/>
          </a:xfrm>
          <a:prstGeom prst="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GB" sz="2400" b="1" dirty="0" smtClean="0">
              <a:latin typeface="Arial" pitchFamily="34" charset="0"/>
              <a:cs typeface="Arial" pitchFamily="34" charset="0"/>
            </a:endParaRPr>
          </a:p>
        </p:txBody>
      </p:sp>
    </p:spTree>
    <p:extLst>
      <p:ext uri="{BB962C8B-B14F-4D97-AF65-F5344CB8AC3E}">
        <p14:creationId xmlns:p14="http://schemas.microsoft.com/office/powerpoint/2010/main" val="3392774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marL="0" indent="0" algn="l" rtl="0" eaLnBrk="0" fontAlgn="base" hangingPunct="0">
        <a:spcBef>
          <a:spcPct val="0"/>
        </a:spcBef>
        <a:spcAft>
          <a:spcPct val="0"/>
        </a:spcAft>
        <a:defRPr lang="en-ZA" sz="3200" kern="1200" dirty="0" smtClean="0">
          <a:solidFill>
            <a:schemeClr val="tx1"/>
          </a:solidFill>
          <a:latin typeface="Century Gothic" pitchFamily="34" charset="0"/>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Century Gothic"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S PGothic" pitchFamily="34" charset="-128"/>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S PGothic" pitchFamily="34" charset="-128"/>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S PGothic" pitchFamily="34" charset="-128"/>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emf"/><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8.wdp"/></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8.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9.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Prayer Ministry.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3" descr="Prayer Ministry.jpg"/>
          <p:cNvPicPr>
            <a:picLocks noChangeAspect="1"/>
          </p:cNvPicPr>
          <p:nvPr/>
        </p:nvPicPr>
        <p:blipFill rotWithShape="1">
          <a:blip r:embed="rId4" cstate="email">
            <a:extLst>
              <a:ext uri="{28A0092B-C50C-407E-A947-70E740481C1C}">
                <a14:useLocalDpi xmlns:a14="http://schemas.microsoft.com/office/drawing/2010/main"/>
              </a:ext>
            </a:extLst>
          </a:blip>
          <a:srcRect l="8826"/>
          <a:stretch/>
        </p:blipFill>
        <p:spPr bwMode="auto">
          <a:xfrm>
            <a:off x="2090056" y="1139926"/>
            <a:ext cx="7028543" cy="5667666"/>
          </a:xfrm>
          <a:prstGeom prst="snip2DiagRect">
            <a:avLst>
              <a:gd name="adj1" fmla="val 0"/>
              <a:gd name="adj2" fmla="val 31818"/>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B02FAED8-3281-46D8-B909-C3773E283134}" type="slidenum">
              <a:rPr lang="en-ZA" smtClean="0">
                <a:solidFill>
                  <a:srgbClr val="898989"/>
                </a:solidFill>
                <a:latin typeface="Calibri" pitchFamily="34" charset="0"/>
              </a:rPr>
              <a:pPr eaLnBrk="1" hangingPunct="1"/>
              <a:t>1</a:t>
            </a:fld>
            <a:endParaRPr lang="en-ZA" dirty="0" smtClean="0">
              <a:solidFill>
                <a:srgbClr val="898989"/>
              </a:solidFill>
              <a:latin typeface="Calibri" pitchFamily="34" charset="0"/>
            </a:endParaRPr>
          </a:p>
        </p:txBody>
      </p:sp>
      <p:sp>
        <p:nvSpPr>
          <p:cNvPr id="2" name="TextBox 1"/>
          <p:cNvSpPr txBox="1"/>
          <p:nvPr/>
        </p:nvSpPr>
        <p:spPr>
          <a:xfrm>
            <a:off x="127467" y="133631"/>
            <a:ext cx="8572033" cy="1107996"/>
          </a:xfrm>
          <a:prstGeom prst="rect">
            <a:avLst/>
          </a:prstGeom>
          <a:noFill/>
        </p:spPr>
        <p:txBody>
          <a:bodyPr wrap="square">
            <a:spAutoFit/>
          </a:bodyPr>
          <a:lstStyle/>
          <a:p>
            <a:pPr fontAlgn="base">
              <a:spcBef>
                <a:spcPct val="0"/>
              </a:spcBef>
              <a:spcAft>
                <a:spcPct val="0"/>
              </a:spcAft>
              <a:defRPr/>
            </a:pPr>
            <a:r>
              <a:rPr lang="en-ZA" sz="6600" b="1" i="1" dirty="0">
                <a:solidFill>
                  <a:srgbClr val="C0504D"/>
                </a:solidFill>
                <a:latin typeface="Papyrus" pitchFamily="66" charset="0"/>
                <a:ea typeface="MS PGothic" pitchFamily="34" charset="-128"/>
              </a:rPr>
              <a:t>Seeking His Presence</a:t>
            </a:r>
          </a:p>
        </p:txBody>
      </p:sp>
      <p:sp>
        <p:nvSpPr>
          <p:cNvPr id="9" name="TextBox 5"/>
          <p:cNvSpPr txBox="1">
            <a:spLocks noChangeArrowheads="1"/>
          </p:cNvSpPr>
          <p:nvPr/>
        </p:nvSpPr>
        <p:spPr bwMode="auto">
          <a:xfrm>
            <a:off x="580571" y="1165427"/>
            <a:ext cx="8347529"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ZA" sz="2800" b="1" dirty="0">
                <a:solidFill>
                  <a:schemeClr val="bg2">
                    <a:lumMod val="25000"/>
                  </a:schemeClr>
                </a:solidFill>
                <a:latin typeface="Papyrus" pitchFamily="66" charset="0"/>
              </a:rPr>
              <a:t>“Our Father”… A Prayer  Journey</a:t>
            </a:r>
            <a:br>
              <a:rPr lang="en-ZA" sz="2800" b="1" dirty="0">
                <a:solidFill>
                  <a:schemeClr val="bg2">
                    <a:lumMod val="25000"/>
                  </a:schemeClr>
                </a:solidFill>
                <a:latin typeface="Papyrus" pitchFamily="66" charset="0"/>
              </a:rPr>
            </a:br>
            <a:r>
              <a:rPr lang="en-US" sz="2800" b="1" dirty="0" smtClean="0">
                <a:solidFill>
                  <a:srgbClr val="EEECE1">
                    <a:lumMod val="25000"/>
                  </a:srgbClr>
                </a:solidFill>
                <a:latin typeface="Papyrus" pitchFamily="66" charset="0"/>
              </a:rPr>
              <a:t>Week </a:t>
            </a:r>
            <a:r>
              <a:rPr lang="en-US" sz="4400" b="1" dirty="0" smtClean="0">
                <a:solidFill>
                  <a:srgbClr val="C0504D"/>
                </a:solidFill>
                <a:effectLst>
                  <a:outerShdw blurRad="50800" dist="38100" dir="2700000" algn="tl" rotWithShape="0">
                    <a:prstClr val="black">
                      <a:alpha val="40000"/>
                    </a:prstClr>
                  </a:outerShdw>
                </a:effectLst>
                <a:latin typeface="Papyrus" pitchFamily="66" charset="0"/>
              </a:rPr>
              <a:t>3 of 8</a:t>
            </a:r>
            <a:r>
              <a:rPr lang="en-US" sz="2800" b="1" dirty="0">
                <a:solidFill>
                  <a:srgbClr val="EEECE1">
                    <a:lumMod val="25000"/>
                  </a:srgbClr>
                </a:solidFill>
                <a:latin typeface="Papyrus" pitchFamily="66" charset="0"/>
              </a:rPr>
              <a:t/>
            </a:r>
            <a:br>
              <a:rPr lang="en-US" sz="2800" b="1" dirty="0">
                <a:solidFill>
                  <a:srgbClr val="EEECE1">
                    <a:lumMod val="25000"/>
                  </a:srgbClr>
                </a:solidFill>
                <a:latin typeface="Papyrus" pitchFamily="66" charset="0"/>
              </a:rPr>
            </a:br>
            <a:r>
              <a:rPr lang="en-US" sz="2800" b="1" dirty="0" smtClean="0">
                <a:solidFill>
                  <a:srgbClr val="EEECE1">
                    <a:lumMod val="25000"/>
                  </a:srgbClr>
                </a:solidFill>
                <a:latin typeface="Papyrus" pitchFamily="66" charset="0"/>
              </a:rPr>
              <a:t>Session </a:t>
            </a:r>
            <a:r>
              <a:rPr lang="en-US" sz="4400" b="1" dirty="0" smtClean="0">
                <a:solidFill>
                  <a:srgbClr val="C0504D"/>
                </a:solidFill>
                <a:effectLst>
                  <a:outerShdw blurRad="50800" dist="38100" dir="2700000" algn="tl" rotWithShape="0">
                    <a:prstClr val="black">
                      <a:alpha val="40000"/>
                    </a:prstClr>
                  </a:outerShdw>
                </a:effectLst>
                <a:latin typeface="Papyrus" pitchFamily="66" charset="0"/>
              </a:rPr>
              <a:t>4 of 13</a:t>
            </a:r>
            <a:endParaRPr lang="en-US" sz="2800" b="1" dirty="0">
              <a:solidFill>
                <a:srgbClr val="C0504D"/>
              </a:solidFill>
              <a:effectLst>
                <a:outerShdw blurRad="50800" dist="38100" dir="2700000" algn="tl" rotWithShape="0">
                  <a:prstClr val="black">
                    <a:alpha val="40000"/>
                  </a:prstClr>
                </a:outerShdw>
              </a:effectLst>
              <a:latin typeface="Papyrus" pitchFamily="66" charset="0"/>
            </a:endParaRPr>
          </a:p>
          <a:p>
            <a:pPr eaLnBrk="1" fontAlgn="base" hangingPunct="1">
              <a:spcBef>
                <a:spcPct val="0"/>
              </a:spcBef>
              <a:spcAft>
                <a:spcPct val="0"/>
              </a:spcAft>
            </a:pPr>
            <a:r>
              <a:rPr lang="en-ZA" sz="2000" b="1" dirty="0" smtClean="0">
                <a:solidFill>
                  <a:srgbClr val="EEECE1">
                    <a:lumMod val="50000"/>
                  </a:srgbClr>
                </a:solidFill>
                <a:latin typeface="Papyrus" pitchFamily="66" charset="0"/>
              </a:rPr>
              <a:t>Jan 2014</a:t>
            </a:r>
            <a:endParaRPr lang="en-ZA" sz="2000" b="1" dirty="0">
              <a:solidFill>
                <a:srgbClr val="EEECE1">
                  <a:lumMod val="50000"/>
                </a:srgbClr>
              </a:solidFill>
              <a:latin typeface="Papyrus" pitchFamily="66" charset="0"/>
            </a:endParaRPr>
          </a:p>
        </p:txBody>
      </p:sp>
      <p:sp>
        <p:nvSpPr>
          <p:cNvPr id="10" name="TextBox 9"/>
          <p:cNvSpPr txBox="1"/>
          <p:nvPr/>
        </p:nvSpPr>
        <p:spPr>
          <a:xfrm>
            <a:off x="141982" y="5625618"/>
            <a:ext cx="8871856" cy="1200329"/>
          </a:xfrm>
          <a:prstGeom prst="rect">
            <a:avLst/>
          </a:prstGeom>
          <a:noFill/>
        </p:spPr>
        <p:txBody>
          <a:bodyPr wrap="square">
            <a:spAutoFit/>
          </a:bodyPr>
          <a:lstStyle/>
          <a:p>
            <a:pPr algn="r" fontAlgn="base">
              <a:spcBef>
                <a:spcPct val="0"/>
              </a:spcBef>
              <a:spcAft>
                <a:spcPct val="0"/>
              </a:spcAft>
              <a:defRPr/>
            </a:pPr>
            <a:r>
              <a:rPr lang="en-ZA" sz="3600" b="1" dirty="0">
                <a:solidFill>
                  <a:srgbClr val="EEECE1">
                    <a:lumMod val="90000"/>
                  </a:srgbClr>
                </a:solidFill>
                <a:latin typeface="Papyrus" pitchFamily="66" charset="0"/>
                <a:ea typeface="MS PGothic" pitchFamily="34" charset="-128"/>
              </a:rPr>
              <a:t>2 Chron. 7:14</a:t>
            </a:r>
            <a:endParaRPr lang="en-ZA" sz="4800" b="1" dirty="0">
              <a:solidFill>
                <a:srgbClr val="EEECE1">
                  <a:lumMod val="90000"/>
                </a:srgbClr>
              </a:solidFill>
              <a:latin typeface="Papyrus" pitchFamily="66" charset="0"/>
              <a:ea typeface="MS PGothic" pitchFamily="34" charset="-128"/>
            </a:endParaRPr>
          </a:p>
          <a:p>
            <a:pPr fontAlgn="base">
              <a:spcBef>
                <a:spcPct val="0"/>
              </a:spcBef>
              <a:spcAft>
                <a:spcPct val="0"/>
              </a:spcAft>
              <a:defRPr/>
            </a:pPr>
            <a:r>
              <a:rPr lang="en-ZA" sz="3600" b="1" dirty="0" smtClean="0">
                <a:solidFill>
                  <a:srgbClr val="EEECE1">
                    <a:lumMod val="90000"/>
                  </a:srgbClr>
                </a:solidFill>
                <a:latin typeface="Papyrus" pitchFamily="66" charset="0"/>
                <a:ea typeface="MS PGothic" pitchFamily="34" charset="-128"/>
              </a:rPr>
              <a:t>If </a:t>
            </a:r>
            <a:r>
              <a:rPr lang="en-ZA" sz="3600" b="1" dirty="0">
                <a:solidFill>
                  <a:srgbClr val="EEECE1">
                    <a:lumMod val="90000"/>
                  </a:srgbClr>
                </a:solidFill>
                <a:latin typeface="Papyrus" pitchFamily="66" charset="0"/>
                <a:ea typeface="MS PGothic" pitchFamily="34" charset="-128"/>
              </a:rPr>
              <a:t>My people who are called by My name...	</a:t>
            </a:r>
          </a:p>
        </p:txBody>
      </p:sp>
    </p:spTree>
    <p:extLst>
      <p:ext uri="{BB962C8B-B14F-4D97-AF65-F5344CB8AC3E}">
        <p14:creationId xmlns:p14="http://schemas.microsoft.com/office/powerpoint/2010/main" val="2662745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 and to answered prayer</a:t>
            </a:r>
            <a:endParaRPr lang="en-GB" sz="2800" b="1" dirty="0"/>
          </a:p>
        </p:txBody>
      </p:sp>
      <p:sp>
        <p:nvSpPr>
          <p:cNvPr id="3" name="Content Placeholder 2"/>
          <p:cNvSpPr>
            <a:spLocks noGrp="1"/>
          </p:cNvSpPr>
          <p:nvPr>
            <p:ph idx="1"/>
          </p:nvPr>
        </p:nvSpPr>
        <p:spPr>
          <a:xfrm>
            <a:off x="457200" y="973008"/>
            <a:ext cx="8362950" cy="2162175"/>
          </a:xfrm>
        </p:spPr>
        <p:txBody>
          <a:bodyPr/>
          <a:lstStyle/>
          <a:p>
            <a:pPr>
              <a:tabLst>
                <a:tab pos="990600" algn="l"/>
              </a:tabLst>
            </a:pPr>
            <a:r>
              <a:rPr lang="en-US" sz="2400" i="1" dirty="0" smtClean="0">
                <a:solidFill>
                  <a:prstClr val="black"/>
                </a:solidFill>
              </a:rPr>
              <a:t>“Husbands</a:t>
            </a:r>
            <a:r>
              <a:rPr lang="en-US" sz="2400" i="1" dirty="0">
                <a:solidFill>
                  <a:prstClr val="black"/>
                </a:solidFill>
              </a:rPr>
              <a:t>, live with your wives in an understanding way…so that your </a:t>
            </a:r>
            <a:r>
              <a:rPr lang="en-US" sz="2400" b="1" i="1" dirty="0">
                <a:solidFill>
                  <a:srgbClr val="4F81BD"/>
                </a:solidFill>
              </a:rPr>
              <a:t>prayers be not </a:t>
            </a:r>
            <a:r>
              <a:rPr lang="en-US" sz="2400" b="1" i="1" dirty="0" smtClean="0">
                <a:solidFill>
                  <a:srgbClr val="4F81BD"/>
                </a:solidFill>
              </a:rPr>
              <a:t>hindered</a:t>
            </a:r>
            <a:r>
              <a:rPr lang="en-US" sz="2400" i="1" dirty="0">
                <a:solidFill>
                  <a:prstClr val="black"/>
                </a:solidFill>
              </a:rPr>
              <a:t>” </a:t>
            </a:r>
            <a:r>
              <a:rPr lang="en-US" sz="2400" i="1" dirty="0" smtClean="0">
                <a:solidFill>
                  <a:prstClr val="black"/>
                </a:solidFill>
              </a:rPr>
              <a:t/>
            </a:r>
            <a:br>
              <a:rPr lang="en-US" sz="2400" i="1" dirty="0" smtClean="0">
                <a:solidFill>
                  <a:prstClr val="black"/>
                </a:solidFill>
              </a:rPr>
            </a:br>
            <a:r>
              <a:rPr lang="en-US" sz="2400" i="1" dirty="0" smtClean="0">
                <a:solidFill>
                  <a:prstClr val="black"/>
                </a:solidFill>
              </a:rPr>
              <a:t>(</a:t>
            </a:r>
            <a:r>
              <a:rPr lang="en-US" sz="2400" i="1" dirty="0">
                <a:solidFill>
                  <a:prstClr val="black"/>
                </a:solidFill>
              </a:rPr>
              <a:t>1 </a:t>
            </a:r>
            <a:r>
              <a:rPr lang="en-US" sz="2400" i="1" dirty="0" err="1">
                <a:solidFill>
                  <a:prstClr val="black"/>
                </a:solidFill>
              </a:rPr>
              <a:t>Pe</a:t>
            </a:r>
            <a:r>
              <a:rPr lang="en-US" sz="2400" i="1" dirty="0">
                <a:solidFill>
                  <a:prstClr val="black"/>
                </a:solidFill>
              </a:rPr>
              <a:t> 3:7); </a:t>
            </a:r>
            <a:br>
              <a:rPr lang="en-US" sz="2400" i="1" dirty="0">
                <a:solidFill>
                  <a:prstClr val="black"/>
                </a:solidFill>
              </a:rPr>
            </a:br>
            <a:endParaRPr lang="en-GB" sz="2400" i="1" dirty="0"/>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pPr>
                <a:defRPr/>
              </a:pPr>
              <a:t>10</a:t>
            </a:fld>
            <a:endParaRPr lang="en-ZA"/>
          </a:p>
        </p:txBody>
      </p:sp>
      <p:sp>
        <p:nvSpPr>
          <p:cNvPr id="7" name="Rounded Rectangle 6"/>
          <p:cNvSpPr/>
          <p:nvPr/>
        </p:nvSpPr>
        <p:spPr>
          <a:xfrm>
            <a:off x="2156726" y="1391398"/>
            <a:ext cx="5234674" cy="372185"/>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smtClean="0">
              <a:solidFill>
                <a:prstClr val="white"/>
              </a:solidFill>
              <a:latin typeface="Arial" pitchFamily="34" charset="0"/>
              <a:cs typeface="Arial" pitchFamily="34" charset="0"/>
            </a:endParaRPr>
          </a:p>
        </p:txBody>
      </p:sp>
      <p:sp>
        <p:nvSpPr>
          <p:cNvPr id="8" name="Rounded Rectangle 7"/>
          <p:cNvSpPr/>
          <p:nvPr/>
        </p:nvSpPr>
        <p:spPr>
          <a:xfrm>
            <a:off x="1419226" y="2157025"/>
            <a:ext cx="7451750" cy="115913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2000" i="1" dirty="0" smtClean="0">
                <a:solidFill>
                  <a:prstClr val="black"/>
                </a:solidFill>
                <a:latin typeface="Century Gothic" pitchFamily="34" charset="0"/>
                <a:cs typeface="Arial" pitchFamily="34" charset="0"/>
              </a:rPr>
              <a:t>“if husbands do not treat their wives in a godly way, the Lord will pay no heed to their prayers”. </a:t>
            </a:r>
            <a:br>
              <a:rPr lang="en-US" sz="2000" i="1" dirty="0" smtClean="0">
                <a:solidFill>
                  <a:prstClr val="black"/>
                </a:solidFill>
                <a:latin typeface="Century Gothic" pitchFamily="34" charset="0"/>
                <a:cs typeface="Arial" pitchFamily="34" charset="0"/>
              </a:rPr>
            </a:br>
            <a:r>
              <a:rPr lang="en-US" sz="2000" i="1" dirty="0" smtClean="0">
                <a:solidFill>
                  <a:prstClr val="black"/>
                </a:solidFill>
                <a:latin typeface="Century Gothic" pitchFamily="34" charset="0"/>
                <a:cs typeface="Arial" pitchFamily="34" charset="0"/>
              </a:rPr>
              <a:t>(ESV Study Bible notes. </a:t>
            </a:r>
            <a:endParaRPr lang="en-US" sz="2000" dirty="0">
              <a:solidFill>
                <a:prstClr val="black"/>
              </a:solidFill>
              <a:latin typeface="Century Gothic" pitchFamily="34" charset="0"/>
              <a:cs typeface="Arial" pitchFamily="34" charset="0"/>
            </a:endParaRPr>
          </a:p>
        </p:txBody>
      </p:sp>
      <p:cxnSp>
        <p:nvCxnSpPr>
          <p:cNvPr id="9" name="Straight Connector 8"/>
          <p:cNvCxnSpPr/>
          <p:nvPr/>
        </p:nvCxnSpPr>
        <p:spPr>
          <a:xfrm flipH="1">
            <a:off x="1524000" y="1391398"/>
            <a:ext cx="632728" cy="803191"/>
          </a:xfrm>
          <a:prstGeom prst="line">
            <a:avLst/>
          </a:prstGeom>
          <a:noFill/>
          <a:ln w="1905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p:nvCxnSpPr>
        <p:spPr>
          <a:xfrm>
            <a:off x="7391401" y="1391398"/>
            <a:ext cx="1383505" cy="803191"/>
          </a:xfrm>
          <a:prstGeom prst="line">
            <a:avLst/>
          </a:prstGeom>
          <a:noFill/>
          <a:ln w="1905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36796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angle 21"/>
          <p:cNvSpPr/>
          <p:nvPr/>
        </p:nvSpPr>
        <p:spPr>
          <a:xfrm>
            <a:off x="123825" y="1170214"/>
            <a:ext cx="8951569" cy="55934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smtClean="0">
              <a:solidFill>
                <a:prstClr val="white"/>
              </a:solidFill>
              <a:latin typeface="Century Gothic" pitchFamily="34" charset="0"/>
              <a:cs typeface="Arial" pitchFamily="34" charset="0"/>
            </a:endParaRPr>
          </a:p>
        </p:txBody>
      </p:sp>
      <p:sp>
        <p:nvSpPr>
          <p:cNvPr id="2" name="Title 1"/>
          <p:cNvSpPr>
            <a:spLocks noGrp="1"/>
          </p:cNvSpPr>
          <p:nvPr>
            <p:ph type="title"/>
          </p:nvPr>
        </p:nvSpPr>
        <p:spPr>
          <a:xfrm>
            <a:off x="169182" y="128588"/>
            <a:ext cx="8831943" cy="504825"/>
          </a:xfrm>
        </p:spPr>
        <p:txBody>
          <a:bodyPr/>
          <a:lstStyle/>
          <a:p>
            <a:pPr fontAlgn="ctr"/>
            <a:r>
              <a:rPr lang="en-US" sz="2800" b="1" dirty="0" smtClean="0"/>
              <a:t>P5. </a:t>
            </a:r>
            <a:r>
              <a:rPr lang="en-US" sz="2800" b="1" dirty="0" smtClean="0"/>
              <a:t>The NT in fact teaches about many obstacles. They are not matters of law, but of </a:t>
            </a:r>
            <a:r>
              <a:rPr lang="en-US" sz="2800" b="1" dirty="0" smtClean="0"/>
              <a:t>the heart</a:t>
            </a:r>
            <a:endParaRPr lang="en-US" sz="2800" b="1" dirty="0"/>
          </a:p>
        </p:txBody>
      </p:sp>
      <p:sp>
        <p:nvSpPr>
          <p:cNvPr id="4" name="Slide Number Placeholder 3"/>
          <p:cNvSpPr>
            <a:spLocks noGrp="1"/>
          </p:cNvSpPr>
          <p:nvPr>
            <p:ph type="sldNum" sz="quarter" idx="12"/>
          </p:nvPr>
        </p:nvSpPr>
        <p:spPr>
          <a:xfrm>
            <a:off x="7028989" y="6548662"/>
            <a:ext cx="2133600" cy="365125"/>
          </a:xfrm>
        </p:spPr>
        <p:txBody>
          <a:bodyPr/>
          <a:lstStyle/>
          <a:p>
            <a:pPr>
              <a:defRPr/>
            </a:pPr>
            <a:fld id="{9B69759B-C1D9-417C-9B4A-0F717375400C}" type="slidenum">
              <a:rPr lang="en-ZA" smtClean="0"/>
              <a:pPr>
                <a:defRPr/>
              </a:pPr>
              <a:t>11</a:t>
            </a:fld>
            <a:endParaRPr lang="en-ZA"/>
          </a:p>
        </p:txBody>
      </p:sp>
      <p:sp>
        <p:nvSpPr>
          <p:cNvPr id="12" name="Content Placeholder 2"/>
          <p:cNvSpPr txBox="1">
            <a:spLocks/>
          </p:cNvSpPr>
          <p:nvPr/>
        </p:nvSpPr>
        <p:spPr bwMode="auto">
          <a:xfrm>
            <a:off x="9525" y="1438215"/>
            <a:ext cx="3842000" cy="378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3538" indent="-277813">
              <a:buFont typeface="+mj-lt"/>
              <a:buAutoNum type="arabicPeriod"/>
            </a:pPr>
            <a:r>
              <a:rPr lang="en-US" sz="2000" b="1" i="1" dirty="0" smtClean="0">
                <a:solidFill>
                  <a:prstClr val="black"/>
                </a:solidFill>
                <a:latin typeface="Century Gothic" pitchFamily="34" charset="0"/>
              </a:rPr>
              <a:t>NOT </a:t>
            </a:r>
            <a:r>
              <a:rPr lang="en-US" sz="2000" b="1" i="1" dirty="0" smtClean="0">
                <a:solidFill>
                  <a:prstClr val="black"/>
                </a:solidFill>
                <a:latin typeface="Century Gothic" pitchFamily="34" charset="0"/>
              </a:rPr>
              <a:t>BELIEVING: “</a:t>
            </a:r>
            <a:r>
              <a:rPr lang="en-US" sz="2000" dirty="0" smtClean="0">
                <a:solidFill>
                  <a:prstClr val="black"/>
                </a:solidFill>
                <a:latin typeface="Century Gothic" pitchFamily="34" charset="0"/>
              </a:rPr>
              <a:t>whoever </a:t>
            </a:r>
            <a:r>
              <a:rPr lang="en-US" sz="2000" b="1" i="1" dirty="0">
                <a:solidFill>
                  <a:srgbClr val="4F81BD"/>
                </a:solidFill>
                <a:latin typeface="Century Gothic" pitchFamily="34" charset="0"/>
              </a:rPr>
              <a:t>would draw near </a:t>
            </a:r>
            <a:r>
              <a:rPr lang="en-US" sz="2000" dirty="0">
                <a:solidFill>
                  <a:prstClr val="black"/>
                </a:solidFill>
                <a:latin typeface="Century Gothic" pitchFamily="34" charset="0"/>
              </a:rPr>
              <a:t>to God </a:t>
            </a:r>
            <a:r>
              <a:rPr lang="en-US" sz="2000" b="1" i="1" dirty="0">
                <a:solidFill>
                  <a:srgbClr val="4F81BD"/>
                </a:solidFill>
                <a:latin typeface="Century Gothic" pitchFamily="34" charset="0"/>
              </a:rPr>
              <a:t>must </a:t>
            </a:r>
            <a:r>
              <a:rPr lang="en-US" sz="2000" b="1" i="1" u="sng" dirty="0" smtClean="0">
                <a:solidFill>
                  <a:srgbClr val="4F81BD"/>
                </a:solidFill>
                <a:latin typeface="Century Gothic" pitchFamily="34" charset="0"/>
              </a:rPr>
              <a:t>believe”</a:t>
            </a:r>
            <a:r>
              <a:rPr lang="en-US" sz="2000" b="1" i="1" dirty="0" smtClean="0">
                <a:solidFill>
                  <a:srgbClr val="4F81BD"/>
                </a:solidFill>
                <a:latin typeface="Century Gothic" pitchFamily="34" charset="0"/>
              </a:rPr>
              <a:t> </a:t>
            </a:r>
            <a:r>
              <a:rPr lang="en-ZA" sz="2000" dirty="0">
                <a:solidFill>
                  <a:prstClr val="black"/>
                </a:solidFill>
                <a:latin typeface="Century Gothic" pitchFamily="34" charset="0"/>
              </a:rPr>
              <a:t>(</a:t>
            </a:r>
            <a:r>
              <a:rPr lang="en-US" sz="2000" dirty="0" err="1">
                <a:solidFill>
                  <a:prstClr val="black"/>
                </a:solidFill>
                <a:latin typeface="Century Gothic" pitchFamily="34" charset="0"/>
              </a:rPr>
              <a:t>Heb</a:t>
            </a:r>
            <a:r>
              <a:rPr lang="en-US" sz="2000" dirty="0">
                <a:solidFill>
                  <a:prstClr val="black"/>
                </a:solidFill>
                <a:latin typeface="Century Gothic" pitchFamily="34" charset="0"/>
              </a:rPr>
              <a:t> 11:6</a:t>
            </a:r>
            <a:r>
              <a:rPr lang="en-ZA" sz="2000" dirty="0">
                <a:solidFill>
                  <a:prstClr val="black"/>
                </a:solidFill>
                <a:latin typeface="Century Gothic" pitchFamily="34" charset="0"/>
              </a:rPr>
              <a:t>)</a:t>
            </a:r>
            <a:endParaRPr lang="en-US" sz="2000" dirty="0">
              <a:solidFill>
                <a:prstClr val="black"/>
              </a:solidFill>
              <a:latin typeface="Century Gothic" pitchFamily="34" charset="0"/>
            </a:endParaRPr>
          </a:p>
          <a:p>
            <a:pPr marL="363538" indent="-277813">
              <a:buFont typeface="+mj-lt"/>
              <a:buAutoNum type="arabicPeriod"/>
            </a:pPr>
            <a:r>
              <a:rPr lang="en-US" sz="2000" b="1" i="1" dirty="0" smtClean="0">
                <a:solidFill>
                  <a:prstClr val="black"/>
                </a:solidFill>
                <a:latin typeface="Century Gothic" pitchFamily="34" charset="0"/>
              </a:rPr>
              <a:t>SIN &amp; WORLDLINESS:</a:t>
            </a:r>
            <a:r>
              <a:rPr lang="en-US" sz="2000" dirty="0" smtClean="0">
                <a:solidFill>
                  <a:prstClr val="black"/>
                </a:solidFill>
                <a:latin typeface="Century Gothic" pitchFamily="34" charset="0"/>
              </a:rPr>
              <a:t> “Draw </a:t>
            </a:r>
            <a:r>
              <a:rPr lang="en-US" sz="2000" dirty="0">
                <a:solidFill>
                  <a:prstClr val="black"/>
                </a:solidFill>
                <a:latin typeface="Century Gothic" pitchFamily="34" charset="0"/>
              </a:rPr>
              <a:t>near to God, and he will draw near to you. </a:t>
            </a:r>
            <a:r>
              <a:rPr lang="en-US" sz="2000" b="1" i="1" dirty="0" smtClean="0">
                <a:solidFill>
                  <a:srgbClr val="4F81BD"/>
                </a:solidFill>
                <a:latin typeface="Century Gothic" pitchFamily="34" charset="0"/>
              </a:rPr>
              <a:t>Cleanse </a:t>
            </a:r>
            <a:r>
              <a:rPr lang="en-US" sz="2000" b="1" i="1" dirty="0">
                <a:solidFill>
                  <a:srgbClr val="4F81BD"/>
                </a:solidFill>
                <a:latin typeface="Century Gothic" pitchFamily="34" charset="0"/>
              </a:rPr>
              <a:t>your hands</a:t>
            </a:r>
            <a:r>
              <a:rPr lang="en-US" sz="2000" i="1" dirty="0">
                <a:solidFill>
                  <a:prstClr val="black"/>
                </a:solidFill>
                <a:latin typeface="Century Gothic" pitchFamily="34" charset="0"/>
              </a:rPr>
              <a:t>, you sinners, and </a:t>
            </a:r>
            <a:r>
              <a:rPr lang="en-US" sz="2000" b="1" i="1" dirty="0">
                <a:solidFill>
                  <a:srgbClr val="4F81BD"/>
                </a:solidFill>
                <a:latin typeface="Century Gothic" pitchFamily="34" charset="0"/>
              </a:rPr>
              <a:t>purify your hearts</a:t>
            </a:r>
            <a:r>
              <a:rPr lang="en-US" sz="2000" i="1" dirty="0">
                <a:solidFill>
                  <a:prstClr val="black"/>
                </a:solidFill>
                <a:latin typeface="Century Gothic" pitchFamily="34" charset="0"/>
              </a:rPr>
              <a:t>, you </a:t>
            </a:r>
            <a:r>
              <a:rPr lang="en-US" sz="2000" i="1" dirty="0" smtClean="0">
                <a:solidFill>
                  <a:prstClr val="black"/>
                </a:solidFill>
                <a:latin typeface="Century Gothic" pitchFamily="34" charset="0"/>
              </a:rPr>
              <a:t>double-minded” </a:t>
            </a:r>
            <a:r>
              <a:rPr lang="en-US" sz="2000" dirty="0">
                <a:solidFill>
                  <a:prstClr val="black"/>
                </a:solidFill>
                <a:latin typeface="Century Gothic" pitchFamily="34" charset="0"/>
              </a:rPr>
              <a:t>(Jas 4:8) </a:t>
            </a:r>
          </a:p>
          <a:p>
            <a:pPr marL="363538" indent="-277813">
              <a:buFont typeface="+mj-lt"/>
              <a:buAutoNum type="arabicPeriod"/>
            </a:pPr>
            <a:r>
              <a:rPr lang="en-US" sz="2000" b="1" i="1" dirty="0">
                <a:solidFill>
                  <a:prstClr val="black"/>
                </a:solidFill>
                <a:latin typeface="Century Gothic" pitchFamily="34" charset="0"/>
              </a:rPr>
              <a:t>UNFORGIVENESS</a:t>
            </a:r>
            <a:r>
              <a:rPr lang="en-US" sz="2000" i="1" dirty="0">
                <a:solidFill>
                  <a:prstClr val="black"/>
                </a:solidFill>
                <a:latin typeface="Century Gothic" pitchFamily="34" charset="0"/>
              </a:rPr>
              <a:t>:  </a:t>
            </a:r>
            <a:r>
              <a:rPr lang="en-US" sz="2000" i="1" dirty="0" smtClean="0">
                <a:solidFill>
                  <a:prstClr val="black"/>
                </a:solidFill>
                <a:latin typeface="Century Gothic" pitchFamily="34" charset="0"/>
              </a:rPr>
              <a:t>“But </a:t>
            </a:r>
            <a:r>
              <a:rPr lang="en-US" sz="2000" b="1" i="1" dirty="0">
                <a:solidFill>
                  <a:srgbClr val="4F81BD"/>
                </a:solidFill>
                <a:latin typeface="Century Gothic" pitchFamily="34" charset="0"/>
              </a:rPr>
              <a:t>if ye do not forgive, neither will your Father… </a:t>
            </a:r>
            <a:r>
              <a:rPr lang="en-US" sz="2000" b="1" i="1" dirty="0" smtClean="0">
                <a:solidFill>
                  <a:srgbClr val="4F81BD"/>
                </a:solidFill>
                <a:latin typeface="Century Gothic" pitchFamily="34" charset="0"/>
              </a:rPr>
              <a:t>forgive</a:t>
            </a:r>
            <a:r>
              <a:rPr lang="en-US" sz="2000" b="1" i="1" dirty="0">
                <a:solidFill>
                  <a:srgbClr val="4F81BD"/>
                </a:solidFill>
                <a:latin typeface="Century Gothic" pitchFamily="34" charset="0"/>
              </a:rPr>
              <a:t>… your </a:t>
            </a:r>
            <a:r>
              <a:rPr lang="en-US" sz="2000" b="1" i="1" dirty="0" smtClean="0">
                <a:solidFill>
                  <a:srgbClr val="4F81BD"/>
                </a:solidFill>
                <a:latin typeface="Century Gothic" pitchFamily="34" charset="0"/>
              </a:rPr>
              <a:t>sins</a:t>
            </a:r>
            <a:r>
              <a:rPr lang="en-US" sz="2000" b="1" i="1" dirty="0" smtClean="0">
                <a:solidFill>
                  <a:srgbClr val="4F81BD"/>
                </a:solidFill>
                <a:latin typeface="Century Gothic" pitchFamily="34" charset="0"/>
              </a:rPr>
              <a:t>” </a:t>
            </a:r>
            <a:r>
              <a:rPr lang="en-US" sz="2000" dirty="0" smtClean="0">
                <a:solidFill>
                  <a:prstClr val="black"/>
                </a:solidFill>
                <a:latin typeface="Century Gothic" pitchFamily="34" charset="0"/>
              </a:rPr>
              <a:t>(</a:t>
            </a:r>
            <a:r>
              <a:rPr lang="en-US" sz="2000" dirty="0">
                <a:solidFill>
                  <a:prstClr val="black"/>
                </a:solidFill>
                <a:latin typeface="Century Gothic" pitchFamily="34" charset="0"/>
              </a:rPr>
              <a:t>Mk 11:25–26</a:t>
            </a:r>
            <a:r>
              <a:rPr lang="en-US" sz="2000" dirty="0" smtClean="0">
                <a:solidFill>
                  <a:prstClr val="black"/>
                </a:solidFill>
                <a:latin typeface="Century Gothic" pitchFamily="34" charset="0"/>
              </a:rPr>
              <a:t>)</a:t>
            </a:r>
            <a:endParaRPr lang="en-US" sz="2000" dirty="0">
              <a:solidFill>
                <a:prstClr val="black"/>
              </a:solidFill>
              <a:latin typeface="Century Gothic" pitchFamily="34" charset="0"/>
            </a:endParaRPr>
          </a:p>
        </p:txBody>
      </p:sp>
      <p:sp>
        <p:nvSpPr>
          <p:cNvPr id="9" name="Content Placeholder 2"/>
          <p:cNvSpPr txBox="1">
            <a:spLocks/>
          </p:cNvSpPr>
          <p:nvPr/>
        </p:nvSpPr>
        <p:spPr bwMode="auto">
          <a:xfrm>
            <a:off x="3819548" y="1438215"/>
            <a:ext cx="5324452" cy="378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3538" indent="-277813">
              <a:buFont typeface="+mj-lt"/>
              <a:buAutoNum type="arabicPeriod"/>
            </a:pPr>
            <a:r>
              <a:rPr lang="en-US" sz="2000" b="1" i="1" dirty="0" smtClean="0">
                <a:solidFill>
                  <a:prstClr val="black"/>
                </a:solidFill>
                <a:latin typeface="Century Gothic" pitchFamily="34" charset="0"/>
              </a:rPr>
              <a:t>NOT </a:t>
            </a:r>
            <a:r>
              <a:rPr lang="en-US" sz="2000" b="1" i="1" dirty="0">
                <a:solidFill>
                  <a:prstClr val="black"/>
                </a:solidFill>
                <a:latin typeface="Century Gothic" pitchFamily="34" charset="0"/>
              </a:rPr>
              <a:t>ASKING: </a:t>
            </a:r>
            <a:r>
              <a:rPr lang="en-US" sz="2000" i="1" dirty="0">
                <a:solidFill>
                  <a:prstClr val="black"/>
                </a:solidFill>
                <a:latin typeface="Century Gothic" pitchFamily="34" charset="0"/>
              </a:rPr>
              <a:t>“you do not have because </a:t>
            </a:r>
            <a:r>
              <a:rPr lang="en-US" sz="2000" b="1" i="1" dirty="0">
                <a:solidFill>
                  <a:srgbClr val="4F81BD"/>
                </a:solidFill>
                <a:latin typeface="Century Gothic" pitchFamily="34" charset="0"/>
              </a:rPr>
              <a:t>you do not ask</a:t>
            </a:r>
            <a:r>
              <a:rPr lang="en-US" sz="2000" i="1" dirty="0">
                <a:solidFill>
                  <a:prstClr val="black"/>
                </a:solidFill>
                <a:latin typeface="Century Gothic" pitchFamily="34" charset="0"/>
              </a:rPr>
              <a:t>” (Jas 4:2)</a:t>
            </a:r>
          </a:p>
          <a:p>
            <a:pPr marL="363538" indent="-277813">
              <a:buFont typeface="+mj-lt"/>
              <a:buAutoNum type="arabicPeriod"/>
            </a:pPr>
            <a:r>
              <a:rPr lang="en-US" sz="2000" b="1" i="1" dirty="0" smtClean="0">
                <a:solidFill>
                  <a:prstClr val="black"/>
                </a:solidFill>
                <a:latin typeface="Century Gothic" pitchFamily="34" charset="0"/>
              </a:rPr>
              <a:t>NOT BELIEVING: </a:t>
            </a:r>
            <a:r>
              <a:rPr lang="en-US" sz="2000" b="1" i="1" dirty="0" smtClean="0">
                <a:solidFill>
                  <a:prstClr val="black"/>
                </a:solidFill>
                <a:latin typeface="Century Gothic" pitchFamily="34" charset="0"/>
              </a:rPr>
              <a:t>“</a:t>
            </a:r>
            <a:r>
              <a:rPr lang="en-US" sz="2000" i="1" dirty="0" smtClean="0">
                <a:solidFill>
                  <a:prstClr val="black"/>
                </a:solidFill>
                <a:latin typeface="Century Gothic" pitchFamily="34" charset="0"/>
              </a:rPr>
              <a:t>the </a:t>
            </a:r>
            <a:r>
              <a:rPr lang="en-US" sz="2000" b="1" i="1" dirty="0">
                <a:solidFill>
                  <a:srgbClr val="4F81BD"/>
                </a:solidFill>
                <a:latin typeface="Century Gothic" pitchFamily="34" charset="0"/>
              </a:rPr>
              <a:t>one who doubts </a:t>
            </a:r>
            <a:r>
              <a:rPr lang="en-US" sz="2000" b="1" i="1" dirty="0">
                <a:solidFill>
                  <a:srgbClr val="4F81BD"/>
                </a:solidFill>
                <a:latin typeface="Century Gothic" pitchFamily="34" charset="0"/>
              </a:rPr>
              <a:t>will not receive </a:t>
            </a:r>
            <a:r>
              <a:rPr lang="en-US" sz="2000" b="1" i="1" dirty="0" smtClean="0">
                <a:solidFill>
                  <a:srgbClr val="4F81BD"/>
                </a:solidFill>
                <a:latin typeface="Century Gothic" pitchFamily="34" charset="0"/>
              </a:rPr>
              <a:t>anything</a:t>
            </a:r>
            <a:r>
              <a:rPr lang="en-US" sz="2000" dirty="0">
                <a:solidFill>
                  <a:prstClr val="black"/>
                </a:solidFill>
                <a:latin typeface="Century Gothic" pitchFamily="34" charset="0"/>
              </a:rPr>
              <a:t>” </a:t>
            </a:r>
            <a:r>
              <a:rPr lang="en-US" sz="2000" dirty="0" smtClean="0">
                <a:solidFill>
                  <a:prstClr val="black"/>
                </a:solidFill>
                <a:latin typeface="Century Gothic" pitchFamily="34" charset="0"/>
              </a:rPr>
              <a:t>(Jas </a:t>
            </a:r>
            <a:r>
              <a:rPr lang="en-US" sz="2000" dirty="0">
                <a:solidFill>
                  <a:prstClr val="black"/>
                </a:solidFill>
                <a:latin typeface="Century Gothic" pitchFamily="34" charset="0"/>
              </a:rPr>
              <a:t>1:6–8) </a:t>
            </a:r>
            <a:endParaRPr lang="en-US" sz="2000" b="1" i="1" dirty="0" smtClean="0">
              <a:solidFill>
                <a:prstClr val="black"/>
              </a:solidFill>
              <a:latin typeface="Century Gothic" pitchFamily="34" charset="0"/>
            </a:endParaRPr>
          </a:p>
          <a:p>
            <a:pPr marL="363538" indent="-277813">
              <a:buFont typeface="+mj-lt"/>
              <a:buAutoNum type="arabicPeriod"/>
            </a:pPr>
            <a:r>
              <a:rPr lang="en-US" sz="2000" b="1" i="1" dirty="0" smtClean="0">
                <a:solidFill>
                  <a:prstClr val="black"/>
                </a:solidFill>
                <a:latin typeface="Century Gothic" pitchFamily="34" charset="0"/>
              </a:rPr>
              <a:t>SIN</a:t>
            </a:r>
            <a:r>
              <a:rPr lang="en-US" sz="2000" i="1" dirty="0">
                <a:solidFill>
                  <a:prstClr val="black"/>
                </a:solidFill>
                <a:latin typeface="Century Gothic" pitchFamily="34" charset="0"/>
              </a:rPr>
              <a:t>: </a:t>
            </a:r>
            <a:r>
              <a:rPr lang="en-US" sz="2000" dirty="0" smtClean="0">
                <a:solidFill>
                  <a:prstClr val="black"/>
                </a:solidFill>
                <a:latin typeface="Century Gothic" pitchFamily="34" charset="0"/>
              </a:rPr>
              <a:t>Husbands</a:t>
            </a:r>
            <a:r>
              <a:rPr lang="en-US" sz="2000" dirty="0">
                <a:solidFill>
                  <a:prstClr val="black"/>
                </a:solidFill>
                <a:latin typeface="Century Gothic" pitchFamily="34" charset="0"/>
              </a:rPr>
              <a:t>, live with your wives in an understanding way…so that your </a:t>
            </a:r>
            <a:r>
              <a:rPr lang="en-US" sz="2000" b="1" i="1" dirty="0">
                <a:solidFill>
                  <a:srgbClr val="4F81BD"/>
                </a:solidFill>
                <a:latin typeface="Century Gothic" pitchFamily="34" charset="0"/>
              </a:rPr>
              <a:t>prayers </a:t>
            </a:r>
            <a:r>
              <a:rPr lang="en-US" sz="2000" b="1" i="1" dirty="0" smtClean="0">
                <a:solidFill>
                  <a:srgbClr val="4F81BD"/>
                </a:solidFill>
                <a:latin typeface="Century Gothic" pitchFamily="34" charset="0"/>
              </a:rPr>
              <a:t>be not hindered </a:t>
            </a:r>
            <a:r>
              <a:rPr lang="en-US" sz="2000" dirty="0">
                <a:solidFill>
                  <a:prstClr val="black"/>
                </a:solidFill>
                <a:latin typeface="Century Gothic" pitchFamily="34" charset="0"/>
              </a:rPr>
              <a:t>(1 </a:t>
            </a:r>
            <a:r>
              <a:rPr lang="en-US" sz="2000" dirty="0" err="1">
                <a:solidFill>
                  <a:prstClr val="black"/>
                </a:solidFill>
                <a:latin typeface="Century Gothic" pitchFamily="34" charset="0"/>
              </a:rPr>
              <a:t>Pe</a:t>
            </a:r>
            <a:r>
              <a:rPr lang="en-US" sz="2000" dirty="0">
                <a:solidFill>
                  <a:prstClr val="black"/>
                </a:solidFill>
                <a:latin typeface="Century Gothic" pitchFamily="34" charset="0"/>
              </a:rPr>
              <a:t> 3:7</a:t>
            </a:r>
            <a:r>
              <a:rPr lang="en-US" sz="2000" dirty="0" smtClean="0">
                <a:solidFill>
                  <a:prstClr val="black"/>
                </a:solidFill>
                <a:latin typeface="Century Gothic" pitchFamily="34" charset="0"/>
              </a:rPr>
              <a:t>); </a:t>
            </a:r>
            <a:br>
              <a:rPr lang="en-US" sz="2000" dirty="0" smtClean="0">
                <a:solidFill>
                  <a:prstClr val="black"/>
                </a:solidFill>
                <a:latin typeface="Century Gothic" pitchFamily="34" charset="0"/>
              </a:rPr>
            </a:br>
            <a:r>
              <a:rPr lang="en-US" sz="2000" i="1" dirty="0" smtClean="0">
                <a:solidFill>
                  <a:prstClr val="black"/>
                </a:solidFill>
                <a:latin typeface="Century Gothic" pitchFamily="34" charset="0"/>
              </a:rPr>
              <a:t>“</a:t>
            </a:r>
            <a:r>
              <a:rPr lang="en-US" sz="2000" i="1" dirty="0">
                <a:solidFill>
                  <a:prstClr val="black"/>
                </a:solidFill>
                <a:latin typeface="Century Gothic" pitchFamily="34" charset="0"/>
              </a:rPr>
              <a:t>If I had </a:t>
            </a:r>
            <a:r>
              <a:rPr lang="en-US" sz="2000" b="1" i="1" dirty="0">
                <a:solidFill>
                  <a:srgbClr val="4F81BD"/>
                </a:solidFill>
                <a:latin typeface="Century Gothic" pitchFamily="34" charset="0"/>
              </a:rPr>
              <a:t>cherished iniquity…</a:t>
            </a:r>
            <a:r>
              <a:rPr lang="en-US" sz="2000" i="1" dirty="0">
                <a:solidFill>
                  <a:prstClr val="black"/>
                </a:solidFill>
                <a:latin typeface="Century Gothic" pitchFamily="34" charset="0"/>
              </a:rPr>
              <a:t> </a:t>
            </a:r>
            <a:r>
              <a:rPr lang="en-US" sz="2000" b="1" i="1" dirty="0">
                <a:solidFill>
                  <a:srgbClr val="4F81BD"/>
                </a:solidFill>
                <a:latin typeface="Century Gothic" pitchFamily="34" charset="0"/>
              </a:rPr>
              <a:t>the Lord would not have listened</a:t>
            </a:r>
            <a:r>
              <a:rPr lang="en-US" sz="2000" i="1" dirty="0">
                <a:solidFill>
                  <a:prstClr val="black"/>
                </a:solidFill>
                <a:latin typeface="Century Gothic" pitchFamily="34" charset="0"/>
              </a:rPr>
              <a:t>” </a:t>
            </a:r>
            <a:r>
              <a:rPr lang="en-US" sz="2000" dirty="0">
                <a:solidFill>
                  <a:prstClr val="black"/>
                </a:solidFill>
                <a:latin typeface="Century Gothic" pitchFamily="34" charset="0"/>
              </a:rPr>
              <a:t>(Ps 66:18</a:t>
            </a:r>
            <a:r>
              <a:rPr lang="en-US" sz="2000" dirty="0" smtClean="0">
                <a:solidFill>
                  <a:prstClr val="black"/>
                </a:solidFill>
                <a:latin typeface="Century Gothic" pitchFamily="34" charset="0"/>
              </a:rPr>
              <a:t>)</a:t>
            </a:r>
            <a:endParaRPr lang="en-US" sz="2000" dirty="0">
              <a:solidFill>
                <a:prstClr val="black"/>
              </a:solidFill>
              <a:latin typeface="Century Gothic" pitchFamily="34" charset="0"/>
            </a:endParaRPr>
          </a:p>
          <a:p>
            <a:pPr marL="363538" indent="-277813">
              <a:buFont typeface="+mj-lt"/>
              <a:buAutoNum type="arabicPeriod"/>
            </a:pPr>
            <a:r>
              <a:rPr lang="en-US" sz="2000" b="1" i="1" dirty="0" smtClean="0">
                <a:solidFill>
                  <a:prstClr val="black"/>
                </a:solidFill>
                <a:latin typeface="Century Gothic" pitchFamily="34" charset="0"/>
              </a:rPr>
              <a:t>MOTIVES</a:t>
            </a:r>
            <a:r>
              <a:rPr lang="en-US" sz="2000" i="1" dirty="0" smtClean="0">
                <a:solidFill>
                  <a:prstClr val="black"/>
                </a:solidFill>
                <a:latin typeface="Century Gothic" pitchFamily="34" charset="0"/>
              </a:rPr>
              <a:t>:  </a:t>
            </a:r>
            <a:r>
              <a:rPr lang="en-US" sz="2000" i="1" dirty="0">
                <a:solidFill>
                  <a:prstClr val="black"/>
                </a:solidFill>
                <a:latin typeface="Century Gothic" pitchFamily="34" charset="0"/>
              </a:rPr>
              <a:t>You do not receive</a:t>
            </a:r>
            <a:r>
              <a:rPr lang="en-US" sz="2000" i="1" dirty="0">
                <a:solidFill>
                  <a:prstClr val="black"/>
                </a:solidFill>
                <a:latin typeface="Century Gothic" pitchFamily="34" charset="0"/>
              </a:rPr>
              <a:t>, </a:t>
            </a:r>
            <a:r>
              <a:rPr lang="en-US" sz="2000" b="1" i="1" dirty="0" smtClean="0">
                <a:solidFill>
                  <a:srgbClr val="4F81BD"/>
                </a:solidFill>
                <a:latin typeface="Century Gothic" pitchFamily="34" charset="0"/>
              </a:rPr>
              <a:t>because you ask </a:t>
            </a:r>
            <a:r>
              <a:rPr lang="en-US" sz="2000" b="1" i="1" dirty="0" smtClean="0">
                <a:solidFill>
                  <a:srgbClr val="4F81BD"/>
                </a:solidFill>
                <a:latin typeface="Century Gothic" pitchFamily="34" charset="0"/>
              </a:rPr>
              <a:t>wrongly</a:t>
            </a:r>
            <a:r>
              <a:rPr lang="en-US" sz="2000" i="1" dirty="0">
                <a:solidFill>
                  <a:prstClr val="black"/>
                </a:solidFill>
                <a:latin typeface="Century Gothic" pitchFamily="34" charset="0"/>
              </a:rPr>
              <a:t> </a:t>
            </a:r>
            <a:r>
              <a:rPr lang="en-US" sz="2000" dirty="0" smtClean="0">
                <a:solidFill>
                  <a:prstClr val="black"/>
                </a:solidFill>
                <a:latin typeface="Century Gothic" pitchFamily="34" charset="0"/>
              </a:rPr>
              <a:t>(Jas </a:t>
            </a:r>
            <a:r>
              <a:rPr lang="en-US" sz="2000" dirty="0" smtClean="0">
                <a:solidFill>
                  <a:prstClr val="black"/>
                </a:solidFill>
                <a:latin typeface="Century Gothic" pitchFamily="34" charset="0"/>
              </a:rPr>
              <a:t>4:3</a:t>
            </a:r>
            <a:r>
              <a:rPr lang="en-US" sz="2000" dirty="0" smtClean="0">
                <a:solidFill>
                  <a:prstClr val="black"/>
                </a:solidFill>
                <a:latin typeface="Century Gothic" pitchFamily="34" charset="0"/>
              </a:rPr>
              <a:t>)</a:t>
            </a:r>
          </a:p>
          <a:p>
            <a:pPr marL="363538" indent="-277813">
              <a:buFont typeface="+mj-lt"/>
              <a:buAutoNum type="arabicPeriod"/>
            </a:pPr>
            <a:r>
              <a:rPr lang="en-US" sz="2000" b="1" i="1" dirty="0" smtClean="0">
                <a:solidFill>
                  <a:prstClr val="black"/>
                </a:solidFill>
                <a:latin typeface="Century Gothic" pitchFamily="34" charset="0"/>
              </a:rPr>
              <a:t>IGNORANCE</a:t>
            </a:r>
            <a:r>
              <a:rPr lang="en-US" sz="2000" i="1" dirty="0" smtClean="0">
                <a:solidFill>
                  <a:prstClr val="black"/>
                </a:solidFill>
                <a:latin typeface="Century Gothic" pitchFamily="34" charset="0"/>
              </a:rPr>
              <a:t>: “</a:t>
            </a:r>
            <a:r>
              <a:rPr lang="en-US" sz="2000" b="1" i="1" dirty="0" smtClean="0">
                <a:solidFill>
                  <a:srgbClr val="4F81BD"/>
                </a:solidFill>
                <a:latin typeface="Century Gothic" pitchFamily="34" charset="0"/>
              </a:rPr>
              <a:t>if we ask… according to his will he hears us</a:t>
            </a:r>
            <a:r>
              <a:rPr lang="en-US" sz="2000" i="1" dirty="0" smtClean="0">
                <a:solidFill>
                  <a:prstClr val="black"/>
                </a:solidFill>
                <a:latin typeface="Century Gothic" pitchFamily="34" charset="0"/>
              </a:rPr>
              <a:t> </a:t>
            </a:r>
            <a:r>
              <a:rPr lang="en-US" sz="2000" dirty="0" smtClean="0">
                <a:solidFill>
                  <a:prstClr val="black"/>
                </a:solidFill>
                <a:latin typeface="Century Gothic" pitchFamily="34" charset="0"/>
              </a:rPr>
              <a:t>(1 </a:t>
            </a:r>
            <a:r>
              <a:rPr lang="en-US" sz="2000" dirty="0" err="1" smtClean="0">
                <a:solidFill>
                  <a:prstClr val="black"/>
                </a:solidFill>
                <a:latin typeface="Century Gothic" pitchFamily="34" charset="0"/>
              </a:rPr>
              <a:t>Jn</a:t>
            </a:r>
            <a:r>
              <a:rPr lang="en-US" sz="2000" dirty="0" smtClean="0">
                <a:solidFill>
                  <a:prstClr val="black"/>
                </a:solidFill>
                <a:latin typeface="Century Gothic" pitchFamily="34" charset="0"/>
              </a:rPr>
              <a:t> 5:14–15)</a:t>
            </a:r>
          </a:p>
          <a:p>
            <a:pPr marL="363538" indent="-277813">
              <a:buFont typeface="+mj-lt"/>
              <a:buAutoNum type="arabicPeriod"/>
            </a:pPr>
            <a:endParaRPr lang="en-US" sz="2000" dirty="0" smtClean="0">
              <a:solidFill>
                <a:prstClr val="black"/>
              </a:solidFill>
              <a:latin typeface="Century Gothic" pitchFamily="34" charset="0"/>
            </a:endParaRPr>
          </a:p>
        </p:txBody>
      </p:sp>
      <p:sp>
        <p:nvSpPr>
          <p:cNvPr id="3" name="TextBox 2"/>
          <p:cNvSpPr txBox="1"/>
          <p:nvPr/>
        </p:nvSpPr>
        <p:spPr>
          <a:xfrm>
            <a:off x="123825" y="1010044"/>
            <a:ext cx="4052201" cy="430887"/>
          </a:xfrm>
          <a:prstGeom prst="rect">
            <a:avLst/>
          </a:prstGeom>
          <a:noFill/>
        </p:spPr>
        <p:txBody>
          <a:bodyPr wrap="square" rtlCol="0">
            <a:spAutoFit/>
          </a:bodyPr>
          <a:lstStyle/>
          <a:p>
            <a:pPr fontAlgn="base">
              <a:spcBef>
                <a:spcPct val="0"/>
              </a:spcBef>
              <a:spcAft>
                <a:spcPct val="0"/>
              </a:spcAft>
            </a:pPr>
            <a:r>
              <a:rPr lang="en-US" sz="2200" b="1" dirty="0" smtClean="0">
                <a:solidFill>
                  <a:srgbClr val="1F497D"/>
                </a:solidFill>
                <a:latin typeface="Century Gothic" pitchFamily="34" charset="0"/>
                <a:ea typeface="MS PGothic" pitchFamily="34" charset="-128"/>
              </a:rPr>
              <a:t>Obstacles to His Presence </a:t>
            </a:r>
            <a:endParaRPr lang="en-ZA" sz="2200" b="1" dirty="0">
              <a:solidFill>
                <a:srgbClr val="1F497D"/>
              </a:solidFill>
              <a:latin typeface="Century Gothic" pitchFamily="34" charset="0"/>
              <a:ea typeface="MS PGothic" pitchFamily="34" charset="-128"/>
            </a:endParaRPr>
          </a:p>
        </p:txBody>
      </p:sp>
      <p:cxnSp>
        <p:nvCxnSpPr>
          <p:cNvPr id="6" name="Straight Connector 5"/>
          <p:cNvCxnSpPr/>
          <p:nvPr/>
        </p:nvCxnSpPr>
        <p:spPr>
          <a:xfrm>
            <a:off x="123825" y="1402896"/>
            <a:ext cx="3564731" cy="271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47342" y="1010044"/>
            <a:ext cx="5003800" cy="430887"/>
          </a:xfrm>
          <a:prstGeom prst="rect">
            <a:avLst/>
          </a:prstGeom>
          <a:noFill/>
        </p:spPr>
        <p:txBody>
          <a:bodyPr wrap="square" rtlCol="0">
            <a:spAutoFit/>
          </a:bodyPr>
          <a:lstStyle/>
          <a:p>
            <a:pPr fontAlgn="base">
              <a:spcBef>
                <a:spcPct val="0"/>
              </a:spcBef>
              <a:spcAft>
                <a:spcPct val="0"/>
              </a:spcAft>
            </a:pPr>
            <a:r>
              <a:rPr lang="en-US" sz="2200" b="1" dirty="0" smtClean="0">
                <a:solidFill>
                  <a:srgbClr val="1F497D"/>
                </a:solidFill>
                <a:latin typeface="Century Gothic" pitchFamily="34" charset="0"/>
                <a:ea typeface="MS PGothic" pitchFamily="34" charset="-128"/>
              </a:rPr>
              <a:t>… and to answered prayer</a:t>
            </a:r>
            <a:endParaRPr lang="en-ZA" sz="2200" b="1" dirty="0">
              <a:solidFill>
                <a:srgbClr val="1F497D"/>
              </a:solidFill>
              <a:latin typeface="Century Gothic" pitchFamily="34" charset="0"/>
              <a:ea typeface="MS PGothic" pitchFamily="34" charset="-128"/>
            </a:endParaRPr>
          </a:p>
        </p:txBody>
      </p:sp>
      <p:cxnSp>
        <p:nvCxnSpPr>
          <p:cNvPr id="13" name="Straight Connector 12"/>
          <p:cNvCxnSpPr/>
          <p:nvPr/>
        </p:nvCxnSpPr>
        <p:spPr>
          <a:xfrm>
            <a:off x="3959249" y="1402896"/>
            <a:ext cx="482951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28600" y="5964073"/>
            <a:ext cx="8686800" cy="830997"/>
          </a:xfrm>
          <a:prstGeom prst="rect">
            <a:avLst/>
          </a:prstGeom>
          <a:solidFill>
            <a:schemeClr val="tx2"/>
          </a:solidFill>
        </p:spPr>
        <p:txBody>
          <a:bodyPr wrap="square">
            <a:spAutoFit/>
          </a:bodyPr>
          <a:lstStyle/>
          <a:p>
            <a:r>
              <a:rPr lang="en-US" sz="2400" dirty="0">
                <a:solidFill>
                  <a:schemeClr val="bg1"/>
                </a:solidFill>
                <a:latin typeface="Century Gothic" panose="020B0502020202020204" pitchFamily="34" charset="0"/>
              </a:rPr>
              <a:t>How can there be any obstacles, if Jesus’ finished work </a:t>
            </a:r>
            <a:r>
              <a:rPr lang="en-US" sz="2400" dirty="0" smtClean="0">
                <a:solidFill>
                  <a:schemeClr val="bg1"/>
                </a:solidFill>
                <a:latin typeface="Century Gothic" panose="020B0502020202020204" pitchFamily="34" charset="0"/>
              </a:rPr>
              <a:t>eliminated all obstacles by grace, once for all time?</a:t>
            </a:r>
            <a:endParaRPr lang="en-ZA" sz="2400" dirty="0">
              <a:solidFill>
                <a:schemeClr val="bg1"/>
              </a:solidFill>
              <a:latin typeface="Century Gothic" panose="020B0502020202020204" pitchFamily="34" charset="0"/>
            </a:endParaRPr>
          </a:p>
        </p:txBody>
      </p:sp>
      <p:sp>
        <p:nvSpPr>
          <p:cNvPr id="18" name="Down Arrow 17"/>
          <p:cNvSpPr/>
          <p:nvPr/>
        </p:nvSpPr>
        <p:spPr>
          <a:xfrm>
            <a:off x="4176026" y="5689599"/>
            <a:ext cx="847165" cy="349017"/>
          </a:xfrm>
          <a:prstGeom prst="downArrow">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endParaRPr lang="en-ZA" sz="2400" b="1">
              <a:latin typeface="Century Gothic" pitchFamily="34" charset="0"/>
              <a:cs typeface="Arial" pitchFamily="34" charset="0"/>
            </a:endParaRPr>
          </a:p>
        </p:txBody>
      </p:sp>
    </p:spTree>
    <p:extLst>
      <p:ext uri="{BB962C8B-B14F-4D97-AF65-F5344CB8AC3E}">
        <p14:creationId xmlns:p14="http://schemas.microsoft.com/office/powerpoint/2010/main" val="2100097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846" y="1117999"/>
            <a:ext cx="8663468" cy="2032009"/>
          </a:xfrm>
        </p:spPr>
        <p:txBody>
          <a:bodyPr/>
          <a:lstStyle/>
          <a:p>
            <a:pPr fontAlgn="ctr"/>
            <a:r>
              <a:rPr lang="en-US" sz="2400" i="1" dirty="0" smtClean="0"/>
              <a:t>And </a:t>
            </a:r>
            <a:r>
              <a:rPr lang="en-US" sz="2400" b="1" i="1" dirty="0">
                <a:solidFill>
                  <a:schemeClr val="accent1"/>
                </a:solidFill>
              </a:rPr>
              <a:t>without faith </a:t>
            </a:r>
            <a:r>
              <a:rPr lang="en-US" sz="2400" i="1" dirty="0"/>
              <a:t>it is </a:t>
            </a:r>
            <a:r>
              <a:rPr lang="en-US" sz="2400" b="1" i="1" dirty="0">
                <a:solidFill>
                  <a:schemeClr val="accent1"/>
                </a:solidFill>
              </a:rPr>
              <a:t>impossible</a:t>
            </a:r>
            <a:r>
              <a:rPr lang="en-US" sz="2400" i="1" dirty="0"/>
              <a:t> to please him, for </a:t>
            </a:r>
            <a:r>
              <a:rPr lang="en-US" sz="2400" b="1" i="1" dirty="0">
                <a:solidFill>
                  <a:schemeClr val="accent1"/>
                </a:solidFill>
              </a:rPr>
              <a:t>whoever </a:t>
            </a:r>
            <a:r>
              <a:rPr lang="en-US" sz="2400" b="1" i="1" dirty="0" smtClean="0">
                <a:solidFill>
                  <a:schemeClr val="accent1"/>
                </a:solidFill>
              </a:rPr>
              <a:t>would </a:t>
            </a:r>
            <a:r>
              <a:rPr lang="en-US" sz="2400" b="1" i="1" dirty="0">
                <a:solidFill>
                  <a:schemeClr val="accent1"/>
                </a:solidFill>
              </a:rPr>
              <a:t>draw near </a:t>
            </a:r>
            <a:r>
              <a:rPr lang="en-US" sz="2400" b="1" i="1" dirty="0" smtClean="0">
                <a:solidFill>
                  <a:schemeClr val="accent1"/>
                </a:solidFill>
              </a:rPr>
              <a:t>to God must  believe  </a:t>
            </a:r>
            <a:r>
              <a:rPr lang="en-US" sz="2400" i="1" dirty="0" smtClean="0"/>
              <a:t>that he exists and </a:t>
            </a:r>
            <a:r>
              <a:rPr lang="en-US" sz="2400" i="1" dirty="0"/>
              <a:t>that he rewards those who seek him </a:t>
            </a:r>
            <a:r>
              <a:rPr lang="en-ZA" sz="2400" dirty="0" smtClean="0"/>
              <a:t>(</a:t>
            </a:r>
            <a:r>
              <a:rPr lang="en-US" sz="2400" dirty="0" err="1"/>
              <a:t>Heb</a:t>
            </a:r>
            <a:r>
              <a:rPr lang="en-US" sz="2400" dirty="0"/>
              <a:t> 11:6</a:t>
            </a:r>
            <a:r>
              <a:rPr lang="en-ZA" sz="2400" dirty="0" smtClean="0"/>
              <a:t>)</a:t>
            </a:r>
            <a:endParaRPr lang="en-ZA" sz="2400" dirty="0"/>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pPr>
                <a:defRPr/>
              </a:pPr>
              <a:t>12</a:t>
            </a:fld>
            <a:endParaRPr lang="en-ZA" dirty="0"/>
          </a:p>
        </p:txBody>
      </p:sp>
      <p:sp>
        <p:nvSpPr>
          <p:cNvPr id="7" name="Rectangle 6"/>
          <p:cNvSpPr/>
          <p:nvPr/>
        </p:nvSpPr>
        <p:spPr>
          <a:xfrm>
            <a:off x="85492" y="3809538"/>
            <a:ext cx="8980683" cy="1569660"/>
          </a:xfrm>
          <a:prstGeom prst="rect">
            <a:avLst/>
          </a:prstGeom>
          <a:solidFill>
            <a:schemeClr val="tx2"/>
          </a:solidFill>
        </p:spPr>
        <p:txBody>
          <a:bodyPr wrap="square">
            <a:spAutoFit/>
          </a:bodyPr>
          <a:lstStyle/>
          <a:p>
            <a:pPr marL="0" lvl="2" fontAlgn="base">
              <a:spcBef>
                <a:spcPct val="0"/>
              </a:spcBef>
              <a:spcAft>
                <a:spcPct val="0"/>
              </a:spcAft>
            </a:pPr>
            <a:r>
              <a:rPr lang="en-US" sz="2400" b="1" dirty="0">
                <a:solidFill>
                  <a:prstClr val="white"/>
                </a:solidFill>
                <a:latin typeface="Century Gothic" panose="020B0502020202020204" pitchFamily="34" charset="0"/>
                <a:ea typeface="MS PGothic" pitchFamily="34" charset="-128"/>
              </a:rPr>
              <a:t>P6. The </a:t>
            </a:r>
            <a:r>
              <a:rPr lang="en-US" sz="2400" b="1" dirty="0" smtClean="0">
                <a:solidFill>
                  <a:prstClr val="white"/>
                </a:solidFill>
                <a:latin typeface="Century Gothic" panose="020B0502020202020204" pitchFamily="34" charset="0"/>
                <a:ea typeface="MS PGothic" pitchFamily="34" charset="-128"/>
              </a:rPr>
              <a:t>solution is more FAITH</a:t>
            </a:r>
            <a:r>
              <a:rPr lang="en-US" sz="2400" b="1" dirty="0">
                <a:solidFill>
                  <a:prstClr val="white"/>
                </a:solidFill>
                <a:latin typeface="Century Gothic" panose="020B0502020202020204" pitchFamily="34" charset="0"/>
                <a:ea typeface="MS PGothic" pitchFamily="34" charset="-128"/>
              </a:rPr>
              <a:t>! </a:t>
            </a:r>
            <a:r>
              <a:rPr lang="en-US" sz="2400" b="1" dirty="0" smtClean="0">
                <a:solidFill>
                  <a:prstClr val="white"/>
                </a:solidFill>
                <a:latin typeface="Century Gothic" panose="020B0502020202020204" pitchFamily="34" charset="0"/>
                <a:ea typeface="MS PGothic" pitchFamily="34" charset="-128"/>
              </a:rPr>
              <a:t>The basic requirement to draw near to God </a:t>
            </a:r>
            <a:r>
              <a:rPr lang="en-US" sz="2400" b="1" dirty="0" smtClean="0">
                <a:solidFill>
                  <a:prstClr val="white"/>
                </a:solidFill>
                <a:latin typeface="Century Gothic" panose="020B0502020202020204" pitchFamily="34" charset="0"/>
                <a:ea typeface="MS PGothic" pitchFamily="34" charset="-128"/>
              </a:rPr>
              <a:t>and to answered prayer is </a:t>
            </a:r>
            <a:r>
              <a:rPr lang="en-US" sz="2400" b="1" dirty="0" smtClean="0">
                <a:solidFill>
                  <a:prstClr val="white"/>
                </a:solidFill>
                <a:latin typeface="Century Gothic" panose="020B0502020202020204" pitchFamily="34" charset="0"/>
                <a:ea typeface="MS PGothic" pitchFamily="34" charset="-128"/>
              </a:rPr>
              <a:t>faith – ONLY faith. Therefore, if we experience obstacles, we simply need </a:t>
            </a:r>
            <a:r>
              <a:rPr lang="en-US" sz="2400" b="1" dirty="0">
                <a:solidFill>
                  <a:prstClr val="white"/>
                </a:solidFill>
                <a:latin typeface="Century Gothic" panose="020B0502020202020204" pitchFamily="34" charset="0"/>
                <a:ea typeface="MS PGothic" pitchFamily="34" charset="-128"/>
              </a:rPr>
              <a:t>to grow to a fuller faith in the full </a:t>
            </a:r>
            <a:r>
              <a:rPr lang="en-US" sz="2400" b="1" dirty="0" smtClean="0">
                <a:solidFill>
                  <a:prstClr val="white"/>
                </a:solidFill>
                <a:latin typeface="Century Gothic" panose="020B0502020202020204" pitchFamily="34" charset="0"/>
                <a:ea typeface="MS PGothic" pitchFamily="34" charset="-128"/>
              </a:rPr>
              <a:t>gospel</a:t>
            </a:r>
            <a:endParaRPr lang="en-US" sz="2400" b="1" dirty="0">
              <a:solidFill>
                <a:prstClr val="white"/>
              </a:solidFill>
              <a:latin typeface="Century Gothic" panose="020B0502020202020204" pitchFamily="34" charset="0"/>
              <a:ea typeface="MS PGothic" pitchFamily="34" charset="-128"/>
            </a:endParaRPr>
          </a:p>
        </p:txBody>
      </p:sp>
      <p:sp>
        <p:nvSpPr>
          <p:cNvPr id="8" name="Down Arrow 7"/>
          <p:cNvSpPr/>
          <p:nvPr/>
        </p:nvSpPr>
        <p:spPr>
          <a:xfrm>
            <a:off x="4152250" y="3489956"/>
            <a:ext cx="847165" cy="403412"/>
          </a:xfrm>
          <a:prstGeom prst="downArrow">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
        <p:nvSpPr>
          <p:cNvPr id="9" name="Rounded Rectangle 8"/>
          <p:cNvSpPr/>
          <p:nvPr/>
        </p:nvSpPr>
        <p:spPr>
          <a:xfrm>
            <a:off x="6580982" y="1543596"/>
            <a:ext cx="1178464" cy="359157"/>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smtClean="0">
              <a:solidFill>
                <a:prstClr val="white"/>
              </a:solidFill>
              <a:latin typeface="Arial" pitchFamily="34" charset="0"/>
              <a:cs typeface="Arial" pitchFamily="34" charset="0"/>
            </a:endParaRPr>
          </a:p>
        </p:txBody>
      </p:sp>
      <p:sp>
        <p:nvSpPr>
          <p:cNvPr id="10" name="Rounded Rectangle 9"/>
          <p:cNvSpPr/>
          <p:nvPr/>
        </p:nvSpPr>
        <p:spPr>
          <a:xfrm>
            <a:off x="1379066" y="1174914"/>
            <a:ext cx="1881405" cy="359157"/>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smtClean="0">
              <a:solidFill>
                <a:prstClr val="white"/>
              </a:solidFill>
              <a:latin typeface="Arial" pitchFamily="34" charset="0"/>
              <a:cs typeface="Arial" pitchFamily="34" charset="0"/>
            </a:endParaRPr>
          </a:p>
        </p:txBody>
      </p:sp>
      <p:sp>
        <p:nvSpPr>
          <p:cNvPr id="11" name="Rectangle 10"/>
          <p:cNvSpPr/>
          <p:nvPr/>
        </p:nvSpPr>
        <p:spPr>
          <a:xfrm>
            <a:off x="85492" y="5838018"/>
            <a:ext cx="8980683" cy="461665"/>
          </a:xfrm>
          <a:prstGeom prst="rect">
            <a:avLst/>
          </a:prstGeom>
          <a:solidFill>
            <a:schemeClr val="tx2"/>
          </a:solidFill>
        </p:spPr>
        <p:txBody>
          <a:bodyPr wrap="square">
            <a:spAutoFit/>
          </a:bodyPr>
          <a:lstStyle/>
          <a:p>
            <a:pPr marL="0" lvl="2" algn="ctr" fontAlgn="base">
              <a:spcBef>
                <a:spcPct val="0"/>
              </a:spcBef>
              <a:spcAft>
                <a:spcPct val="0"/>
              </a:spcAft>
            </a:pPr>
            <a:r>
              <a:rPr lang="en-US" sz="2400" b="1" dirty="0" smtClean="0">
                <a:solidFill>
                  <a:prstClr val="white"/>
                </a:solidFill>
                <a:latin typeface="Century Gothic" panose="020B0502020202020204" pitchFamily="34" charset="0"/>
                <a:ea typeface="MS PGothic" pitchFamily="34" charset="-128"/>
              </a:rPr>
              <a:t>What then is faith? </a:t>
            </a:r>
            <a:endParaRPr lang="en-US" sz="2400" b="1" dirty="0">
              <a:solidFill>
                <a:prstClr val="white"/>
              </a:solidFill>
              <a:latin typeface="Century Gothic" panose="020B0502020202020204" pitchFamily="34" charset="0"/>
              <a:ea typeface="MS PGothic" pitchFamily="34" charset="-128"/>
            </a:endParaRPr>
          </a:p>
        </p:txBody>
      </p:sp>
      <p:sp>
        <p:nvSpPr>
          <p:cNvPr id="12" name="Down Arrow 11"/>
          <p:cNvSpPr/>
          <p:nvPr/>
        </p:nvSpPr>
        <p:spPr>
          <a:xfrm>
            <a:off x="4152250" y="5518436"/>
            <a:ext cx="847165" cy="403412"/>
          </a:xfrm>
          <a:prstGeom prst="downArrow">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Tree>
    <p:extLst>
      <p:ext uri="{BB962C8B-B14F-4D97-AF65-F5344CB8AC3E}">
        <p14:creationId xmlns:p14="http://schemas.microsoft.com/office/powerpoint/2010/main" val="1041095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7" y="128588"/>
            <a:ext cx="5339443" cy="504825"/>
          </a:xfrm>
        </p:spPr>
        <p:txBody>
          <a:bodyPr/>
          <a:lstStyle/>
          <a:p>
            <a:r>
              <a:rPr lang="en-US" sz="2800" b="1" dirty="0"/>
              <a:t>The example of Israel </a:t>
            </a:r>
            <a:r>
              <a:rPr lang="en-US" sz="2800" b="1" dirty="0" smtClean="0"/>
              <a:t>(1/5): </a:t>
            </a:r>
            <a:r>
              <a:rPr lang="en-US" sz="2800" b="1" i="1" dirty="0" smtClean="0"/>
              <a:t>What </a:t>
            </a:r>
            <a:r>
              <a:rPr lang="en-US" sz="2800" b="1" i="1" dirty="0"/>
              <a:t>faith is not…</a:t>
            </a:r>
          </a:p>
        </p:txBody>
      </p:sp>
      <p:sp>
        <p:nvSpPr>
          <p:cNvPr id="4" name="Slide Number Placeholder 3"/>
          <p:cNvSpPr>
            <a:spLocks noGrp="1"/>
          </p:cNvSpPr>
          <p:nvPr>
            <p:ph type="sldNum" sz="quarter" idx="12"/>
          </p:nvPr>
        </p:nvSpPr>
        <p:spPr>
          <a:xfrm>
            <a:off x="7032162" y="6519634"/>
            <a:ext cx="2133600" cy="365125"/>
          </a:xfrm>
          <a:effectLst>
            <a:outerShdw blurRad="50800" dist="38100" dir="8100000" algn="tr" rotWithShape="0">
              <a:prstClr val="black">
                <a:alpha val="40000"/>
              </a:prstClr>
            </a:outerShdw>
          </a:effectLst>
        </p:spPr>
        <p:txBody>
          <a:bodyPr/>
          <a:lstStyle/>
          <a:p>
            <a:pPr>
              <a:defRPr/>
            </a:pPr>
            <a:fld id="{9B69759B-C1D9-417C-9B4A-0F717375400C}" type="slidenum">
              <a:rPr lang="en-ZA" smtClean="0">
                <a:solidFill>
                  <a:prstClr val="black">
                    <a:lumMod val="65000"/>
                    <a:lumOff val="35000"/>
                  </a:prstClr>
                </a:solidFill>
              </a:rPr>
              <a:pPr>
                <a:defRPr/>
              </a:pPr>
              <a:t>13</a:t>
            </a:fld>
            <a:endParaRPr lang="en-ZA" dirty="0">
              <a:solidFill>
                <a:prstClr val="black">
                  <a:lumMod val="65000"/>
                  <a:lumOff val="35000"/>
                </a:prstClr>
              </a:solidFill>
            </a:endParaRPr>
          </a:p>
        </p:txBody>
      </p:sp>
      <p:sp>
        <p:nvSpPr>
          <p:cNvPr id="5" name="Content Placeholder 4"/>
          <p:cNvSpPr>
            <a:spLocks noGrp="1"/>
          </p:cNvSpPr>
          <p:nvPr>
            <p:ph idx="1"/>
          </p:nvPr>
        </p:nvSpPr>
        <p:spPr>
          <a:xfrm>
            <a:off x="238343" y="975435"/>
            <a:ext cx="4783540" cy="3378201"/>
          </a:xfrm>
        </p:spPr>
        <p:txBody>
          <a:bodyPr/>
          <a:lstStyle/>
          <a:p>
            <a:pPr marL="0" indent="0">
              <a:buNone/>
            </a:pPr>
            <a:r>
              <a:rPr lang="en-US" sz="2000" b="1" dirty="0" smtClean="0"/>
              <a:t>What the Israelites </a:t>
            </a:r>
            <a:r>
              <a:rPr lang="en-US" sz="2000" b="1" u="sng" dirty="0" smtClean="0"/>
              <a:t>did</a:t>
            </a:r>
            <a:r>
              <a:rPr lang="en-US" sz="2000" b="1" dirty="0" smtClean="0"/>
              <a:t> :</a:t>
            </a:r>
          </a:p>
          <a:p>
            <a:r>
              <a:rPr lang="en-US" sz="2000" dirty="0" smtClean="0"/>
              <a:t>Believed God exists</a:t>
            </a:r>
          </a:p>
          <a:p>
            <a:r>
              <a:rPr lang="en-US" sz="2000" dirty="0" smtClean="0"/>
              <a:t>Believed in the One God of Abraham, Isaac &amp; Jacob</a:t>
            </a:r>
          </a:p>
          <a:p>
            <a:r>
              <a:rPr lang="en-US" sz="2000" dirty="0" smtClean="0"/>
              <a:t>Desired and pursued what </a:t>
            </a:r>
            <a:br>
              <a:rPr lang="en-US" sz="2000" dirty="0" smtClean="0"/>
            </a:br>
            <a:r>
              <a:rPr lang="en-US" sz="2000" dirty="0" smtClean="0"/>
              <a:t>God offered – deliverance from Pharaoh to the Promised Land</a:t>
            </a:r>
          </a:p>
          <a:p>
            <a:r>
              <a:rPr lang="en-US" sz="2000" dirty="0" smtClean="0"/>
              <a:t>Left their old life behind to pursue God’s promise</a:t>
            </a:r>
          </a:p>
          <a:p>
            <a:r>
              <a:rPr lang="en-US" sz="2000" dirty="0" smtClean="0"/>
              <a:t>Followed Moses most of the time</a:t>
            </a:r>
          </a:p>
          <a:p>
            <a:r>
              <a:rPr lang="en-US" sz="2000" dirty="0" smtClean="0"/>
              <a:t>Followed God’s worship traditions</a:t>
            </a:r>
          </a:p>
          <a:p>
            <a:r>
              <a:rPr lang="en-US" sz="2000" dirty="0" smtClean="0"/>
              <a:t>But still… </a:t>
            </a:r>
          </a:p>
        </p:txBody>
      </p:sp>
      <p:sp>
        <p:nvSpPr>
          <p:cNvPr id="6" name="Rectangle 5"/>
          <p:cNvSpPr/>
          <p:nvPr/>
        </p:nvSpPr>
        <p:spPr>
          <a:xfrm>
            <a:off x="354081" y="5254763"/>
            <a:ext cx="5050430" cy="830997"/>
          </a:xfrm>
          <a:prstGeom prst="rect">
            <a:avLst/>
          </a:prstGeom>
          <a:solidFill>
            <a:schemeClr val="bg1">
              <a:lumMod val="75000"/>
            </a:schemeClr>
          </a:solidFill>
        </p:spPr>
        <p:txBody>
          <a:bodyPr wrap="square">
            <a:spAutoFit/>
          </a:bodyPr>
          <a:lstStyle/>
          <a:p>
            <a:pPr marL="0" lvl="1" fontAlgn="base">
              <a:spcBef>
                <a:spcPct val="0"/>
              </a:spcBef>
              <a:spcAft>
                <a:spcPts val="600"/>
              </a:spcAft>
            </a:pPr>
            <a:r>
              <a:rPr lang="en-US" sz="2400" i="1" dirty="0" smtClean="0">
                <a:solidFill>
                  <a:prstClr val="black"/>
                </a:solidFill>
                <a:latin typeface="Arial" pitchFamily="34" charset="0"/>
                <a:ea typeface="MS PGothic" pitchFamily="34" charset="-128"/>
              </a:rPr>
              <a:t>They </a:t>
            </a:r>
            <a:r>
              <a:rPr lang="en-US" sz="2400" i="1" dirty="0">
                <a:solidFill>
                  <a:prstClr val="black"/>
                </a:solidFill>
                <a:latin typeface="Arial" pitchFamily="34" charset="0"/>
                <a:ea typeface="MS PGothic" pitchFamily="34" charset="-128"/>
              </a:rPr>
              <a:t>were unable to enter </a:t>
            </a:r>
            <a:r>
              <a:rPr lang="en-US" sz="2400" b="1" i="1" u="sng" dirty="0">
                <a:solidFill>
                  <a:srgbClr val="4F81BD"/>
                </a:solidFill>
                <a:latin typeface="Arial" pitchFamily="34" charset="0"/>
                <a:ea typeface="MS PGothic" pitchFamily="34" charset="-128"/>
              </a:rPr>
              <a:t>because of </a:t>
            </a:r>
            <a:r>
              <a:rPr lang="en-US" sz="2400" b="1" i="1" u="sng" dirty="0" smtClean="0">
                <a:solidFill>
                  <a:srgbClr val="4F81BD"/>
                </a:solidFill>
                <a:latin typeface="Arial" pitchFamily="34" charset="0"/>
                <a:ea typeface="MS PGothic" pitchFamily="34" charset="-128"/>
              </a:rPr>
              <a:t>unbelief  </a:t>
            </a:r>
            <a:r>
              <a:rPr lang="en-US" sz="2400" dirty="0" smtClean="0">
                <a:solidFill>
                  <a:prstClr val="black"/>
                </a:solidFill>
                <a:latin typeface="Arial" pitchFamily="34" charset="0"/>
                <a:ea typeface="MS PGothic" pitchFamily="34" charset="-128"/>
              </a:rPr>
              <a:t>(</a:t>
            </a:r>
            <a:r>
              <a:rPr lang="en-US" sz="2400" dirty="0" err="1" smtClean="0">
                <a:solidFill>
                  <a:prstClr val="black"/>
                </a:solidFill>
                <a:latin typeface="Arial" pitchFamily="34" charset="0"/>
                <a:ea typeface="MS PGothic" pitchFamily="34" charset="-128"/>
              </a:rPr>
              <a:t>Heb</a:t>
            </a:r>
            <a:r>
              <a:rPr lang="en-US" sz="2400" dirty="0" smtClean="0">
                <a:solidFill>
                  <a:prstClr val="black"/>
                </a:solidFill>
                <a:latin typeface="Arial" pitchFamily="34" charset="0"/>
                <a:ea typeface="MS PGothic" pitchFamily="34" charset="-128"/>
              </a:rPr>
              <a:t> </a:t>
            </a:r>
            <a:r>
              <a:rPr lang="en-US" sz="2400" dirty="0">
                <a:solidFill>
                  <a:prstClr val="black"/>
                </a:solidFill>
                <a:latin typeface="Arial" pitchFamily="34" charset="0"/>
                <a:ea typeface="MS PGothic" pitchFamily="34" charset="-128"/>
              </a:rPr>
              <a:t>3:18–19) </a:t>
            </a:r>
          </a:p>
        </p:txBody>
      </p:sp>
      <p:sp>
        <p:nvSpPr>
          <p:cNvPr id="7" name="Rectangle 6"/>
          <p:cNvSpPr/>
          <p:nvPr/>
        </p:nvSpPr>
        <p:spPr>
          <a:xfrm>
            <a:off x="359289" y="6296700"/>
            <a:ext cx="5040015" cy="461665"/>
          </a:xfrm>
          <a:prstGeom prst="rect">
            <a:avLst/>
          </a:prstGeom>
          <a:solidFill>
            <a:schemeClr val="tx2"/>
          </a:solidFill>
        </p:spPr>
        <p:txBody>
          <a:bodyPr wrap="square">
            <a:spAutoFit/>
          </a:bodyPr>
          <a:lstStyle/>
          <a:p>
            <a:pPr marL="0" lvl="2" algn="ctr" fontAlgn="base">
              <a:spcBef>
                <a:spcPct val="0"/>
              </a:spcBef>
              <a:spcAft>
                <a:spcPct val="0"/>
              </a:spcAft>
            </a:pPr>
            <a:r>
              <a:rPr lang="en-US" sz="2400" b="1" dirty="0">
                <a:solidFill>
                  <a:prstClr val="white"/>
                </a:solidFill>
                <a:latin typeface="Century Gothic" panose="020B0502020202020204" pitchFamily="34" charset="0"/>
                <a:ea typeface="MS PGothic" pitchFamily="34" charset="-128"/>
              </a:rPr>
              <a:t>What then is faith? </a:t>
            </a:r>
          </a:p>
        </p:txBody>
      </p:sp>
      <p:sp>
        <p:nvSpPr>
          <p:cNvPr id="8" name="Down Arrow 7"/>
          <p:cNvSpPr/>
          <p:nvPr/>
        </p:nvSpPr>
        <p:spPr>
          <a:xfrm>
            <a:off x="2455714" y="5975718"/>
            <a:ext cx="847165" cy="403412"/>
          </a:xfrm>
          <a:prstGeom prst="downArrow">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pic>
        <p:nvPicPr>
          <p:cNvPr id="7170" name="Picture 2" descr="http://www.askgodtoday.com/wp-content/uploads/2013/08/MosesCrossesRedSea.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3853" y="0"/>
            <a:ext cx="3190147" cy="2970421"/>
          </a:xfrm>
          <a:prstGeom prst="rect">
            <a:avLst/>
          </a:prstGeom>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6" descr="http://jtf.org/israel/ooo.exodus.map.large.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3851" y="2970421"/>
            <a:ext cx="3190147" cy="2664037"/>
          </a:xfrm>
          <a:prstGeom prst="rect">
            <a:avLst/>
          </a:prstGeom>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5953850" y="5630347"/>
            <a:ext cx="3190147" cy="1223541"/>
          </a:xfrm>
          <a:prstGeom prst="rect">
            <a:avLst/>
          </a:prstGeom>
          <a:solidFill>
            <a:schemeClr val="tx2">
              <a:lumMod val="40000"/>
              <a:lumOff val="60000"/>
            </a:schemeClr>
          </a:solidFill>
          <a:ln w="28575">
            <a:noFill/>
            <a:miter lim="800000"/>
            <a:headEnd/>
            <a:tailEnd/>
          </a:ln>
          <a:effectLst>
            <a:outerShdw blurRad="50800" dist="38100" dir="8100000" algn="tr" rotWithShape="0">
              <a:prstClr val="black">
                <a:alpha val="40000"/>
              </a:prstClr>
            </a:outerShdw>
          </a:effectLst>
        </p:spPr>
        <p:txBody>
          <a:bodyPr wrap="square">
            <a:noAutofit/>
          </a:bodyPr>
          <a:lstStyle/>
          <a:p>
            <a:r>
              <a:rPr lang="en-US" sz="2400" b="1" i="1" dirty="0" smtClean="0">
                <a:solidFill>
                  <a:schemeClr val="tx1">
                    <a:lumMod val="75000"/>
                    <a:lumOff val="25000"/>
                  </a:schemeClr>
                </a:solidFill>
                <a:latin typeface="Century Gothic" panose="020B0502020202020204" pitchFamily="34" charset="0"/>
                <a:cs typeface="Arial" pitchFamily="34" charset="0"/>
              </a:rPr>
              <a:t> </a:t>
            </a:r>
            <a:endParaRPr lang="en-ZA" sz="2400" dirty="0">
              <a:solidFill>
                <a:schemeClr val="tx1">
                  <a:lumMod val="75000"/>
                  <a:lumOff val="25000"/>
                </a:schemeClr>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886121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ttp://1.bp.blogspot.com/-zUvvyZr_BlY/TjT-o9pHHlI/AAAAAAAABHA/XLYEUfv7OHE/s400/Abraham.png"/>
          <p:cNvPicPr>
            <a:picLocks noChangeAspect="1" noChangeArrowheads="1"/>
          </p:cNvPicPr>
          <p:nvPr/>
        </p:nvPicPr>
        <p:blipFill rotWithShape="1">
          <a:blip r:embed="rId3">
            <a:extLst>
              <a:ext uri="{28A0092B-C50C-407E-A947-70E740481C1C}">
                <a14:useLocalDpi xmlns:a14="http://schemas.microsoft.com/office/drawing/2010/main" val="0"/>
              </a:ext>
            </a:extLst>
          </a:blip>
          <a:srcRect r="22244"/>
          <a:stretch/>
        </p:blipFill>
        <p:spPr bwMode="auto">
          <a:xfrm>
            <a:off x="6138984" y="1403344"/>
            <a:ext cx="3005016" cy="2579663"/>
          </a:xfrm>
          <a:prstGeom prst="rect">
            <a:avLst/>
          </a:prstGeom>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8" name="Picture 4" descr="http://www.fortressoffaith.org/wp-content/uploads/2012/04/Israel-true-borders1.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5393" t="17171" r="5160" b="20747"/>
          <a:stretch/>
        </p:blipFill>
        <p:spPr bwMode="auto">
          <a:xfrm>
            <a:off x="6138983" y="3983007"/>
            <a:ext cx="3005017" cy="2874993"/>
          </a:xfrm>
          <a:prstGeom prst="rect">
            <a:avLst/>
          </a:prstGeom>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300" y="126430"/>
            <a:ext cx="8866115" cy="634082"/>
          </a:xfrm>
        </p:spPr>
        <p:txBody>
          <a:bodyPr>
            <a:noAutofit/>
          </a:bodyPr>
          <a:lstStyle/>
          <a:p>
            <a:r>
              <a:rPr lang="en-US" sz="2800" b="1" dirty="0" smtClean="0"/>
              <a:t>The example of Israel (2/5): </a:t>
            </a:r>
            <a:r>
              <a:rPr lang="en-US" sz="2800" b="1" i="1" dirty="0" smtClean="0"/>
              <a:t>God’s Promise to Israel</a:t>
            </a:r>
            <a:endParaRPr lang="en-US" sz="2800" b="1" i="1" dirty="0"/>
          </a:p>
        </p:txBody>
      </p:sp>
      <p:sp>
        <p:nvSpPr>
          <p:cNvPr id="4" name="Slide Number Placeholder 3"/>
          <p:cNvSpPr>
            <a:spLocks noGrp="1"/>
          </p:cNvSpPr>
          <p:nvPr>
            <p:ph type="sldNum" sz="quarter" idx="12"/>
          </p:nvPr>
        </p:nvSpPr>
        <p:spPr>
          <a:xfrm>
            <a:off x="7003139" y="6492875"/>
            <a:ext cx="2133600" cy="365125"/>
          </a:xfrm>
        </p:spPr>
        <p:txBody>
          <a:bodyPr/>
          <a:lstStyle/>
          <a:p>
            <a:pPr>
              <a:defRPr/>
            </a:pPr>
            <a:fld id="{9B69759B-C1D9-417C-9B4A-0F717375400C}" type="slidenum">
              <a:rPr lang="en-ZA" smtClean="0">
                <a:solidFill>
                  <a:prstClr val="white">
                    <a:lumMod val="50000"/>
                  </a:prstClr>
                </a:solidFill>
              </a:rPr>
              <a:pPr>
                <a:defRPr/>
              </a:pPr>
              <a:t>14</a:t>
            </a:fld>
            <a:endParaRPr lang="en-ZA">
              <a:solidFill>
                <a:prstClr val="white">
                  <a:lumMod val="50000"/>
                </a:prstClr>
              </a:solidFill>
            </a:endParaRPr>
          </a:p>
        </p:txBody>
      </p:sp>
      <p:sp>
        <p:nvSpPr>
          <p:cNvPr id="5" name="AutoShape 2" descr="data:image/jpeg;base64,/9j/4AAQSkZJRgABAQAAAQABAAD/2wCEAAkGBhQSERUUEhQWFRQWFxgYGBcXGBcXHBcYGhcVFBcWGBoXHCYgGBkjGhgUHy8gIycpLCwsFR4xNTAqNSYsLCkBCQoKDgwOGA8PGikcHCQpKSkpKSkpKSkpKSkpKSkpKSkpKSkpKSwpKSksKSksKSkpLCkpLCwpLCksLCwsLCksLP/AABEIAL0BCgMBIgACEQEDEQH/xAAcAAACAgMBAQAAAAAAAAAAAAAEBQMGAgcIAQD/xABLEAABAgQEAwMHCAUKBgMAAAABAhEAAwQhBRIxQVFhcSKBkQYHEzKhsdEUI0JSwdLh8BVUYpLxFzNDRFNyc4KishYlNWOjwiQ0k//EABkBAAMBAQEAAAAAAAAAAAAAAAECAwQABf/EACMRAAICAgIDAAMBAQAAAAAAAAABAhEDIRIxE0FRBCJhMhT/2gAMAwEAAhEDEQA/AN2qWwcxVj508N/WU/uTfuRZan1Ff3T7jHKTw8YpoZKzof8AlTw39ZH7k37kep86WHfrA/cm/cjnf0ZiaWiG4B4nQf8AKhh36x/45v3I9T5zcPOk/wD8c37kaAAg+lQ4grGmBqjeiPOLQnSd/omfdiceXNGf6b/Sv7saTky2MMJEt3aKeBEnI3Knyppv7Qfuq+EZf8S0/wDaDwV8I1ZhtZcJV3Q6lS4z5I8RlsvQ8pKf+0Hgr4RIjHJKtFjwV8Io5kwTRpIjPLIkh+Jchikv649vwjIYlL+sPb8IQJQ45x7lLRCX5NMZQH4xBH1h7Y+/SEv6wiuoeJFiO/6g+MfivR9YRhOxWWkOpQHcT7hCSUY9WmDH8lM7xhq/KymFjNb/ACr+7EKvLmiGtRLHXN8ICI6wjxjDETUkLQL/AEgA4MP5juCLMfL+g/Wpft+EZDy7oT/WZft+EaVxryaXJXYuDcHRxC5CFjnFedh8aN+p8tqM/wBYR7fhGJ8u6Ef1hH+r4RqHBaIqcHXVuXGCamhSl30hPL+3Fh8S+m0VecKgH9Zl/wCr7sefyjYf+tS/9X3Y0lWoDnhC6bJ4RojTEcKN+L85OHDWql/6j7kxlJ84mHr9Wqln977sc4qTrGdLSqUXSLcdvGHeP4IdGzfOBQp9aoQO5f3Yj/lIw/8AWU/uzPuxrCiwSXNpic7zBcqOttmO0KqTCQqZ2gW+0fZGJ5nFtM0Rwpq7NwzPOZh41qB+5MPuREZ86mHfrH/jm/cjUeK4GRdFwXP4N3QkVTEaiCstneFHQ2DeWtJVrMunm51hJU2VaeyCAT2kgbiHPohGmPM6P/nq/wAFf+6XG6YtHZKa4uiOp9RX90+4xyzKpcxZ46nnjsq6H3RzeihTwt1h+XFBgrAk4XMSbBxxGkSpkpdl9k8BeLFh2HpTLOY5tSNujwkxijIU4Gt++Eee9ItwMqehSp7GJEyCksYSpmkHd4fYNU+lIlrUBwJsx68IfFlp0xZx1oMkoteC6WkJuBpElXgk1GzjiL22I5Q1wjNKSG39ZJuDzY8o1TyUrWzLWyP9GlQzAMR7fxhnh8x7HWCksQFJSUg7bf5eUe/Ii+Ya++Mc8n3phSCRKEE00i8RSkOPzaC6VV2MZZxHTJ0iJEJsYyTKjIBow56orCyAS49mItBKZceT0WjNfsoDS02jHeJApoictFcJ0jxCm1gddO+v54wTLlxjW1CJICpisruwbXjF02+hSheUU8FR1ygWf4QlppAUXbSGuLzTUTAmUl3N2+2H+G+TCZaM01uQfUxqjJRirGYiwlBSpUxQZASQDzJDwJitUkgsYb+UNRbIlgOUVucQ2UBzxh1UnyFehbNLsfCB1SFKLIDmHtPgKlNmGUQ0TQiWnKgNxJ1MasbTJSbRWpOAJTeZc8Nu+ClhwwADQwqKfvhfVpKRaLuVCJWeU7iztFswimk5QCSVb/xjX/ywgxYaDH6ZkhaVJIFyCSD7YzZI89tFl+vRZ67BwwUgXB46QlxHAAQ+j+zpDGkx+nzAS56Q4HrW9pg+fVSyk9tKjGHJjp/qPGT9g3m0wwSqxR3MpQ9qDG0o1x5CVSjWkHQylN3KSzeMbGjXhvjsjm/0YT/VV0PujmoVrG3COlZ/qnofdHMwpi8Gf+RsXsOkYmRrcQ1nV0uZKdRZXDnpFfRIOkZqLWNuEZKVmggqKa/CJaRDdYsFDiSOyZkpKiAz320LRjUUaZs35kWIBbQDj3RX0Cxz5O44bS5txoOUWOdQh4pkrBZuyXYbEH7YsmEY+Cn0c7NmSLK1JA+iQdCBFIZHDUujPkipbQVPp5li5UE7Pt9kMqSaGc7fR0P55wFR+UchSgnMUk/WDDoS8T4xLISFoGhc8wdxyhcjUhIprsNm1CHdJI7vYYwlz0k2LHnaBZEoKQFOz7HY8IxkUbpKioJD9TELjFdlKLBSOddoImSg0VKZOSi5Kj0Dd8MZmLlUt3dPF4yZOLRSMWEVOMhKSBqPbCxGPKzauNxCHFcQABIN4UycR3UbROEbL8NGzKeelaQoP0jJc1KbqsPGKZg/lCmWq5t8dDGeJ4zcsb6n7IdQ3SRNxLHV4oiWHDq4DQd8VjFsQNQoFZyjZntA0vE3IJO97wHU1BBzOkJJYWsd41RhS0KlbLDh1ZTyEnKFE7qNv4CA8T8qEKd9gwA2EIkVuZTpLggpKdjtpDHD8EQ7qckiwOx5mFlGtsekAyJMyep0pIHOHtJhcuQO0U5/rH7OEZmnWzPlTwSMvi2sDyqlOYoQnMoXUSNBo5eDHI30LJBNTMDWhRUVSRrEGKVC3OVQP2e2K/VBZ1fujdCVrsi4fRtU4mgbjpCPEcYzWAMDmWeBj1ElR0tFuH1nXXQAuYrYeMDrSo6mHMyQMurn88IDWiHi0BpsBEtoY0mIKSGCjEC0RGUGNHBSQibRsvzU4gZlaQdpKz7ZcbeeNJeZs/8AMD/gTP8AdLjdsZMkOLpHSlydswmjsnoY0CilQTw6xv8Am+qeh90aACWMI4clQ+OVB9PhaVaKb/L+MRV/k+lXqa8/sMSUsrhaHnyfIACXJFxsO/eJRxLlxoo5+yuSPJ2aBsriE3V4bw0wtkWKSD0Y/hBklF4KlLzAaE3se0bHmO/vh8uJQdchVkcl0epkkgEMQff9XrH3opax84i+yknKrx3ETpon+iRv2XF+jGJ5uHlZskgbEM4PFmAPTSEnNtVOmJST0LUYNTgHszFE/WXp0YD2x9SzF0tlZlU6vpG/oybMW27olqPJ6qTeWpCgeqb6sQYHqsHqlBpiwhOiig5ibacIyuaXReMb7YxnLWhOaSHlm5Cb6OXHIhoVr8qEEMCYEEpUpJSidMbT6PBrWtCCfhKSQUkgbvcvxGljApTWxkqY1q/KEMQ8DUvlP2cqlNy4/CFwwlBLFZHCzufGLDgfm/Stlkkjgoanls3fCOEaKqSQmrMRC/VMC+lDM4jZZ8kpIF5QPcz/ALrCF9Z5BS1KJBEtJ0DA3biTCxcA+Q1xMrSNDH0zGVKU51YDq28WHFvIdSDbwDE+wwLh3kuQoKU/JxFlOCR3ZDhUmbPWEoB6mwA3cxaUeSAUlpkw2NgjQbOX1MZUZ9Co5Bfd94J+XFN9IzZM0m/1OSFP/DCEPkm35j8YEXLnS1bkjg574OqKrOsBJvtDZFSEpswO55wynL2BoqtZPqJxACVkpcWtz3tGVLOqgjKZdhxJfV7xZDX5w7AnmPfC+ZWkOCkPxAPhrFOSWmibv0VeopJ4OYg3fe0BzJy9yYuEyvVlIbU7hxw30hBPw9StAIZZGFL6KVLcaxHmaDJ9CpOx6xB6HkY0LKwOK9ETmPlIMSGUdomNI41iil7J0B5DGJEHTKBQ3D8HiC7soRphm+k5QLl5nv8A75/wJn+6XG6Y035pZbV5P/Zme+XG5YGSXKVkmq0eTBY9I1P+h0ksyY2wvQxq1M5W7G+pt7onwc+gxlRBLpQn6PshnKxBIACgCOjH8YH+UDdTdfjE8iSk3HiNPCIzwtbsrzvtB8iahWhA7okmFg4KT0MQBF/V749mU41JaJS/oFRJIr3LGw5/GCZSuYPeIBFVLDAJPVrR9MCVJVoQLli1ohT9DNJh9TiUtLAquzlKTm8SLCFldjKVIYOSDr1/hCtVIFB0FQ5MS4462gKpwhxabMTyyke4XiNJu7LqNIGxGs1teE0+sVoGJPdB6sKSLOpW24+yIzgBVoD3BRi6aXsIfgWCKIzzDfTiUh3fqYveEzn2ZIYAdPy8a+osFm5gElaX3yKt3uIvtHLyISHOm+vBzEcnd2LIY11WHy7tp3wuqqhKUEnU8L/whDV1AmTVEKU+lwWtbaBp+HZhaY37/wAIXhZ0VRPVV3EBubfxMYy5kkj+cObvaFsvCjm1SQ/Ej3w7w+kTpmA6MfbB4Io5C2oVluATzAhRX4r1i+1OD5A/pNeLwoqKVKtShXUfEQySTAplITXsoK3GkSS8TJUSTbhFpRgsvXIjo5jKVgUuY4EpJb9pvtijnA7kJaDFe0BbLvDBakKPrNBkzyZSA3oQOYXccgYWTfJ+aLpSbaXB+2GXGW0JYd8lI+kG5D4xDOQYHkV8yUWmpcG3CCpas/q3s9zpFIUnslJMWVVOvYwFOGykX4gQ+mSFG1u6PBRq/Ii7SYkW0IUYaF+p4GMPkRSWOv2RYUyEi5t3xBPpH0eJ8m3Rb0JhLaIp0hy8PhSBQYpvABoykncRsjNJK1olTb0P/Nehqw/4S/eiNrxrXzdy/wD5Tt/Rq96I2U0dkq9EZd7Pl6GNbCmaNkqilMIbE6uhasXfo9JvlD8WEerpiGZREHKHCMPQPBeNSdsdWBKq1iwvz/LR4uY9lLV+6B7ngoKls+dDDU5g3R3hNjFclR9HLIP1iN+QPDjGfNBQVxZeEXJ00MaWYlQJC1MCzkAjrpAU2fmUyVHKD9UMe4XaB5KlZPRjQ+383g+logNdvbHnzyyktl1CMWeU6FqNmI4sR9sOqKlI+kR0Ye6A5KthaCUTGDxkk6C9k9QEEdt1AcVFvCK5NWHV2E6lg3hB+JVNm4wtPH8vATDFDLCZTPb325aw1SvfS0JaOYyev5EZzKkkNcgkC2wFyfd4wLOlGxrMkEf0i34WHvAiGSuaSQkqLcSP4QfTTDYO9vGGcoPB8yuq2TehIEzWZaMw5hB+2B1S06CSH45T9haLDMRYxW8XUpwpJJYgFn9Xj4wVMK2NjJC5QSoAtsW+MBiUlGiADyyj33galxAkD83BMC4jXsM3ME+6GbsCjslqp6QX7XRw1zA0mpyqdLDkS72NoXqqcyAeCte/+EQ/KrW4/GO4p+ilFrRUZ0A2IPA/GIZ06WgXLt3who65gH0uG4bwfJXmDgAPBSS0I40YVlXLmWIDbW0hcJDK+bcCGS6QEEk5QN9IETSpV6s0HoRpGmEXWkBf0kf9pvARkEA6l4wlUMsXVMHiPbE6VSwH9ICOLv7ouoTF/U9FOmPfkY1aB5mNyUlgpR5gt7zEdVjaQl0gkndWkVpx/wBAqwtaAkElgOJgGXIRMUQguRcjgDu0VurrlzFKUVE7DgOmwaEqcWXInJmSiXD66EWdxuDcRSM1fQXjpG4vJChyTyf2Fe9MXRo1l5t/LT5VUqlql5VejUoEaMCkEXPONmw0nb0ZJaezCZoekahrcUWgklTDLroxBfwItyaNvTTY9I0fMx2lmZ0zZYzZgwWpXRkkeot9w7hoVz4opiXZ5XeWJAKZbkvqSbchxhf+l5qlfOLUSxSbngWgX9K0wnfNy2SDYLAmZv2e1cA3vY3jPyixKQmYoSEEy+yoHMQXa7ghwBo2sKs30uqQww6j0Kg4B7PO/uh3RUZUpzuYH8nyibKTMB7J2a4UNUng3th7LAAt7Iz5sg6d9GUqQBprxiUJ23JjxGkToYB489yvQ1HgATGQXvwiPUxjVrYMN4l2EEmoK1s/XlyiWeE5cm3uPGM5KGDxAsvpBWw9HqZbJF7j2jiIwTMZbEOAku2xOnXSJM9svh+eEQYRUj068xsxF4Pbsb0WrDKVmZ3Au9+cOqdDQDhcoISOLB/CJ66vyJIAzKIsBbk5fQQ2GEXKzJNvoLVLGu0VjExlcD+Oze2LBSVQUi2g4F4S4zLvmbcN4pf3CKZkoy0HFdlYWrIopB3BHJ3ceIj2pOYEHQwBUKOcr2sD7VCCpanETXpmhqhRJmFBKTo/4vHqwUkjv+0RniUhxmG3ujOimBbBXR99ItXsewOqqylIbcRNh2JkKZR7KvYYHxCmvYuIByN13ENHWw1aLRNU4MLKmmSsOw6aR9T1pACTuA3gIymAvZ+6NUZ2iPGhNUYcUns6bcv4cYEpZS7BNr6XYjW8WWRREn7YL/RACXFjx4wZfk8dexqQnk0wBJYONOtoir6r5s8dBBMyQq4Cd7nk7mMpWDEqClnsjQC1+sDny2w0kAJ7QOZ0ywAMzfnlCPFQErCBfKpaQeIcEHwMWbEZqAhSdgg82DpAHUmKviyPnCbsCObugX9kNF2SkWzzOf8AUT/gzP8AdLjeLxpDzMyyK9X+EtvFH4Ru+Lx6MeX/AERz/VPQ+6OVq6lmBZUHOUggvozNrezDwEdUz/VPQ+6OXq2eTMDWALwJ6Q+JXYKJDjMm9nLXYs5B3DcdG3iJc03eJZry5npJdspccn2I4XPcYwUpK1W7O7HbkDvaJjdGNPULSoFBIIuGLXEXvyf8r8xSioCENrMKwl9WLM3c8UQAjTXuiBYJLkv7YWcFJUFSo3n6cFIKCCnYguDEsskp7405gGNrpyWUQOBuLbEcIu/kl5aGfMWiZlSVXlADhYpfcte/Ax58vxpRk5dousiaot5sPz3CI5ut/wAmPluBfXX4EwJOqgNT4RKSS0hl9JlzLRilN4Dl1oJ+P2NBQXZ47jR1kT3J4RhTSgCFP2gWPTb/ANhEno7d8LZ01iNCDYg8zb7bwYwuI17H1X5aBKskoCwutTsnS/4QCMczLBUrMNXct3NqeUV+YELHaGRyWKSbFzdQLhXsMC1AXJUM97nKRdJszgn3NFIwroKjE2HhuKdq4SgG6QSdOBJ14uDvDPGJWaSsA3ylmPQ6/nWNcU84koXmFmKgSXa1xsTbwi1YfiiM9lAhSbkHR2Y3vyhJgcKdoTTV/O5HsASX4ZjbxaMpSmHEfloj8oqRSZylJ0IfqC6iQ3dEdFVhRKdyOmkL60M9hE5PK35tAYGR+5oLcB06j3HhEFQlw24i0HYlkXrO+9we+Aq2na+x1j2VOIIghantq9jFHGh7Al3Qkbp3gylxcaLSOo+ERzqfKLXGh5fGBZ0lg+sMkdplrppgIcQQinzF9uekVPD8SMtQGqSfD8YsvysKSGuDcq+yJTh8E6MptOknKm4F1K2HLrANSQEkk7FuQ+JgtU4MxLJivY1U5zkRoNTxPwgQ17Ck2VmfOVNUS/ZdyeN/cNhHi6ZUzQOQ3gwSB4Q1kYTmZJcB3PEwTV1CZQUmUBmI7SgbI5vupo0+ZdIHjrbHPmrpCiuuwPoplt9Ze0bhjTvmunJFelKR2lSJii+ouhhbc6+EbijXidow5q5Ec/1T0PujlypAzXOsdRz/AFVdD7o5cWltLke/j0EdPobD7IqimWjW4Nn90RqpuN4MKXSAFXSGL3BBf7Yg9EoDp7IjbLNAq6NhESUNpaGkkFRYa8dG6vZo+xPDFSy0xJSWzDmOIbWCpegOKq0AmXmQ+4LHwePJQNm9Z7cYylTchY73B/OoZ4ZU0lI7WVu9/CObpASG9Bjc2TLCM2ZgfW7Wt2HIExGvHZxvm/0j2QvXU9D1DH8YyFUNPVMQ4ruhxlS45NdlAK5nbvEPKfyhDsQRxOoH4RWZaiA+o4j7YIkl7pvxGhgSgmEtk/FwzCx25hoUTq4FVyABeK9U4koTP2dG5CPZtQX0bn/GF8dIeLVjadisslilSuYs54jWPhXgi3ziN0qBcW4agjiIUomK+iB1zD8IllUiruAxb6SR7QXEckkO030N5NWhKuylKgLZCSFEEaBQsTtcbQbQzyMxQtKwr6KkpCgx3G5vqICp6AEZVrDWssO391aWUIbSKBIv6RwPrDN7SkGJylHo6mY1uKeqpYUSwBZttBfbXjA8rEJSlAhJQe4gvxbTwh5T0spTjN/HxjGZTUwcqKbb9m1uUSUotdBshyq11GwjFcgxmubJyj1idsv4RPT1csh7sPrW8Y6M+IriKamgvmAbj1iRNhbU7w3VUSma3GFqsWS5ASC3K+vQ84fyt+hkgX0ZNrtrxJ8IxNOouPRqbj+B1giVis7+zSkNpmbvtHxq5pN1lP8Ad/EQPJQ/CxUcJXexHVvjGUorRbMOj/CCloDuXJ53MYiWS+VOnf8AhHeVyKLGl2eTJrj6Xsb26wN6R9GSn6yiw8YJkUhUSqYpkJDqJsw4AcdeVoSYhiozmaU6g+iT9VIDBXW1upMGEXJgnKMVoIxjFEyQEZiX1APaL6k/UGwBvCGpxUzAmXLSEh9BuTxfU6QP8kUtSidkqWpRfQa+0gd8YYdUpRNT9LgxYXB1s8bYY1Ff0xSyNsunmfmj9Ks7n0M2/eh25Rvlo0h5rJ//ADGQhgCKaa7Br5h7xfvjd0aIdGPKv2I5/qnofdHLhqVbR1HO9U9DHMNLJCwWUkFOqczHqNiIEymL2QJrG1R1azx413GnD7IZCmB1Y7BSWPu1iGvkejlqLCwsoW8REOSujS4urI1JcAJZ1KAITp2XYdbjw5w/xiuQumUlYHpElKpZbUEJVqBY5SzGx15RX8NoJhQ6U3lgKclnyqez+sWPsENKarCgNFCYUywBchOcZgQA/q27yd4ZqpUcmpQvoS0ygsMQGHH7HjOdOsw04/GIpyChSkbglPgWieiw1S0zFA5fRpzKdxZ2jpKiadmMuoLNYjgbwZIkEj1AfAj2xjRUwsVH2aaMSej+EOlS2bL9Ugk2KWLk8gWjPOdOkXjAAThxSUliCfog+99BB9PTAZjlsNWOuml2cufCAp1aDNLPlGUPrdze92donlIJQe0wsHd3B/ifZE25VsdRTJVYWCGyh+uv5L+EfSqQyycqkj9l1F+Bb8s8S05KJgCiTmHZ04knnv8AloxrsMzErKyOiQTsGF+QhOTumynFJWiVVeosBkJYbXLlrc7iPBOK9SbM7HKNS+m9jACcNBuJmcfScEECx1fd9vqxEKVjlE0WJHqkbXsdRb3w6ivQljlVMAosouG3c3FtO6DKVgCCo7mwc/aeH4RX1ykdlIKlGwz6M4zOdtLsT7okkYEpTZZrItqLqIs+xA+EK8f1nWWpM8JTmS3Dtbm1+X4iFUyszKPzQIzMFEWUBbs8SSD4GAvkknMxVMWHDpANyA58SEnv6Qzn1yChITLUCDuk+znaJtcekGKtk1NPWxAygtYfH2xiakP2jxvq7XLcbP4QPS1KfSF7FQDhwbbaDkHvvE6MhLFzluLcTcDx8DCyj9GumZmtlb/7RxY+DeyMplRLPqqD379B9vtgaamXmCWJZI1J3dkghuftiNC5QKbaEP2jY3zN3glukcor+neQxmYqnQOe8DcDwvrGdOmwIU7jfv58/ZGMujllSilABBYk3N3+GsfVdQJUpcxnawAs5PHkN+6GpWkkPyVWwlMglyfVFyeAhdPxT0y0hIOUCzhgG+llbho9/GK9XY+4ckDMgJU2p1zC3EwnGML0ByjgPC5NzGvH+O6MmTOmyw4hVqUgAqZ9eB4b98L8Rq2CXLFk6EO4Gg5AbQiqakrNySBpHuH03pJqEfWUBw3u56RoWHjszvLekOpFQpMtWZwJ6GSp9sx7+0Q3+YmE6ksocQQYMrq7OClTnKWTyTw5AbRCJua++h68fzziiQrL95pF5sVSrXNIme5Eb3jn/wAzAbFE3/optu5OgjoBoZIjN2zCo9VXQ+4xyIKk6ix4j39Y66qfVPQ+4xx+BDHIbYXWrfsBw7rQLZhxbY63GkNMTmIVJUUqcMLHUdoFjz12iuUqyg5knT8+EHVE9K0qU2UtoNIk4XJMrGbUWgj9KrlqlKSdALG4d306Fo2FgOKAyZczLLExSSVZUhLATZga21tOcaxn2yjgP/VBh5gtTkllROgYBzcklQTz1c90VpcrF240Op8rJUzZqVITMUA25QSwUoWZKiApmc3UbQLjdesJUC5WqUkZ7DsLUEqQX4EAjqrTQBVdQDmmzGBUodlJLBxmKX4mznZJAjDGan0qpczMkvLIURp2VF0Dg+ZL9YlNItjTqzOnrBlfawIbf+I77QUM5JJ7KBZRJZiS1tX1HhAUlSGy5k5TqX4Ato3DxJgumWskFwoEXBZSS24JHZVlV7oySXw0Jk8vDUJlqIBJ7SXDh3Zy30hcjfSDJcjsISzWBNr2Nrd0RUeKDOq4cOwf6IJKTzJcDugLEq5znDhnSlil8z5S93YhJvsFcYhwlJ0yimlscKSgHOpv7x4aW9sK0065yMytiRcEOz5T7fZH0rF1FNgFE3STYBiRd+By+IjCTX5VMc2irOVBixzJJ0Z8obh3wY4pI6WVMnl0S0+kUXVmTlS3auQHUNtye9oXropxUpRJc8R1LBtb+jHXi0HSag29IcqDkDg3PaUAORsL8xBP6U9EJ01Rz+iZhqMxACRyGYgd3OKrkmJyTQrFQEIX6KZnmLWlAASxCiklWVxdOwIbfhGYr8gKVpPpAdFa3CQ4I0AcEAceUCUkpImBVigpzAv/AJHDs/rGHVMgFa5rF5aDoApgSMi0k2UG9x4xolCkZ45LIE1ZUOy5QGKWDCzADuzJD8+UejEXST+zZi3rKSl2vpaI8RlBSyqUr9pSQMoZRF0tZmV7eTCOVTS0LUQvO6AkgCxVlACgX+skHviMoF4zJJSsq3SXUF5TbQOz6PqkpPQQfTUpM0KUQUq20LHQ+4wOlQCgUOcy8zlnKcxCkqtsTmB4QEjE0SVnIpUxZJb6CQkOGJ1KQA720hHFyWkFuuyz1kgpQcl1ABueV216nxitVeMy0qJUSpRUSyLAesNS/wBY2iWpx+WsH0kxyG7EsHJfiosS3RusKfSomkl0BKdlEDqW4bv7I7Fia/0gOSfRHXeUM1bCU6A5JynU7Zj9Jr8rwnq6yZMPzi1KbiSR8IJqK0LcCyBqdM3AAQM5Xoktt+O0bYqK9Gadvpg5EYQYnDJitEE9BBEjyemqNw3S/uh3NIn45PpCtob+TtPmM47pkrI6ulPuJ8YKPkxk9cno2nMwdTrRTy1rSkZhLysXIUpRSQ/KxtE5ZE1URlja2ysTbXOpH8D3xnL9RR3JAHQXPiW8IMlh3nTkBRmeoDYG91MD6oAYDS/KBa2uKlW8fhwili17Lj5mg2LIH/anP+6I6HjnTzM/9Wl/4c7/AGR0W0MSfZHUDsnofdHJScJmnWXMHVC/sEddtHkcBM5LGCzb5UqOzZFh/ERKjycqQC0lZHIOfDU+EdXx80CmNyOWJmETfSDNJmhLgeosOAADfLwETfIpwceimBLuOwr6oZg1thHULR80H2cp0jlrEMPnfNoTKmEhIWwQrWY5O2uXL3R9LnVJR6MyVqQNlSiz34pfaOpGj5oVqxllaOaE4euZeZJIASMqUS1IcMVMpk8BqOMYmjmOkIRMAFv5tQexN7XuVB+Bjplo+aJ+MfztejniooCp1ehm+kIYdlSlDI4AdIZiwDa6GJKLyZmFK1LQZGa7lClK0T9EaBwT3x0G0fAQPD/Tnnb9HOczC5cokrTPnlmAShctNy5IIBJ0B2gcYdNV2pMqeAQQEKQokAguAoi4dudt46UaPWgrGhfMznbB/JackelnJmJAYiXkUSSm4zWsLaa6xB5YYdOsRKUJarEIQp1rYKKljL08LR0g0fNBWOnZzzM5SpKOeUFIlTAyhcoX6pc3to6Uw5k08+TI9SYVKUVFIRM/m0gMFW1Pat0O8dKNHhEUatCqdHPtNh0z0gSmXMDpYHIpikm2o/aVrvASsDnBWWdImpCUv2UqusOpBBAuklJ4i4jpApjxoRwGWV/DnYYQtMxBSmd2VAkGVMDizp9Uu7dOkJanC6hC/wCYnMQrKfRLulTsdOcdRkR60csdHPK2cmnCqlTgU84u2kqYf/WHWFeQFSsPOSuSi5U6FlR5BIGsdMNHjQzTapC8/pzucClSFMKeesjdUtRY/us/SGlLIB0p5g6yl/djcuN1ipUvMhnzAXci77AiE1d5QzkTMoyEbOlW5I+tfSIywKXtlo/kNejXMxSh/QTf/wA1geGWBKisnAHLImADhLXe4f6MbUm43OCEF0dpweydlEW7XCPUYxPyqJUhwQ3YU2iyXGfkN/GFX40Uc/yZP0aVqVTJgJMmezNeWsJJc6MklufOFVRSVMwAGnXkSXZMqZdv8r33joWqxWcMxBQwJYFKjoUg3z7kk6RNNrZqWdSD2CfVIuE/39M124W5xaONR6JvK2c5VmE1S2K6WcCEhmkzBbawTygP/h2pTf5NPc6fNTfH1Y6YVUz0qQCtBBIdpahuAW7doySuf2fnUXBJ+bPL9vnDpUJzNK+aHB58vFJSpkichIRNdSpa0i6C11JAjoGF9DNmZylagodrRLWGVgbniYYNBF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smtClean="0">
              <a:solidFill>
                <a:prstClr val="black"/>
              </a:solidFill>
            </a:endParaRPr>
          </a:p>
        </p:txBody>
      </p:sp>
      <p:sp>
        <p:nvSpPr>
          <p:cNvPr id="3" name="Content Placeholder 2"/>
          <p:cNvSpPr>
            <a:spLocks noGrp="1"/>
          </p:cNvSpPr>
          <p:nvPr>
            <p:ph idx="1"/>
          </p:nvPr>
        </p:nvSpPr>
        <p:spPr>
          <a:xfrm>
            <a:off x="63400" y="1048659"/>
            <a:ext cx="5932155" cy="4245371"/>
          </a:xfrm>
        </p:spPr>
        <p:txBody>
          <a:bodyPr>
            <a:noAutofit/>
          </a:bodyPr>
          <a:lstStyle/>
          <a:p>
            <a:r>
              <a:rPr lang="en-US" sz="2400" i="1" dirty="0" smtClean="0"/>
              <a:t>The </a:t>
            </a:r>
            <a:r>
              <a:rPr lang="en-US" sz="2400" i="1" cap="small" dirty="0"/>
              <a:t>Lord</a:t>
            </a:r>
            <a:r>
              <a:rPr lang="en-US" sz="2400" i="1" dirty="0"/>
              <a:t> said to Abram, “Go from your </a:t>
            </a:r>
            <a:r>
              <a:rPr lang="en-US" sz="2400" i="1" dirty="0" smtClean="0"/>
              <a:t>country… to </a:t>
            </a:r>
            <a:r>
              <a:rPr lang="en-US" sz="2400" i="1" dirty="0"/>
              <a:t>the land that I will show you. </a:t>
            </a:r>
            <a:r>
              <a:rPr lang="en-US" sz="2400" i="1" dirty="0" smtClean="0"/>
              <a:t>… I </a:t>
            </a:r>
            <a:r>
              <a:rPr lang="en-US" sz="2400" i="1" dirty="0"/>
              <a:t>will bless </a:t>
            </a:r>
            <a:r>
              <a:rPr lang="en-US" sz="2400" i="1" dirty="0" smtClean="0"/>
              <a:t>you… so </a:t>
            </a:r>
            <a:r>
              <a:rPr lang="en-US" sz="2400" i="1" dirty="0"/>
              <a:t>that you will be a </a:t>
            </a:r>
            <a:r>
              <a:rPr lang="en-US" sz="2400" i="1" dirty="0" smtClean="0"/>
              <a:t>blessing… and </a:t>
            </a:r>
            <a:r>
              <a:rPr lang="en-US" sz="2400" i="1" dirty="0"/>
              <a:t>in you all the families of the earth shall be blessed.” So Abram </a:t>
            </a:r>
            <a:r>
              <a:rPr lang="en-US" sz="2400" i="1" dirty="0" smtClean="0"/>
              <a:t>went… Then </a:t>
            </a:r>
            <a:r>
              <a:rPr lang="en-US" sz="2400" i="1" dirty="0"/>
              <a:t>the </a:t>
            </a:r>
            <a:r>
              <a:rPr lang="en-US" sz="2400" i="1" cap="small" dirty="0"/>
              <a:t>Lord</a:t>
            </a:r>
            <a:r>
              <a:rPr lang="en-US" sz="2400" i="1" dirty="0"/>
              <a:t> </a:t>
            </a:r>
            <a:r>
              <a:rPr lang="en-US" sz="2400" i="1" dirty="0" smtClean="0"/>
              <a:t>… said </a:t>
            </a:r>
            <a:r>
              <a:rPr lang="en-US" sz="2400" b="1" i="1" dirty="0" smtClean="0">
                <a:solidFill>
                  <a:schemeClr val="accent1"/>
                </a:solidFill>
              </a:rPr>
              <a:t>“To </a:t>
            </a:r>
            <a:r>
              <a:rPr lang="en-US" sz="2400" b="1" i="1" dirty="0">
                <a:solidFill>
                  <a:schemeClr val="accent1"/>
                </a:solidFill>
              </a:rPr>
              <a:t>your offspring I will give this land.”</a:t>
            </a:r>
            <a:r>
              <a:rPr lang="en-US" sz="2400" i="1" dirty="0"/>
              <a:t> </a:t>
            </a:r>
            <a:r>
              <a:rPr lang="en-US" sz="2400" i="1" dirty="0" smtClean="0"/>
              <a:t> </a:t>
            </a:r>
            <a:r>
              <a:rPr lang="en-US" sz="2400" dirty="0" smtClean="0"/>
              <a:t>(</a:t>
            </a:r>
            <a:r>
              <a:rPr lang="en-US" sz="2400" dirty="0" err="1"/>
              <a:t>Ge</a:t>
            </a:r>
            <a:r>
              <a:rPr lang="en-US" sz="2400" dirty="0"/>
              <a:t> 12:1–7) </a:t>
            </a:r>
            <a:r>
              <a:rPr lang="en-US" sz="2400" dirty="0" smtClean="0"/>
              <a:t/>
            </a:r>
            <a:br>
              <a:rPr lang="en-US" sz="2400" dirty="0" smtClean="0"/>
            </a:br>
            <a:endParaRPr lang="en-US" sz="2400" dirty="0" smtClean="0"/>
          </a:p>
          <a:p>
            <a:r>
              <a:rPr lang="en-US" sz="2400" i="1" dirty="0" smtClean="0"/>
              <a:t>“</a:t>
            </a:r>
            <a:r>
              <a:rPr lang="en-US" sz="2400" i="1" dirty="0"/>
              <a:t>I will send </a:t>
            </a:r>
            <a:r>
              <a:rPr lang="en-US" sz="2400" i="1" dirty="0" smtClean="0"/>
              <a:t>the hornet </a:t>
            </a:r>
            <a:r>
              <a:rPr lang="en-US" sz="2400" i="1" dirty="0"/>
              <a:t>before you, which shall drive out the [enemies]… </a:t>
            </a:r>
            <a:r>
              <a:rPr lang="en-US" sz="2400" i="1" dirty="0" smtClean="0"/>
              <a:t/>
            </a:r>
            <a:br>
              <a:rPr lang="en-US" sz="2400" i="1" dirty="0" smtClean="0"/>
            </a:br>
            <a:r>
              <a:rPr lang="en-US" sz="2400" b="1" i="1" dirty="0">
                <a:solidFill>
                  <a:schemeClr val="accent1"/>
                </a:solidFill>
              </a:rPr>
              <a:t>I will give [them] into your hand, and you shall drive them out </a:t>
            </a:r>
            <a:r>
              <a:rPr lang="en-US" sz="2400" i="1" dirty="0"/>
              <a:t>… </a:t>
            </a:r>
            <a:r>
              <a:rPr lang="en-US" sz="2400" i="1" dirty="0" smtClean="0"/>
              <a:t>for </a:t>
            </a:r>
            <a:r>
              <a:rPr lang="en-US" sz="2400" i="1" dirty="0"/>
              <a:t>I will give the inhabitants of the land into your </a:t>
            </a:r>
            <a:r>
              <a:rPr lang="en-US" sz="2400" i="1" dirty="0" smtClean="0"/>
              <a:t>hand” </a:t>
            </a:r>
            <a:r>
              <a:rPr lang="en-US" sz="2400" dirty="0"/>
              <a:t>(Ex 23:27–31) </a:t>
            </a:r>
          </a:p>
        </p:txBody>
      </p:sp>
    </p:spTree>
    <p:extLst>
      <p:ext uri="{BB962C8B-B14F-4D97-AF65-F5344CB8AC3E}">
        <p14:creationId xmlns:p14="http://schemas.microsoft.com/office/powerpoint/2010/main" val="248993336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6" y="126430"/>
            <a:ext cx="9057184" cy="634082"/>
          </a:xfrm>
        </p:spPr>
        <p:txBody>
          <a:bodyPr>
            <a:noAutofit/>
          </a:bodyPr>
          <a:lstStyle/>
          <a:p>
            <a:r>
              <a:rPr lang="en-US" sz="2800" b="1" dirty="0" smtClean="0"/>
              <a:t>The example of Israel (3/5): </a:t>
            </a:r>
            <a:r>
              <a:rPr lang="en-US" sz="2800" b="1" i="1" dirty="0" smtClean="0"/>
              <a:t>Israel’s response</a:t>
            </a:r>
            <a:br>
              <a:rPr lang="en-US" sz="2800" b="1" i="1" dirty="0" smtClean="0"/>
            </a:br>
            <a:endParaRPr lang="en-US" sz="3000" b="1" i="1" dirty="0"/>
          </a:p>
        </p:txBody>
      </p:sp>
      <p:sp>
        <p:nvSpPr>
          <p:cNvPr id="3" name="Content Placeholder 2"/>
          <p:cNvSpPr>
            <a:spLocks noGrp="1"/>
          </p:cNvSpPr>
          <p:nvPr>
            <p:ph idx="1"/>
          </p:nvPr>
        </p:nvSpPr>
        <p:spPr>
          <a:xfrm>
            <a:off x="121760" y="982636"/>
            <a:ext cx="5753495" cy="3664582"/>
          </a:xfrm>
        </p:spPr>
        <p:txBody>
          <a:bodyPr>
            <a:noAutofit/>
          </a:bodyPr>
          <a:lstStyle/>
          <a:p>
            <a:r>
              <a:rPr lang="en-US" sz="2200" i="1" dirty="0" smtClean="0"/>
              <a:t>Moses </a:t>
            </a:r>
            <a:r>
              <a:rPr lang="en-US" sz="2200" i="1" dirty="0"/>
              <a:t>sent [12 spies] to spy out the land of Canaan and said to them, “Go up … &amp; see what the land is </a:t>
            </a:r>
            <a:r>
              <a:rPr lang="en-US" sz="2200" dirty="0"/>
              <a:t>… </a:t>
            </a:r>
            <a:endParaRPr lang="en-US" sz="2200" dirty="0" smtClean="0"/>
          </a:p>
          <a:p>
            <a:r>
              <a:rPr lang="en-US" sz="2200" i="1" dirty="0" smtClean="0"/>
              <a:t>They </a:t>
            </a:r>
            <a:r>
              <a:rPr lang="en-US" sz="2200" i="1" dirty="0"/>
              <a:t>brought back </a:t>
            </a:r>
            <a:r>
              <a:rPr lang="en-US" sz="2200" i="1" dirty="0" smtClean="0"/>
              <a:t>word…“the land… flows </a:t>
            </a:r>
            <a:r>
              <a:rPr lang="en-US" sz="2200" i="1" dirty="0"/>
              <a:t>with milk and honey… but the </a:t>
            </a:r>
            <a:r>
              <a:rPr lang="en-US" sz="2200" i="1" dirty="0" smtClean="0"/>
              <a:t>people… are </a:t>
            </a:r>
            <a:r>
              <a:rPr lang="en-US" sz="2200" i="1" dirty="0"/>
              <a:t>strong, and the cities are </a:t>
            </a:r>
            <a:r>
              <a:rPr lang="en-US" sz="2200" i="1" dirty="0" smtClean="0"/>
              <a:t>fortified”</a:t>
            </a:r>
          </a:p>
          <a:p>
            <a:pPr marL="914400" lvl="1" indent="-457200">
              <a:buFont typeface="+mj-lt"/>
              <a:buAutoNum type="arabicPeriod"/>
            </a:pPr>
            <a:r>
              <a:rPr lang="en-US" sz="2200" b="1" i="1" u="sng" dirty="0" smtClean="0"/>
              <a:t>But Caleb</a:t>
            </a:r>
            <a:r>
              <a:rPr lang="en-US" sz="2200" i="1" dirty="0" smtClean="0"/>
              <a:t>… said</a:t>
            </a:r>
            <a:r>
              <a:rPr lang="en-US" sz="2200" i="1" dirty="0"/>
              <a:t> </a:t>
            </a:r>
            <a:r>
              <a:rPr lang="en-US" sz="2200" i="1" dirty="0" smtClean="0"/>
              <a:t>“Let </a:t>
            </a:r>
            <a:r>
              <a:rPr lang="en-US" sz="2200" i="1" dirty="0"/>
              <a:t>us go </a:t>
            </a:r>
            <a:r>
              <a:rPr lang="en-US" sz="2200" i="1" dirty="0" smtClean="0"/>
              <a:t>up…</a:t>
            </a:r>
            <a:r>
              <a:rPr lang="en-US" sz="2200" b="1" i="1" u="sng" dirty="0" smtClean="0"/>
              <a:t>we </a:t>
            </a:r>
            <a:r>
              <a:rPr lang="en-US" sz="2200" b="1" i="1" u="sng" dirty="0"/>
              <a:t>are well able</a:t>
            </a:r>
            <a:r>
              <a:rPr lang="en-US" sz="2200" i="1" dirty="0"/>
              <a:t> to </a:t>
            </a:r>
            <a:r>
              <a:rPr lang="en-US" sz="2200" i="1" dirty="0" smtClean="0"/>
              <a:t>overcome” </a:t>
            </a:r>
          </a:p>
          <a:p>
            <a:pPr marL="914400" lvl="1" indent="-457200">
              <a:buFont typeface="+mj-lt"/>
              <a:buAutoNum type="arabicPeriod"/>
            </a:pPr>
            <a:r>
              <a:rPr lang="en-US" sz="2200" b="1" i="1" u="sng" dirty="0"/>
              <a:t>The </a:t>
            </a:r>
            <a:r>
              <a:rPr lang="en-US" sz="2200" b="1" i="1" u="sng" dirty="0" smtClean="0"/>
              <a:t>[others]</a:t>
            </a:r>
            <a:r>
              <a:rPr lang="en-US" sz="2200" b="1" i="1" dirty="0" smtClean="0"/>
              <a:t> </a:t>
            </a:r>
            <a:r>
              <a:rPr lang="en-US" sz="2200" i="1" dirty="0" smtClean="0"/>
              <a:t>said</a:t>
            </a:r>
            <a:r>
              <a:rPr lang="en-US" sz="2200" i="1" dirty="0"/>
              <a:t>, “</a:t>
            </a:r>
            <a:r>
              <a:rPr lang="en-US" sz="2200" b="1" i="1" u="sng" dirty="0"/>
              <a:t>We are not able</a:t>
            </a:r>
            <a:r>
              <a:rPr lang="en-US" sz="2200" i="1" dirty="0"/>
              <a:t> to go up against the people, for they are stronger than we are…. </a:t>
            </a:r>
            <a:endParaRPr lang="en-US" sz="2200" i="1" dirty="0" smtClean="0"/>
          </a:p>
          <a:p>
            <a:pPr marL="914400" lvl="1" indent="-457200">
              <a:buFont typeface="+mj-lt"/>
              <a:buAutoNum type="arabicPeriod"/>
            </a:pPr>
            <a:r>
              <a:rPr lang="en-US" sz="2200" b="1" i="1" u="sng" dirty="0"/>
              <a:t>[The people]</a:t>
            </a:r>
            <a:r>
              <a:rPr lang="en-US" sz="2200" i="1" dirty="0"/>
              <a:t> said…“Why is the Lord bringing us into this land, to fall by the sword? </a:t>
            </a:r>
            <a:r>
              <a:rPr lang="en-US" sz="2200" b="1" i="1" u="sng" dirty="0"/>
              <a:t>Let’s… go back</a:t>
            </a:r>
            <a:r>
              <a:rPr lang="en-US" sz="2200" i="1" dirty="0"/>
              <a:t> to Egypt.” </a:t>
            </a:r>
            <a:r>
              <a:rPr lang="en-US" sz="2200" i="1" dirty="0" smtClean="0"/>
              <a:t>(Nu 13:17–14:30)</a:t>
            </a:r>
            <a:endParaRPr lang="en-US" sz="2200" i="1" dirty="0"/>
          </a:p>
        </p:txBody>
      </p:sp>
      <p:grpSp>
        <p:nvGrpSpPr>
          <p:cNvPr id="4" name="Group 3"/>
          <p:cNvGrpSpPr/>
          <p:nvPr/>
        </p:nvGrpSpPr>
        <p:grpSpPr>
          <a:xfrm>
            <a:off x="5873986" y="1091819"/>
            <a:ext cx="3270014" cy="5766181"/>
            <a:chOff x="5873986" y="1091819"/>
            <a:chExt cx="3050549" cy="5246309"/>
          </a:xfrm>
          <a:effectLst>
            <a:outerShdw blurRad="50800" dist="38100" dir="10800000" algn="r" rotWithShape="0">
              <a:prstClr val="black">
                <a:alpha val="40000"/>
              </a:prstClr>
            </a:outerShdw>
          </a:effectLst>
        </p:grpSpPr>
        <p:pic>
          <p:nvPicPr>
            <p:cNvPr id="8194" name="Picture 2" descr="http://www.swordofthespirit.net/bulwark/joshua-spy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986" y="1091819"/>
              <a:ext cx="3050549" cy="24020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6" name="Picture 4" descr="http://www.timetobelieve.com/wp-content/uploads/2012/07/giants12.jp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73986" y="3493826"/>
              <a:ext cx="3050549" cy="28443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8" name="Slide Number Placeholder 3"/>
          <p:cNvSpPr>
            <a:spLocks noGrp="1"/>
          </p:cNvSpPr>
          <p:nvPr>
            <p:ph type="sldNum" sz="quarter" idx="12"/>
          </p:nvPr>
        </p:nvSpPr>
        <p:spPr>
          <a:xfrm>
            <a:off x="7028539" y="6492875"/>
            <a:ext cx="2133600" cy="365125"/>
          </a:xfrm>
        </p:spPr>
        <p:txBody>
          <a:bodyPr/>
          <a:lstStyle/>
          <a:p>
            <a:pPr>
              <a:defRPr/>
            </a:pPr>
            <a:fld id="{9B69759B-C1D9-417C-9B4A-0F717375400C}" type="slidenum">
              <a:rPr lang="en-ZA" smtClean="0">
                <a:solidFill>
                  <a:prstClr val="white">
                    <a:lumMod val="50000"/>
                  </a:prstClr>
                </a:solidFill>
              </a:rPr>
              <a:pPr>
                <a:defRPr/>
              </a:pPr>
              <a:t>15</a:t>
            </a:fld>
            <a:endParaRPr lang="en-ZA">
              <a:solidFill>
                <a:prstClr val="white">
                  <a:lumMod val="50000"/>
                </a:prstClr>
              </a:solidFill>
            </a:endParaRPr>
          </a:p>
        </p:txBody>
      </p:sp>
    </p:spTree>
    <p:extLst>
      <p:ext uri="{BB962C8B-B14F-4D97-AF65-F5344CB8AC3E}">
        <p14:creationId xmlns:p14="http://schemas.microsoft.com/office/powerpoint/2010/main" val="248262952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6" y="126430"/>
            <a:ext cx="9057184" cy="634082"/>
          </a:xfrm>
        </p:spPr>
        <p:txBody>
          <a:bodyPr>
            <a:noAutofit/>
          </a:bodyPr>
          <a:lstStyle/>
          <a:p>
            <a:pPr marL="449263" indent="-449263"/>
            <a:r>
              <a:rPr lang="en-US" sz="2800" b="1" dirty="0" smtClean="0"/>
              <a:t>The example of Israel (4/5): </a:t>
            </a:r>
            <a:r>
              <a:rPr lang="en-US" sz="2800" b="1" i="1" dirty="0" smtClean="0"/>
              <a:t>Unbelief vs. faith </a:t>
            </a:r>
            <a:r>
              <a:rPr lang="en-US" sz="2800" i="1" dirty="0" smtClean="0"/>
              <a:t/>
            </a:r>
            <a:br>
              <a:rPr lang="en-US" sz="2800" i="1" dirty="0" smtClean="0"/>
            </a:br>
            <a:endParaRPr lang="en-US" sz="3000" i="1" dirty="0"/>
          </a:p>
        </p:txBody>
      </p:sp>
      <p:sp>
        <p:nvSpPr>
          <p:cNvPr id="3" name="Content Placeholder 2"/>
          <p:cNvSpPr>
            <a:spLocks noGrp="1"/>
          </p:cNvSpPr>
          <p:nvPr>
            <p:ph idx="1"/>
          </p:nvPr>
        </p:nvSpPr>
        <p:spPr>
          <a:xfrm>
            <a:off x="179513" y="1452420"/>
            <a:ext cx="4165206" cy="2186211"/>
          </a:xfrm>
        </p:spPr>
        <p:txBody>
          <a:bodyPr>
            <a:noAutofit/>
          </a:bodyPr>
          <a:lstStyle/>
          <a:p>
            <a:pPr marL="174625" indent="-174625"/>
            <a:r>
              <a:rPr lang="en-US" sz="1800" i="1" dirty="0" smtClean="0"/>
              <a:t>God said “I </a:t>
            </a:r>
            <a:r>
              <a:rPr lang="en-US" sz="1800" i="1" dirty="0"/>
              <a:t>will send hornets before you, which shall drive out the </a:t>
            </a:r>
            <a:r>
              <a:rPr lang="en-US" sz="1800" i="1" dirty="0" smtClean="0"/>
              <a:t>[enemies]… I </a:t>
            </a:r>
            <a:r>
              <a:rPr lang="en-US" sz="1800" i="1" dirty="0"/>
              <a:t>will give </a:t>
            </a:r>
            <a:r>
              <a:rPr lang="en-US" sz="1800" i="1" dirty="0" smtClean="0"/>
              <a:t>[them] into </a:t>
            </a:r>
            <a:r>
              <a:rPr lang="en-US" sz="1800" i="1" dirty="0"/>
              <a:t>your hand, and you shall drive </a:t>
            </a:r>
            <a:r>
              <a:rPr lang="en-US" sz="1800" i="1" dirty="0" smtClean="0"/>
              <a:t>them”</a:t>
            </a:r>
            <a:endParaRPr lang="en-US" sz="1800" dirty="0"/>
          </a:p>
        </p:txBody>
      </p:sp>
      <p:sp>
        <p:nvSpPr>
          <p:cNvPr id="8" name="Slide Number Placeholder 3"/>
          <p:cNvSpPr>
            <a:spLocks noGrp="1"/>
          </p:cNvSpPr>
          <p:nvPr>
            <p:ph type="sldNum" sz="quarter" idx="12"/>
          </p:nvPr>
        </p:nvSpPr>
        <p:spPr>
          <a:xfrm>
            <a:off x="7028539" y="6492875"/>
            <a:ext cx="2133600" cy="365125"/>
          </a:xfrm>
        </p:spPr>
        <p:txBody>
          <a:bodyPr/>
          <a:lstStyle/>
          <a:p>
            <a:pPr>
              <a:defRPr/>
            </a:pPr>
            <a:fld id="{9B69759B-C1D9-417C-9B4A-0F717375400C}" type="slidenum">
              <a:rPr lang="en-ZA" smtClean="0">
                <a:solidFill>
                  <a:prstClr val="white">
                    <a:lumMod val="50000"/>
                  </a:prstClr>
                </a:solidFill>
              </a:rPr>
              <a:pPr>
                <a:defRPr/>
              </a:pPr>
              <a:t>16</a:t>
            </a:fld>
            <a:endParaRPr lang="en-ZA">
              <a:solidFill>
                <a:prstClr val="white">
                  <a:lumMod val="50000"/>
                </a:prstClr>
              </a:solidFill>
            </a:endParaRPr>
          </a:p>
        </p:txBody>
      </p:sp>
      <p:sp>
        <p:nvSpPr>
          <p:cNvPr id="9" name="Content Placeholder 2"/>
          <p:cNvSpPr txBox="1">
            <a:spLocks/>
          </p:cNvSpPr>
          <p:nvPr/>
        </p:nvSpPr>
        <p:spPr bwMode="auto">
          <a:xfrm>
            <a:off x="4672484" y="1452420"/>
            <a:ext cx="4282839" cy="159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r>
              <a:rPr lang="en-US" sz="1800" i="1" dirty="0" smtClean="0">
                <a:solidFill>
                  <a:prstClr val="black"/>
                </a:solidFill>
              </a:rPr>
              <a:t>“the </a:t>
            </a:r>
            <a:r>
              <a:rPr lang="en-US" sz="1800" i="1" dirty="0">
                <a:solidFill>
                  <a:prstClr val="black"/>
                </a:solidFill>
              </a:rPr>
              <a:t>people… are strong, and the cities are </a:t>
            </a:r>
            <a:r>
              <a:rPr lang="en-US" sz="1800" i="1" dirty="0" smtClean="0">
                <a:solidFill>
                  <a:prstClr val="black"/>
                </a:solidFill>
              </a:rPr>
              <a:t>fortified… We </a:t>
            </a:r>
            <a:r>
              <a:rPr lang="en-US" sz="1800" i="1" dirty="0">
                <a:solidFill>
                  <a:prstClr val="black"/>
                </a:solidFill>
              </a:rPr>
              <a:t>are not able to go up against the people, for they are stronger than we </a:t>
            </a:r>
            <a:r>
              <a:rPr lang="en-US" sz="1800" i="1" dirty="0" smtClean="0">
                <a:solidFill>
                  <a:prstClr val="black"/>
                </a:solidFill>
              </a:rPr>
              <a:t>are’</a:t>
            </a:r>
            <a:endParaRPr lang="en-US" sz="1800" i="1" dirty="0">
              <a:solidFill>
                <a:prstClr val="black"/>
              </a:solidFill>
            </a:endParaRPr>
          </a:p>
        </p:txBody>
      </p:sp>
      <p:sp>
        <p:nvSpPr>
          <p:cNvPr id="10" name="Rectangle 9"/>
          <p:cNvSpPr/>
          <p:nvPr/>
        </p:nvSpPr>
        <p:spPr>
          <a:xfrm>
            <a:off x="6431223" y="2452088"/>
            <a:ext cx="1161143" cy="72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ZA" sz="2400" b="1" i="1" dirty="0" smtClean="0">
                <a:solidFill>
                  <a:srgbClr val="4F81BD"/>
                </a:solidFill>
                <a:latin typeface="Arial" pitchFamily="34" charset="0"/>
                <a:cs typeface="Arial" pitchFamily="34" charset="0"/>
              </a:rPr>
              <a:t>But…</a:t>
            </a:r>
          </a:p>
        </p:txBody>
      </p:sp>
      <p:sp>
        <p:nvSpPr>
          <p:cNvPr id="11" name="Content Placeholder 2"/>
          <p:cNvSpPr txBox="1">
            <a:spLocks/>
          </p:cNvSpPr>
          <p:nvPr/>
        </p:nvSpPr>
        <p:spPr bwMode="auto">
          <a:xfrm>
            <a:off x="4672484" y="2969073"/>
            <a:ext cx="4165206" cy="121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r>
              <a:rPr lang="en-US" sz="1800" b="1" i="1" dirty="0">
                <a:solidFill>
                  <a:prstClr val="black"/>
                </a:solidFill>
              </a:rPr>
              <a:t>God said </a:t>
            </a:r>
            <a:r>
              <a:rPr lang="en-US" sz="1800" i="1" dirty="0">
                <a:solidFill>
                  <a:prstClr val="black"/>
                </a:solidFill>
              </a:rPr>
              <a:t>“I will send hornets before you, which shall drive out the [enemies]… I will give [them] into your hand, and you shall drive them</a:t>
            </a:r>
            <a:r>
              <a:rPr lang="en-US" sz="1800" i="1" dirty="0" smtClean="0">
                <a:solidFill>
                  <a:prstClr val="black"/>
                </a:solidFill>
              </a:rPr>
              <a:t>”</a:t>
            </a:r>
            <a:endParaRPr lang="en-US" sz="1800" dirty="0">
              <a:solidFill>
                <a:prstClr val="black"/>
              </a:solidFill>
            </a:endParaRPr>
          </a:p>
        </p:txBody>
      </p:sp>
      <p:sp>
        <p:nvSpPr>
          <p:cNvPr id="12" name="Content Placeholder 2"/>
          <p:cNvSpPr txBox="1">
            <a:spLocks/>
          </p:cNvSpPr>
          <p:nvPr/>
        </p:nvSpPr>
        <p:spPr bwMode="auto">
          <a:xfrm>
            <a:off x="179513" y="2969072"/>
            <a:ext cx="4282839" cy="203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r>
              <a:rPr lang="en-US" sz="1800" i="1" dirty="0" smtClean="0">
                <a:solidFill>
                  <a:prstClr val="black"/>
                </a:solidFill>
              </a:rPr>
              <a:t>“</a:t>
            </a:r>
            <a:r>
              <a:rPr lang="en-US" sz="1800" i="1" dirty="0">
                <a:solidFill>
                  <a:prstClr val="black"/>
                </a:solidFill>
              </a:rPr>
              <a:t>the people… are strong, and the cities are fortified… We are not able to go up against the people, for they are stronger than we are’</a:t>
            </a:r>
          </a:p>
        </p:txBody>
      </p:sp>
      <p:sp>
        <p:nvSpPr>
          <p:cNvPr id="13" name="Rectangle 12"/>
          <p:cNvSpPr/>
          <p:nvPr/>
        </p:nvSpPr>
        <p:spPr>
          <a:xfrm>
            <a:off x="1550774" y="2452088"/>
            <a:ext cx="1161143" cy="72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ZA" sz="2400" b="1" i="1" dirty="0" smtClean="0">
                <a:solidFill>
                  <a:srgbClr val="4F81BD"/>
                </a:solidFill>
                <a:latin typeface="Arial" pitchFamily="34" charset="0"/>
                <a:cs typeface="Arial" pitchFamily="34" charset="0"/>
              </a:rPr>
              <a:t>But…</a:t>
            </a:r>
          </a:p>
        </p:txBody>
      </p:sp>
      <p:sp>
        <p:nvSpPr>
          <p:cNvPr id="14" name="Rectangle 13"/>
          <p:cNvSpPr/>
          <p:nvPr/>
        </p:nvSpPr>
        <p:spPr>
          <a:xfrm>
            <a:off x="279790" y="6228020"/>
            <a:ext cx="8588438" cy="461665"/>
          </a:xfrm>
          <a:prstGeom prst="rect">
            <a:avLst/>
          </a:prstGeom>
          <a:solidFill>
            <a:schemeClr val="tx2"/>
          </a:solidFill>
        </p:spPr>
        <p:txBody>
          <a:bodyPr wrap="square">
            <a:spAutoFit/>
          </a:bodyPr>
          <a:lstStyle/>
          <a:p>
            <a:pPr marL="0" lvl="2" algn="ctr" fontAlgn="base">
              <a:spcBef>
                <a:spcPct val="0"/>
              </a:spcBef>
              <a:spcAft>
                <a:spcPct val="0"/>
              </a:spcAft>
            </a:pPr>
            <a:r>
              <a:rPr lang="en-US" sz="2400" b="1" dirty="0">
                <a:solidFill>
                  <a:prstClr val="white"/>
                </a:solidFill>
                <a:latin typeface="Century Gothic" panose="020B0502020202020204" pitchFamily="34" charset="0"/>
                <a:ea typeface="MS PGothic" pitchFamily="34" charset="-128"/>
              </a:rPr>
              <a:t>Faith is getting your </a:t>
            </a:r>
            <a:r>
              <a:rPr lang="en-US" sz="2400" b="1" u="sng" dirty="0">
                <a:solidFill>
                  <a:prstClr val="white"/>
                </a:solidFill>
                <a:latin typeface="Century Gothic" panose="020B0502020202020204" pitchFamily="34" charset="0"/>
                <a:ea typeface="MS PGothic" pitchFamily="34" charset="-128"/>
              </a:rPr>
              <a:t>but</a:t>
            </a:r>
            <a:r>
              <a:rPr lang="en-US" sz="2400" b="1" dirty="0">
                <a:solidFill>
                  <a:prstClr val="white"/>
                </a:solidFill>
                <a:latin typeface="Century Gothic" panose="020B0502020202020204" pitchFamily="34" charset="0"/>
                <a:ea typeface="MS PGothic" pitchFamily="34" charset="-128"/>
              </a:rPr>
              <a:t> in the right place at the right time</a:t>
            </a:r>
            <a:endParaRPr lang="en-ZA" sz="2400" b="1" dirty="0">
              <a:solidFill>
                <a:prstClr val="white"/>
              </a:solidFill>
              <a:latin typeface="Century Gothic" panose="020B0502020202020204" pitchFamily="34" charset="0"/>
              <a:ea typeface="MS PGothic" pitchFamily="34" charset="-128"/>
            </a:endParaRPr>
          </a:p>
        </p:txBody>
      </p:sp>
      <p:sp>
        <p:nvSpPr>
          <p:cNvPr id="15" name="Down Arrow 14"/>
          <p:cNvSpPr/>
          <p:nvPr/>
        </p:nvSpPr>
        <p:spPr>
          <a:xfrm>
            <a:off x="4286859" y="5863770"/>
            <a:ext cx="560912" cy="422306"/>
          </a:xfrm>
          <a:prstGeom prst="downArrow">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ZA" sz="2400" b="1" dirty="0" smtClean="0">
              <a:solidFill>
                <a:prstClr val="white"/>
              </a:solidFill>
              <a:latin typeface="Arial" pitchFamily="34" charset="0"/>
              <a:cs typeface="Arial"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301" y="4188826"/>
            <a:ext cx="4005053" cy="181562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3.bp.blogspot.com/-PslAMpYlVMw/TV_sizSVJMI/AAAAAAAAApE/NA-cjzXTSbk/s1600/Giants_in_the_land.jpg"/>
          <p:cNvPicPr>
            <a:picLocks noChangeAspect="1" noChangeArrowheads="1"/>
          </p:cNvPicPr>
          <p:nvPr/>
        </p:nvPicPr>
        <p:blipFill rotWithShape="1">
          <a:blip r:embed="rId4">
            <a:extLst>
              <a:ext uri="{28A0092B-C50C-407E-A947-70E740481C1C}">
                <a14:useLocalDpi xmlns:a14="http://schemas.microsoft.com/office/drawing/2010/main" val="0"/>
              </a:ext>
            </a:extLst>
          </a:blip>
          <a:srcRect b="5743"/>
          <a:stretch/>
        </p:blipFill>
        <p:spPr bwMode="auto">
          <a:xfrm>
            <a:off x="1030638" y="4188827"/>
            <a:ext cx="2443874" cy="18156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441" r="7834"/>
          <a:stretch/>
        </p:blipFill>
        <p:spPr bwMode="auto">
          <a:xfrm>
            <a:off x="4783301" y="4188826"/>
            <a:ext cx="4005054" cy="138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441" r="44505"/>
          <a:stretch/>
        </p:blipFill>
        <p:spPr bwMode="auto">
          <a:xfrm>
            <a:off x="1032062" y="4161529"/>
            <a:ext cx="2442450" cy="162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79513" y="1041007"/>
            <a:ext cx="4282839" cy="461665"/>
          </a:xfrm>
          <a:prstGeom prst="rect">
            <a:avLst/>
          </a:prstGeom>
          <a:noFill/>
        </p:spPr>
        <p:txBody>
          <a:bodyPr wrap="square" rtlCol="0">
            <a:spAutoFit/>
          </a:bodyPr>
          <a:lstStyle/>
          <a:p>
            <a:r>
              <a:rPr lang="en-ZA" sz="2400" dirty="0" smtClean="0">
                <a:solidFill>
                  <a:prstClr val="black"/>
                </a:solidFill>
                <a:latin typeface="Arial" pitchFamily="34" charset="0"/>
                <a:ea typeface="MS PGothic" pitchFamily="34" charset="-128"/>
                <a:cs typeface="Arial" pitchFamily="34" charset="0"/>
              </a:rPr>
              <a:t>The 10 spies &amp; the Nation</a:t>
            </a:r>
            <a:endParaRPr lang="en-ZA" sz="2400" dirty="0">
              <a:solidFill>
                <a:prstClr val="black"/>
              </a:solidFill>
              <a:latin typeface="Arial" pitchFamily="34" charset="0"/>
              <a:ea typeface="MS PGothic" pitchFamily="34" charset="-128"/>
              <a:cs typeface="Arial" pitchFamily="34" charset="0"/>
            </a:endParaRPr>
          </a:p>
        </p:txBody>
      </p:sp>
      <p:sp>
        <p:nvSpPr>
          <p:cNvPr id="28" name="TextBox 27"/>
          <p:cNvSpPr txBox="1"/>
          <p:nvPr/>
        </p:nvSpPr>
        <p:spPr>
          <a:xfrm>
            <a:off x="4020267" y="1041007"/>
            <a:ext cx="4282839" cy="461665"/>
          </a:xfrm>
          <a:prstGeom prst="rect">
            <a:avLst/>
          </a:prstGeom>
          <a:noFill/>
        </p:spPr>
        <p:txBody>
          <a:bodyPr wrap="square" rtlCol="0">
            <a:spAutoFit/>
          </a:bodyPr>
          <a:lstStyle/>
          <a:p>
            <a:r>
              <a:rPr lang="en-ZA" sz="2400" dirty="0" smtClean="0">
                <a:solidFill>
                  <a:prstClr val="black"/>
                </a:solidFill>
                <a:latin typeface="Arial" pitchFamily="34" charset="0"/>
                <a:ea typeface="MS PGothic" pitchFamily="34" charset="-128"/>
                <a:cs typeface="Arial" pitchFamily="34" charset="0"/>
              </a:rPr>
              <a:t>vs. Joshua &amp; Caleb</a:t>
            </a:r>
            <a:endParaRPr lang="en-ZA" sz="2400" dirty="0">
              <a:solidFill>
                <a:prstClr val="black"/>
              </a:solidFill>
              <a:latin typeface="Arial" pitchFamily="34" charset="0"/>
              <a:ea typeface="MS PGothic" pitchFamily="34" charset="-128"/>
              <a:cs typeface="Arial" pitchFamily="34" charset="0"/>
            </a:endParaRPr>
          </a:p>
        </p:txBody>
      </p:sp>
      <p:cxnSp>
        <p:nvCxnSpPr>
          <p:cNvPr id="29" name="Straight Connector 28"/>
          <p:cNvCxnSpPr/>
          <p:nvPr/>
        </p:nvCxnSpPr>
        <p:spPr>
          <a:xfrm>
            <a:off x="279790" y="1430917"/>
            <a:ext cx="37404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67315" y="1430917"/>
            <a:ext cx="410734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280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P spid="12" grpId="0"/>
      <p:bldP spid="13" grpId="0"/>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6" y="126430"/>
            <a:ext cx="9057184" cy="634082"/>
          </a:xfrm>
        </p:spPr>
        <p:txBody>
          <a:bodyPr>
            <a:noAutofit/>
          </a:bodyPr>
          <a:lstStyle/>
          <a:p>
            <a:r>
              <a:rPr lang="en-US" sz="2700" b="1" dirty="0" smtClean="0"/>
              <a:t>The example of Israel (5/5): </a:t>
            </a:r>
            <a:r>
              <a:rPr lang="en-US" sz="2700" b="1" i="1" dirty="0" smtClean="0"/>
              <a:t>The fruit of faith &amp; unbelief</a:t>
            </a:r>
            <a:endParaRPr lang="en-US" sz="2700" b="1" i="1" dirty="0"/>
          </a:p>
        </p:txBody>
      </p:sp>
      <p:sp>
        <p:nvSpPr>
          <p:cNvPr id="3" name="Content Placeholder 2"/>
          <p:cNvSpPr>
            <a:spLocks noGrp="1"/>
          </p:cNvSpPr>
          <p:nvPr>
            <p:ph idx="1"/>
          </p:nvPr>
        </p:nvSpPr>
        <p:spPr>
          <a:xfrm>
            <a:off x="251520" y="1196752"/>
            <a:ext cx="4088468" cy="4064618"/>
          </a:xfrm>
        </p:spPr>
        <p:txBody>
          <a:bodyPr>
            <a:noAutofit/>
          </a:bodyPr>
          <a:lstStyle/>
          <a:p>
            <a:r>
              <a:rPr lang="en-US" sz="2400" i="1" dirty="0" smtClean="0"/>
              <a:t>As </a:t>
            </a:r>
            <a:r>
              <a:rPr lang="en-US" sz="2400" i="1" dirty="0"/>
              <a:t>I live, declares the Lord, </a:t>
            </a:r>
            <a:r>
              <a:rPr lang="en-US" sz="2400" b="1" i="1" u="sng" dirty="0">
                <a:solidFill>
                  <a:schemeClr val="accent1"/>
                </a:solidFill>
              </a:rPr>
              <a:t>what you have said in my hearing I will do to you</a:t>
            </a:r>
            <a:r>
              <a:rPr lang="en-US" sz="2400" i="1" dirty="0"/>
              <a:t>: your dead bodies shall fall in this wilderness, and… all …who have grumbled against me. </a:t>
            </a:r>
            <a:r>
              <a:rPr lang="en-US" sz="2400" i="1" dirty="0" smtClean="0"/>
              <a:t>Not </a:t>
            </a:r>
            <a:r>
              <a:rPr lang="en-US" sz="2400" i="1" dirty="0"/>
              <a:t>one shall come into the land where I swore that I would make you dwell, </a:t>
            </a:r>
            <a:r>
              <a:rPr lang="en-US" sz="2400" b="1" i="1" u="sng" dirty="0">
                <a:solidFill>
                  <a:schemeClr val="accent1"/>
                </a:solidFill>
              </a:rPr>
              <a:t>except Caleb </a:t>
            </a:r>
            <a:r>
              <a:rPr lang="en-US" sz="2400" b="1" i="1" u="sng" dirty="0" smtClean="0">
                <a:solidFill>
                  <a:schemeClr val="accent1"/>
                </a:solidFill>
              </a:rPr>
              <a:t>… and Joshua</a:t>
            </a:r>
            <a:br>
              <a:rPr lang="en-US" sz="2400" b="1" i="1" u="sng" dirty="0" smtClean="0">
                <a:solidFill>
                  <a:schemeClr val="accent1"/>
                </a:solidFill>
              </a:rPr>
            </a:br>
            <a:r>
              <a:rPr lang="en-US" sz="2400" i="1" dirty="0" smtClean="0"/>
              <a:t>(Nu 14:28 - 30)</a:t>
            </a:r>
            <a:endParaRPr lang="en-US" sz="2400" i="1" dirty="0"/>
          </a:p>
          <a:p>
            <a:endParaRPr lang="en-US" sz="2400" i="1" dirty="0"/>
          </a:p>
          <a:p>
            <a:endParaRPr lang="en-US" sz="2400" i="1" dirty="0"/>
          </a:p>
          <a:p>
            <a:endParaRPr lang="en-US" sz="2400" i="1" dirty="0"/>
          </a:p>
          <a:p>
            <a:endParaRPr lang="en-US" sz="2400" i="1" dirty="0"/>
          </a:p>
        </p:txBody>
      </p:sp>
      <p:sp>
        <p:nvSpPr>
          <p:cNvPr id="8" name="Slide Number Placeholder 3"/>
          <p:cNvSpPr>
            <a:spLocks noGrp="1"/>
          </p:cNvSpPr>
          <p:nvPr>
            <p:ph type="sldNum" sz="quarter" idx="12"/>
          </p:nvPr>
        </p:nvSpPr>
        <p:spPr>
          <a:xfrm>
            <a:off x="7028539" y="6492875"/>
            <a:ext cx="2133600" cy="365125"/>
          </a:xfrm>
        </p:spPr>
        <p:txBody>
          <a:bodyPr/>
          <a:lstStyle/>
          <a:p>
            <a:pPr>
              <a:defRPr/>
            </a:pPr>
            <a:fld id="{9B69759B-C1D9-417C-9B4A-0F717375400C}" type="slidenum">
              <a:rPr lang="en-ZA" smtClean="0">
                <a:solidFill>
                  <a:prstClr val="white">
                    <a:lumMod val="50000"/>
                  </a:prstClr>
                </a:solidFill>
              </a:rPr>
              <a:pPr>
                <a:defRPr/>
              </a:pPr>
              <a:t>17</a:t>
            </a:fld>
            <a:endParaRPr lang="en-ZA">
              <a:solidFill>
                <a:prstClr val="white">
                  <a:lumMod val="50000"/>
                </a:prstClr>
              </a:solidFill>
            </a:endParaRPr>
          </a:p>
        </p:txBody>
      </p:sp>
      <p:pic>
        <p:nvPicPr>
          <p:cNvPr id="9218" name="Picture 2" descr="http://3.bp.blogspot.com/_SMJ62-E-bsU/Sbjga3vtz0I/AAAAAAAAAMI/_rSDaKq49qo/s400/storm_yorkton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461" y="1299924"/>
            <a:ext cx="3810000" cy="2533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http://static.newworldencyclopedia.org/thumb/e/eb/Israel-Wilderness2.jpg/400px-Israel-Wildernes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461" y="3833575"/>
            <a:ext cx="3810000" cy="2571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65398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head-heart-health.com/wp-content/uploads/2012/03/cliff.jpg"/>
          <p:cNvPicPr>
            <a:picLocks noChangeAspect="1" noChangeArrowheads="1"/>
          </p:cNvPicPr>
          <p:nvPr/>
        </p:nvPicPr>
        <p:blipFill rotWithShape="1">
          <a:blip r:embed="rId2">
            <a:extLst>
              <a:ext uri="{28A0092B-C50C-407E-A947-70E740481C1C}">
                <a14:useLocalDpi xmlns:a14="http://schemas.microsoft.com/office/drawing/2010/main" val="0"/>
              </a:ext>
            </a:extLst>
          </a:blip>
          <a:srcRect t="8036" b="25826"/>
          <a:stretch/>
        </p:blipFill>
        <p:spPr bwMode="auto">
          <a:xfrm flipH="1">
            <a:off x="331910" y="2024473"/>
            <a:ext cx="3840427" cy="337955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head-heart-health.com/wp-content/uploads/2012/03/cliff.jpg"/>
          <p:cNvPicPr>
            <a:picLocks noChangeAspect="1" noChangeArrowheads="1"/>
          </p:cNvPicPr>
          <p:nvPr/>
        </p:nvPicPr>
        <p:blipFill rotWithShape="1">
          <a:blip r:embed="rId2">
            <a:extLst>
              <a:ext uri="{28A0092B-C50C-407E-A947-70E740481C1C}">
                <a14:useLocalDpi xmlns:a14="http://schemas.microsoft.com/office/drawing/2010/main" val="0"/>
              </a:ext>
            </a:extLst>
          </a:blip>
          <a:srcRect t="8036" b="25826"/>
          <a:stretch/>
        </p:blipFill>
        <p:spPr bwMode="auto">
          <a:xfrm flipH="1">
            <a:off x="4989635" y="2024473"/>
            <a:ext cx="3840427" cy="3379559"/>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471377" flipV="1">
            <a:off x="5967490" y="3091694"/>
            <a:ext cx="2243124" cy="108594"/>
            <a:chOff x="5940077" y="2883621"/>
            <a:chExt cx="2795586" cy="122425"/>
          </a:xfrm>
        </p:grpSpPr>
        <p:cxnSp>
          <p:nvCxnSpPr>
            <p:cNvPr id="6" name="Straight Connector 5"/>
            <p:cNvCxnSpPr/>
            <p:nvPr/>
          </p:nvCxnSpPr>
          <p:spPr>
            <a:xfrm rot="364334" flipV="1">
              <a:off x="5940077" y="2883621"/>
              <a:ext cx="1347146" cy="122425"/>
            </a:xfrm>
            <a:prstGeom prst="line">
              <a:avLst/>
            </a:prstGeom>
            <a:ln w="57150">
              <a:solidFill>
                <a:srgbClr val="00B0F0">
                  <a:alpha val="5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364334" flipV="1">
              <a:off x="8106267" y="2911660"/>
              <a:ext cx="629396" cy="58861"/>
            </a:xfrm>
            <a:prstGeom prst="line">
              <a:avLst/>
            </a:prstGeom>
            <a:ln w="57150">
              <a:solidFill>
                <a:srgbClr val="00B0F0">
                  <a:alpha val="50196"/>
                </a:srgbClr>
              </a:solidFill>
            </a:ln>
          </p:spPr>
          <p:style>
            <a:lnRef idx="1">
              <a:schemeClr val="accent1"/>
            </a:lnRef>
            <a:fillRef idx="0">
              <a:schemeClr val="accent1"/>
            </a:fillRef>
            <a:effectRef idx="0">
              <a:schemeClr val="accent1"/>
            </a:effectRef>
            <a:fontRef idx="minor">
              <a:schemeClr val="tx1"/>
            </a:fontRef>
          </p:style>
        </p:cxnSp>
      </p:grpSp>
      <p:pic>
        <p:nvPicPr>
          <p:cNvPr id="47" name="Picture 4" descr="http://head-heart-health.com/wp-content/uploads/2012/03/cliff.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4650" b="67560" l="79260" r="97696">
                        <a14:foregroundMark x1="90000" y1="66133" x2="83800" y2="32533"/>
                      </a14:backgroundRemoval>
                    </a14:imgEffect>
                  </a14:imgLayer>
                </a14:imgProps>
              </a:ext>
              <a:ext uri="{28A0092B-C50C-407E-A947-70E740481C1C}">
                <a14:useLocalDpi xmlns:a14="http://schemas.microsoft.com/office/drawing/2010/main" val="0"/>
              </a:ext>
            </a:extLst>
          </a:blip>
          <a:srcRect l="76956" t="8036" b="25826"/>
          <a:stretch/>
        </p:blipFill>
        <p:spPr bwMode="auto">
          <a:xfrm>
            <a:off x="7943610" y="2387898"/>
            <a:ext cx="884991" cy="3379559"/>
          </a:xfrm>
          <a:prstGeom prst="rect">
            <a:avLst/>
          </a:prstGeom>
          <a:noFill/>
          <a:extLst>
            <a:ext uri="{909E8E84-426E-40DD-AFC4-6F175D3DCCD1}">
              <a14:hiddenFill xmlns:a14="http://schemas.microsoft.com/office/drawing/2010/main">
                <a:solidFill>
                  <a:srgbClr val="FFFFFF"/>
                </a:solidFill>
              </a14:hiddenFill>
            </a:ext>
          </a:extLst>
        </p:spPr>
      </p:pic>
      <p:sp>
        <p:nvSpPr>
          <p:cNvPr id="48" name="Oval 47"/>
          <p:cNvSpPr/>
          <p:nvPr/>
        </p:nvSpPr>
        <p:spPr>
          <a:xfrm>
            <a:off x="8176458" y="2913933"/>
            <a:ext cx="407963" cy="3868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ZA" sz="2400" b="1" dirty="0" smtClean="0">
                <a:solidFill>
                  <a:prstClr val="white"/>
                </a:solidFill>
                <a:latin typeface="Arial" pitchFamily="34" charset="0"/>
                <a:cs typeface="Arial" pitchFamily="34" charset="0"/>
              </a:rPr>
              <a:t>P</a:t>
            </a:r>
          </a:p>
        </p:txBody>
      </p:sp>
      <p:pic>
        <p:nvPicPr>
          <p:cNvPr id="1039" name="Picture 1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412"/>
          <a:stretch/>
        </p:blipFill>
        <p:spPr bwMode="auto">
          <a:xfrm>
            <a:off x="4993785" y="2437299"/>
            <a:ext cx="3836277" cy="123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ZA" dirty="0" smtClean="0"/>
              <a:t>Illustration:</a:t>
            </a:r>
            <a:endParaRPr lang="en-ZA" dirty="0"/>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solidFill>
                  <a:prstClr val="black">
                    <a:lumMod val="65000"/>
                    <a:lumOff val="35000"/>
                  </a:prstClr>
                </a:solidFill>
              </a:rPr>
              <a:pPr>
                <a:defRPr/>
              </a:pPr>
              <a:t>18</a:t>
            </a:fld>
            <a:endParaRPr lang="en-ZA">
              <a:solidFill>
                <a:prstClr val="black">
                  <a:lumMod val="65000"/>
                  <a:lumOff val="35000"/>
                </a:prstClr>
              </a:solidFill>
            </a:endParaRPr>
          </a:p>
        </p:txBody>
      </p:sp>
      <p:pic>
        <p:nvPicPr>
          <p:cNvPr id="45" name="Picture 4" descr="http://head-heart-health.com/wp-content/uploads/2012/03/cliff.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4650" b="67560" l="79260" r="97696">
                        <a14:foregroundMark x1="90000" y1="66133" x2="83800" y2="32533"/>
                      </a14:backgroundRemoval>
                    </a14:imgEffect>
                  </a14:imgLayer>
                </a14:imgProps>
              </a:ext>
              <a:ext uri="{28A0092B-C50C-407E-A947-70E740481C1C}">
                <a14:useLocalDpi xmlns:a14="http://schemas.microsoft.com/office/drawing/2010/main" val="0"/>
              </a:ext>
            </a:extLst>
          </a:blip>
          <a:srcRect l="76956" t="8036" b="25826"/>
          <a:stretch/>
        </p:blipFill>
        <p:spPr bwMode="auto">
          <a:xfrm>
            <a:off x="3291304" y="2286120"/>
            <a:ext cx="884991" cy="3483892"/>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a:xfrm>
            <a:off x="168817" y="704597"/>
            <a:ext cx="8969828" cy="1200329"/>
          </a:xfrm>
          <a:prstGeom prst="rect">
            <a:avLst/>
          </a:prstGeom>
        </p:spPr>
        <p:txBody>
          <a:bodyPr wrap="square">
            <a:spAutoFit/>
          </a:bodyPr>
          <a:lstStyle/>
          <a:p>
            <a:pPr marL="457200" indent="-457200" fontAlgn="base">
              <a:spcBef>
                <a:spcPct val="0"/>
              </a:spcBef>
              <a:spcAft>
                <a:spcPct val="0"/>
              </a:spcAft>
              <a:buFont typeface="Arial" panose="020B0604020202020204" pitchFamily="34" charset="0"/>
              <a:buChar char="•"/>
            </a:pPr>
            <a:r>
              <a:rPr lang="en-US" sz="2400" dirty="0" smtClean="0">
                <a:solidFill>
                  <a:prstClr val="black"/>
                </a:solidFill>
                <a:latin typeface="Arial" pitchFamily="34" charset="0"/>
                <a:ea typeface="MS PGothic" pitchFamily="34" charset="-128"/>
                <a:cs typeface="Arial" panose="020B0604020202020204" pitchFamily="34" charset="0"/>
              </a:rPr>
              <a:t>God says there’s a bridge to His promise, 1m from the edge. </a:t>
            </a:r>
            <a:r>
              <a:rPr lang="en-US" sz="2400" dirty="0">
                <a:solidFill>
                  <a:prstClr val="black"/>
                </a:solidFill>
                <a:latin typeface="Arial" pitchFamily="34" charset="0"/>
                <a:ea typeface="MS PGothic" pitchFamily="34" charset="-128"/>
                <a:cs typeface="Arial" panose="020B0604020202020204" pitchFamily="34" charset="0"/>
              </a:rPr>
              <a:t>It’s not visible. </a:t>
            </a:r>
            <a:r>
              <a:rPr lang="en-US" sz="2400" dirty="0" smtClean="0">
                <a:solidFill>
                  <a:prstClr val="black"/>
                </a:solidFill>
                <a:latin typeface="Arial" pitchFamily="34" charset="0"/>
                <a:ea typeface="MS PGothic" pitchFamily="34" charset="-128"/>
                <a:cs typeface="Arial" panose="020B0604020202020204" pitchFamily="34" charset="0"/>
              </a:rPr>
              <a:t>It only supports human feet – no stones etc. Do you jump? </a:t>
            </a:r>
            <a:endParaRPr lang="en-US" sz="2400" dirty="0" smtClean="0">
              <a:solidFill>
                <a:prstClr val="black"/>
              </a:solidFill>
              <a:latin typeface="Arial" panose="020B0604020202020204" pitchFamily="34" charset="0"/>
              <a:cs typeface="Arial" panose="020B0604020202020204" pitchFamily="34" charset="0"/>
            </a:endParaRPr>
          </a:p>
        </p:txBody>
      </p:sp>
      <p:sp>
        <p:nvSpPr>
          <p:cNvPr id="64" name="Rectangle 63"/>
          <p:cNvSpPr/>
          <p:nvPr/>
        </p:nvSpPr>
        <p:spPr>
          <a:xfrm>
            <a:off x="96129" y="5616538"/>
            <a:ext cx="8969828" cy="1200329"/>
          </a:xfrm>
          <a:prstGeom prst="rect">
            <a:avLst/>
          </a:prstGeom>
          <a:solidFill>
            <a:schemeClr val="tx2"/>
          </a:solidFill>
        </p:spPr>
        <p:txBody>
          <a:bodyPr wrap="square">
            <a:spAutoFit/>
          </a:bodyPr>
          <a:lstStyle/>
          <a:p>
            <a:pPr marL="0" lvl="2" algn="ctr" fontAlgn="base">
              <a:spcBef>
                <a:spcPct val="0"/>
              </a:spcBef>
              <a:spcAft>
                <a:spcPct val="0"/>
              </a:spcAft>
            </a:pPr>
            <a:r>
              <a:rPr lang="en-US" sz="2400" b="1" dirty="0">
                <a:solidFill>
                  <a:prstClr val="white"/>
                </a:solidFill>
                <a:latin typeface="Century Gothic" panose="020B0502020202020204" pitchFamily="34" charset="0"/>
                <a:ea typeface="MS PGothic" pitchFamily="34" charset="-128"/>
              </a:rPr>
              <a:t>Whether you jump depends on what you ‘see’, and what you see depends on whether you believe God’s promise. </a:t>
            </a:r>
            <a:br>
              <a:rPr lang="en-US" sz="2400" b="1" dirty="0">
                <a:solidFill>
                  <a:prstClr val="white"/>
                </a:solidFill>
                <a:latin typeface="Century Gothic" panose="020B0502020202020204" pitchFamily="34" charset="0"/>
                <a:ea typeface="MS PGothic" pitchFamily="34" charset="-128"/>
              </a:rPr>
            </a:br>
            <a:r>
              <a:rPr lang="en-US" sz="2400" b="1" dirty="0">
                <a:solidFill>
                  <a:prstClr val="white"/>
                </a:solidFill>
                <a:latin typeface="Century Gothic" panose="020B0502020202020204" pitchFamily="34" charset="0"/>
                <a:ea typeface="MS PGothic" pitchFamily="34" charset="-128"/>
              </a:rPr>
              <a:t>What do you ‘see’? </a:t>
            </a:r>
          </a:p>
        </p:txBody>
      </p:sp>
      <p:sp>
        <p:nvSpPr>
          <p:cNvPr id="65" name="Down Arrow 64"/>
          <p:cNvSpPr/>
          <p:nvPr/>
        </p:nvSpPr>
        <p:spPr>
          <a:xfrm>
            <a:off x="4177097" y="5313711"/>
            <a:ext cx="847165" cy="403412"/>
          </a:xfrm>
          <a:prstGeom prst="downArrow">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
        <p:nvSpPr>
          <p:cNvPr id="39" name="Oval 38"/>
          <p:cNvSpPr/>
          <p:nvPr/>
        </p:nvSpPr>
        <p:spPr>
          <a:xfrm>
            <a:off x="3524152" y="2862689"/>
            <a:ext cx="407963" cy="3868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ZA" sz="2400" b="1" dirty="0" smtClean="0">
                <a:solidFill>
                  <a:prstClr val="white"/>
                </a:solidFill>
                <a:latin typeface="Arial" pitchFamily="34" charset="0"/>
                <a:cs typeface="Arial" pitchFamily="34" charset="0"/>
              </a:rPr>
              <a:t>P</a:t>
            </a:r>
          </a:p>
        </p:txBody>
      </p:sp>
    </p:spTree>
    <p:extLst>
      <p:ext uri="{BB962C8B-B14F-4D97-AF65-F5344CB8AC3E}">
        <p14:creationId xmlns:p14="http://schemas.microsoft.com/office/powerpoint/2010/main" val="4000062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nodeType="withEffect">
                                  <p:stCondLst>
                                    <p:cond delay="0"/>
                                  </p:stCondLst>
                                  <p:childTnLst>
                                    <p:set>
                                      <p:cBhvr>
                                        <p:cTn id="18" dur="1" fill="hold">
                                          <p:stCondLst>
                                            <p:cond delay="0"/>
                                          </p:stCondLst>
                                        </p:cTn>
                                        <p:tgtEl>
                                          <p:spTgt spid="1039"/>
                                        </p:tgtEl>
                                        <p:attrNameLst>
                                          <p:attrName>style.visibility</p:attrName>
                                        </p:attrNameLst>
                                      </p:cBhvr>
                                      <p:to>
                                        <p:strVal val="visible"/>
                                      </p:to>
                                    </p:set>
                                    <p:animEffect transition="in" filter="fade">
                                      <p:cBhvr>
                                        <p:cTn id="19" dur="500"/>
                                        <p:tgtEl>
                                          <p:spTgt spid="10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4" grpId="0" animBg="1"/>
      <p:bldP spid="6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7" y="98694"/>
            <a:ext cx="8779627" cy="504825"/>
          </a:xfrm>
        </p:spPr>
        <p:txBody>
          <a:bodyPr/>
          <a:lstStyle/>
          <a:p>
            <a:r>
              <a:rPr lang="en-US" dirty="0" smtClean="0"/>
              <a:t> </a:t>
            </a:r>
            <a:endParaRPr lang="en-US" dirty="0"/>
          </a:p>
        </p:txBody>
      </p:sp>
      <p:sp>
        <p:nvSpPr>
          <p:cNvPr id="3" name="Content Placeholder 2"/>
          <p:cNvSpPr>
            <a:spLocks noGrp="1"/>
          </p:cNvSpPr>
          <p:nvPr>
            <p:ph idx="1"/>
          </p:nvPr>
        </p:nvSpPr>
        <p:spPr>
          <a:xfrm>
            <a:off x="121558" y="1303681"/>
            <a:ext cx="4016148" cy="1851035"/>
          </a:xfrm>
        </p:spPr>
        <p:txBody>
          <a:bodyPr/>
          <a:lstStyle/>
          <a:p>
            <a:r>
              <a:rPr lang="en-US" sz="2400" i="1" dirty="0" smtClean="0"/>
              <a:t>The LORD is… the </a:t>
            </a:r>
            <a:r>
              <a:rPr lang="en-US" sz="2400" i="1" dirty="0"/>
              <a:t>faithful </a:t>
            </a:r>
            <a:r>
              <a:rPr lang="en-US" sz="2400" i="1" u="sng" dirty="0">
                <a:solidFill>
                  <a:schemeClr val="accent1"/>
                </a:solidFill>
              </a:rPr>
              <a:t>God who keeps </a:t>
            </a:r>
            <a:r>
              <a:rPr lang="en-US" sz="2400" i="1" u="sng" dirty="0" smtClean="0">
                <a:solidFill>
                  <a:schemeClr val="accent1"/>
                </a:solidFill>
              </a:rPr>
              <a:t>covenant</a:t>
            </a:r>
            <a:r>
              <a:rPr lang="en-US" sz="2400" b="1" i="1" baseline="30000" dirty="0" smtClean="0">
                <a:solidFill>
                  <a:schemeClr val="accent1"/>
                </a:solidFill>
              </a:rPr>
              <a:t>1</a:t>
            </a:r>
            <a:r>
              <a:rPr lang="en-US" sz="2400" i="1" dirty="0" smtClean="0">
                <a:solidFill>
                  <a:schemeClr val="accent1"/>
                </a:solidFill>
              </a:rPr>
              <a:t> </a:t>
            </a:r>
            <a:r>
              <a:rPr lang="en-US" sz="2400" i="1" dirty="0" smtClean="0"/>
              <a:t>(</a:t>
            </a:r>
            <a:r>
              <a:rPr lang="en-US" sz="2400" i="1" dirty="0" err="1" smtClean="0"/>
              <a:t>Deut</a:t>
            </a:r>
            <a:r>
              <a:rPr lang="en-US" sz="2400" i="1" dirty="0" smtClean="0"/>
              <a:t> 7:8)</a:t>
            </a:r>
            <a:br>
              <a:rPr lang="en-US" sz="2400" i="1" dirty="0" smtClean="0"/>
            </a:br>
            <a:endParaRPr lang="en-US" sz="2400" i="1" dirty="0" smtClean="0"/>
          </a:p>
          <a:p>
            <a:pPr lvl="0"/>
            <a:r>
              <a:rPr lang="en-ZA" sz="2400" i="1" u="sng" dirty="0">
                <a:solidFill>
                  <a:schemeClr val="accent1"/>
                </a:solidFill>
              </a:rPr>
              <a:t>My faithfulness </a:t>
            </a:r>
            <a:r>
              <a:rPr lang="en-ZA" sz="2400" i="1" dirty="0"/>
              <a:t>and </a:t>
            </a:r>
            <a:r>
              <a:rPr lang="en-ZA" sz="2400" i="1" u="sng" dirty="0">
                <a:solidFill>
                  <a:schemeClr val="accent1"/>
                </a:solidFill>
              </a:rPr>
              <a:t>my steadfast love </a:t>
            </a:r>
            <a:r>
              <a:rPr lang="en-ZA" sz="2400" i="1" dirty="0"/>
              <a:t>shall be with him… forever, and </a:t>
            </a:r>
            <a:r>
              <a:rPr lang="en-ZA" sz="2400" i="1" u="sng" dirty="0">
                <a:solidFill>
                  <a:schemeClr val="accent1"/>
                </a:solidFill>
              </a:rPr>
              <a:t>my covenant</a:t>
            </a:r>
            <a:r>
              <a:rPr lang="en-ZA" sz="2400" i="1" u="sng" baseline="30000" dirty="0">
                <a:solidFill>
                  <a:schemeClr val="accent1"/>
                </a:solidFill>
              </a:rPr>
              <a:t>1</a:t>
            </a:r>
            <a:r>
              <a:rPr lang="en-ZA" sz="2400" i="1" u="sng" dirty="0">
                <a:solidFill>
                  <a:schemeClr val="accent1"/>
                </a:solidFill>
              </a:rPr>
              <a:t> will stand firm for </a:t>
            </a:r>
            <a:r>
              <a:rPr lang="en-ZA" sz="2400" i="1" u="sng" dirty="0" smtClean="0">
                <a:solidFill>
                  <a:schemeClr val="accent1"/>
                </a:solidFill>
              </a:rPr>
              <a:t>him</a:t>
            </a:r>
            <a:r>
              <a:rPr lang="en-ZA" sz="2400" i="1" dirty="0"/>
              <a:t> </a:t>
            </a:r>
            <a:r>
              <a:rPr lang="en-ZA" sz="2400" i="1" dirty="0" smtClean="0"/>
              <a:t>(</a:t>
            </a:r>
            <a:r>
              <a:rPr lang="en-US" sz="2400" i="1" dirty="0" smtClean="0">
                <a:solidFill>
                  <a:prstClr val="black"/>
                </a:solidFill>
              </a:rPr>
              <a:t>Ps 89:24-34)</a:t>
            </a:r>
            <a:endParaRPr lang="en-US" sz="2400" i="1" dirty="0" smtClean="0"/>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solidFill>
                  <a:prstClr val="black">
                    <a:lumMod val="65000"/>
                    <a:lumOff val="35000"/>
                  </a:prstClr>
                </a:solidFill>
              </a:rPr>
              <a:pPr>
                <a:defRPr/>
              </a:pPr>
              <a:t>19</a:t>
            </a:fld>
            <a:endParaRPr lang="en-ZA">
              <a:solidFill>
                <a:prstClr val="black">
                  <a:lumMod val="65000"/>
                  <a:lumOff val="35000"/>
                </a:prstClr>
              </a:solidFill>
            </a:endParaRPr>
          </a:p>
        </p:txBody>
      </p:sp>
      <p:sp>
        <p:nvSpPr>
          <p:cNvPr id="6" name="Rectangle 5"/>
          <p:cNvSpPr/>
          <p:nvPr/>
        </p:nvSpPr>
        <p:spPr>
          <a:xfrm>
            <a:off x="218864" y="5239242"/>
            <a:ext cx="8757898" cy="1569660"/>
          </a:xfrm>
          <a:prstGeom prst="rect">
            <a:avLst/>
          </a:prstGeom>
          <a:solidFill>
            <a:schemeClr val="tx2"/>
          </a:solidFill>
        </p:spPr>
        <p:txBody>
          <a:bodyPr wrap="square">
            <a:spAutoFit/>
          </a:bodyPr>
          <a:lstStyle/>
          <a:p>
            <a:pPr marL="0" lvl="2" fontAlgn="base">
              <a:spcBef>
                <a:spcPct val="0"/>
              </a:spcBef>
              <a:spcAft>
                <a:spcPct val="0"/>
              </a:spcAft>
            </a:pPr>
            <a:r>
              <a:rPr lang="en-US" sz="2400" b="1" dirty="0" smtClean="0">
                <a:solidFill>
                  <a:prstClr val="white"/>
                </a:solidFill>
                <a:latin typeface="Arial" panose="020B0604020202020204" pitchFamily="34" charset="0"/>
                <a:ea typeface="MS PGothic" pitchFamily="34" charset="-128"/>
                <a:cs typeface="Arial" panose="020B0604020202020204" pitchFamily="34" charset="0"/>
              </a:rPr>
              <a:t>P1. </a:t>
            </a:r>
            <a:r>
              <a:rPr lang="en-US" sz="2400" b="1" u="sng" dirty="0" smtClean="0">
                <a:solidFill>
                  <a:prstClr val="white"/>
                </a:solidFill>
                <a:latin typeface="Arial" pitchFamily="34" charset="0"/>
                <a:ea typeface="MS PGothic" pitchFamily="34" charset="-128"/>
                <a:cs typeface="Arial" panose="020B0604020202020204" pitchFamily="34" charset="0"/>
              </a:rPr>
              <a:t>God is a God of love covenants</a:t>
            </a:r>
            <a:r>
              <a:rPr lang="en-US" sz="2400" b="1" dirty="0" smtClean="0">
                <a:solidFill>
                  <a:prstClr val="white"/>
                </a:solidFill>
                <a:latin typeface="Arial" pitchFamily="34" charset="0"/>
                <a:ea typeface="MS PGothic" pitchFamily="34" charset="-128"/>
                <a:cs typeface="Arial" panose="020B0604020202020204" pitchFamily="34" charset="0"/>
              </a:rPr>
              <a:t>: He deals with us in covenant; i.e. a binding commitment</a:t>
            </a:r>
            <a:r>
              <a:rPr lang="en-US" sz="2400" b="1" baseline="30000" dirty="0" smtClean="0">
                <a:solidFill>
                  <a:prstClr val="white"/>
                </a:solidFill>
                <a:latin typeface="Arial" pitchFamily="34" charset="0"/>
                <a:ea typeface="MS PGothic" pitchFamily="34" charset="-128"/>
                <a:cs typeface="Arial" panose="020B0604020202020204" pitchFamily="34" charset="0"/>
              </a:rPr>
              <a:t>1</a:t>
            </a:r>
            <a:r>
              <a:rPr lang="en-US" sz="2400" b="1" dirty="0" smtClean="0">
                <a:solidFill>
                  <a:prstClr val="white"/>
                </a:solidFill>
                <a:latin typeface="Arial" pitchFamily="34" charset="0"/>
                <a:ea typeface="MS PGothic" pitchFamily="34" charset="-128"/>
                <a:cs typeface="Arial" panose="020B0604020202020204" pitchFamily="34" charset="0"/>
              </a:rPr>
              <a:t> to promises which represent His will for us. But His covenant</a:t>
            </a:r>
            <a:r>
              <a:rPr lang="en-US" sz="2400" b="1" baseline="30000" dirty="0" smtClean="0">
                <a:solidFill>
                  <a:prstClr val="white"/>
                </a:solidFill>
                <a:latin typeface="Arial" pitchFamily="34" charset="0"/>
                <a:ea typeface="MS PGothic" pitchFamily="34" charset="-128"/>
                <a:cs typeface="Arial" panose="020B0604020202020204" pitchFamily="34" charset="0"/>
              </a:rPr>
              <a:t>1</a:t>
            </a:r>
            <a:r>
              <a:rPr lang="en-US" sz="2400" b="1" dirty="0" smtClean="0">
                <a:solidFill>
                  <a:prstClr val="white"/>
                </a:solidFill>
                <a:latin typeface="Arial" pitchFamily="34" charset="0"/>
                <a:ea typeface="MS PGothic" pitchFamily="34" charset="-128"/>
                <a:cs typeface="Arial" panose="020B0604020202020204" pitchFamily="34" charset="0"/>
              </a:rPr>
              <a:t> is rooted in His steadfast love &amp; faithfulness towards us</a:t>
            </a:r>
          </a:p>
        </p:txBody>
      </p:sp>
      <p:sp>
        <p:nvSpPr>
          <p:cNvPr id="7" name="Down Arrow 6"/>
          <p:cNvSpPr/>
          <p:nvPr/>
        </p:nvSpPr>
        <p:spPr>
          <a:xfrm>
            <a:off x="4088588" y="4949800"/>
            <a:ext cx="847165" cy="403412"/>
          </a:xfrm>
          <a:prstGeom prst="downArrow">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grpSp>
        <p:nvGrpSpPr>
          <p:cNvPr id="12" name="Group 11"/>
          <p:cNvGrpSpPr/>
          <p:nvPr/>
        </p:nvGrpSpPr>
        <p:grpSpPr>
          <a:xfrm>
            <a:off x="3695701" y="1095830"/>
            <a:ext cx="5596568" cy="3260269"/>
            <a:chOff x="5533555" y="841830"/>
            <a:chExt cx="3715171" cy="3771057"/>
          </a:xfrm>
        </p:grpSpPr>
        <p:grpSp>
          <p:nvGrpSpPr>
            <p:cNvPr id="10" name="Group 9"/>
            <p:cNvGrpSpPr/>
            <p:nvPr/>
          </p:nvGrpSpPr>
          <p:grpSpPr>
            <a:xfrm>
              <a:off x="5533555" y="841830"/>
              <a:ext cx="3715171" cy="3771057"/>
              <a:chOff x="5533555" y="841830"/>
              <a:chExt cx="3715171" cy="3580880"/>
            </a:xfrm>
          </p:grpSpPr>
          <p:pic>
            <p:nvPicPr>
              <p:cNvPr id="2050" name="Picture 2"/>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533555" y="841830"/>
                <a:ext cx="3715171" cy="3580880"/>
              </a:xfrm>
              <a:prstGeom prst="rect">
                <a:avLst/>
              </a:prstGeom>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1.bp.blogspot.com/_b7Eh98KJ_qI/TPrFysXB45I/AAAAAAAABKU/pQb8osdG16w/s1600/wedding+rings.jpg"/>
              <p:cNvPicPr>
                <a:picLocks noChangeAspect="1" noChangeArrowheads="1"/>
              </p:cNvPicPr>
              <p:nvPr/>
            </p:nvPicPr>
            <p:blipFill rotWithShape="1">
              <a:blip r:embed="rId4">
                <a:duotone>
                  <a:prstClr val="black"/>
                  <a:schemeClr val="accent1">
                    <a:tint val="45000"/>
                    <a:satMod val="400000"/>
                  </a:schemeClr>
                </a:duotone>
                <a:extLst>
                  <a:ext uri="{BEBA8EAE-BF5A-486C-A8C5-ECC9F3942E4B}">
                    <a14:imgProps xmlns:a14="http://schemas.microsoft.com/office/drawing/2010/main">
                      <a14:imgLayer r:embed="rId5">
                        <a14:imgEffect>
                          <a14:artisticPencilGrayscale/>
                        </a14:imgEffect>
                      </a14:imgLayer>
                    </a14:imgProps>
                  </a:ext>
                  <a:ext uri="{28A0092B-C50C-407E-A947-70E740481C1C}">
                    <a14:useLocalDpi xmlns:a14="http://schemas.microsoft.com/office/drawing/2010/main" val="0"/>
                  </a:ext>
                </a:extLst>
              </a:blip>
              <a:srcRect l="16489" t="6078" b="7934"/>
              <a:stretch/>
            </p:blipFill>
            <p:spPr bwMode="auto">
              <a:xfrm>
                <a:off x="6662055" y="870858"/>
                <a:ext cx="2513812" cy="1846361"/>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5826971" y="1157181"/>
              <a:ext cx="3149791" cy="3139321"/>
            </a:xfrm>
            <a:prstGeom prst="rect">
              <a:avLst/>
            </a:prstGeom>
          </p:spPr>
          <p:txBody>
            <a:bodyPr wrap="square">
              <a:spAutoFit/>
            </a:bodyPr>
            <a:lstStyle/>
            <a:p>
              <a:pPr fontAlgn="base">
                <a:spcBef>
                  <a:spcPct val="0"/>
                </a:spcBef>
                <a:spcAft>
                  <a:spcPct val="0"/>
                </a:spcAft>
              </a:pPr>
              <a:r>
                <a:rPr lang="en-US" b="1" baseline="30000" dirty="0" smtClean="0">
                  <a:solidFill>
                    <a:prstClr val="black"/>
                  </a:solidFill>
                  <a:latin typeface="Papyrus" pitchFamily="66" charset="0"/>
                  <a:ea typeface="MS PGothic" pitchFamily="34" charset="-128"/>
                </a:rPr>
                <a:t>1</a:t>
              </a:r>
              <a:r>
                <a:rPr lang="en-US" b="1" dirty="0" smtClean="0">
                  <a:solidFill>
                    <a:prstClr val="black"/>
                  </a:solidFill>
                  <a:latin typeface="Papyrus" pitchFamily="66" charset="0"/>
                  <a:ea typeface="MS PGothic" pitchFamily="34" charset="-128"/>
                </a:rPr>
                <a:t> - covenant </a:t>
              </a:r>
              <a:br>
                <a:rPr lang="en-US" b="1" dirty="0" smtClean="0">
                  <a:solidFill>
                    <a:prstClr val="black"/>
                  </a:solidFill>
                  <a:latin typeface="Papyrus" pitchFamily="66" charset="0"/>
                  <a:ea typeface="MS PGothic" pitchFamily="34" charset="-128"/>
                </a:rPr>
              </a:br>
              <a:r>
                <a:rPr lang="en-US" b="1" dirty="0" err="1" smtClean="0">
                  <a:solidFill>
                    <a:prstClr val="black"/>
                  </a:solidFill>
                  <a:latin typeface="Papyrus" pitchFamily="66" charset="0"/>
                  <a:ea typeface="MS PGothic" pitchFamily="34" charset="-128"/>
                </a:rPr>
                <a:t>kəv-nənt</a:t>
              </a:r>
              <a:r>
                <a:rPr lang="en-US" b="1" dirty="0">
                  <a:solidFill>
                    <a:prstClr val="black"/>
                  </a:solidFill>
                  <a:latin typeface="Papyrus" pitchFamily="66" charset="0"/>
                  <a:ea typeface="MS PGothic" pitchFamily="34" charset="-128"/>
                </a:rPr>
                <a:t>, </a:t>
              </a:r>
              <a:r>
                <a:rPr lang="en-US" b="1" dirty="0" smtClean="0">
                  <a:solidFill>
                    <a:prstClr val="black"/>
                  </a:solidFill>
                  <a:latin typeface="Papyrus" pitchFamily="66" charset="0"/>
                  <a:ea typeface="MS PGothic" pitchFamily="34" charset="-128"/>
                </a:rPr>
                <a:t/>
              </a:r>
              <a:br>
                <a:rPr lang="en-US" b="1" dirty="0" smtClean="0">
                  <a:solidFill>
                    <a:prstClr val="black"/>
                  </a:solidFill>
                  <a:latin typeface="Papyrus" pitchFamily="66" charset="0"/>
                  <a:ea typeface="MS PGothic" pitchFamily="34" charset="-128"/>
                </a:rPr>
              </a:br>
              <a:r>
                <a:rPr lang="en-US" dirty="0" smtClean="0">
                  <a:solidFill>
                    <a:prstClr val="black"/>
                  </a:solidFill>
                  <a:latin typeface="Papyrus" pitchFamily="66" charset="0"/>
                  <a:ea typeface="MS PGothic" pitchFamily="34" charset="-128"/>
                </a:rPr>
                <a:t>noun </a:t>
              </a:r>
              <a:r>
                <a:rPr lang="en-US" dirty="0">
                  <a:solidFill>
                    <a:prstClr val="black"/>
                  </a:solidFill>
                  <a:latin typeface="Papyrus" pitchFamily="66" charset="0"/>
                  <a:ea typeface="MS PGothic" pitchFamily="34" charset="-128"/>
                </a:rPr>
                <a:t>– </a:t>
              </a:r>
              <a:r>
                <a:rPr lang="en-US" dirty="0" smtClean="0">
                  <a:solidFill>
                    <a:prstClr val="black"/>
                  </a:solidFill>
                  <a:latin typeface="Papyrus" pitchFamily="66" charset="0"/>
                  <a:ea typeface="MS PGothic" pitchFamily="34" charset="-128"/>
                </a:rPr>
                <a:t/>
              </a:r>
              <a:br>
                <a:rPr lang="en-US" dirty="0" smtClean="0">
                  <a:solidFill>
                    <a:prstClr val="black"/>
                  </a:solidFill>
                  <a:latin typeface="Papyrus" pitchFamily="66" charset="0"/>
                  <a:ea typeface="MS PGothic" pitchFamily="34" charset="-128"/>
                </a:rPr>
              </a:br>
              <a:r>
                <a:rPr lang="en-US" dirty="0" smtClean="0">
                  <a:solidFill>
                    <a:prstClr val="black"/>
                  </a:solidFill>
                  <a:latin typeface="Papyrus" pitchFamily="66" charset="0"/>
                  <a:ea typeface="MS PGothic" pitchFamily="34" charset="-128"/>
                </a:rPr>
                <a:t>formal</a:t>
              </a:r>
              <a:r>
                <a:rPr lang="en-US" dirty="0">
                  <a:solidFill>
                    <a:prstClr val="black"/>
                  </a:solidFill>
                  <a:latin typeface="Papyrus" pitchFamily="66" charset="0"/>
                  <a:ea typeface="MS PGothic" pitchFamily="34" charset="-128"/>
                </a:rPr>
                <a:t>, </a:t>
              </a:r>
              <a:r>
                <a:rPr lang="en-US" dirty="0" smtClean="0">
                  <a:solidFill>
                    <a:prstClr val="black"/>
                  </a:solidFill>
                  <a:latin typeface="Papyrus" pitchFamily="66" charset="0"/>
                  <a:ea typeface="MS PGothic" pitchFamily="34" charset="-128"/>
                </a:rPr>
                <a:t>solemn</a:t>
              </a:r>
              <a:r>
                <a:rPr lang="en-US" dirty="0">
                  <a:solidFill>
                    <a:prstClr val="black"/>
                  </a:solidFill>
                  <a:latin typeface="Papyrus" pitchFamily="66" charset="0"/>
                  <a:ea typeface="MS PGothic" pitchFamily="34" charset="-128"/>
                </a:rPr>
                <a:t>, </a:t>
              </a:r>
              <a:r>
                <a:rPr lang="en-US" dirty="0" smtClean="0">
                  <a:solidFill>
                    <a:prstClr val="black"/>
                  </a:solidFill>
                  <a:latin typeface="Papyrus" pitchFamily="66" charset="0"/>
                  <a:ea typeface="MS PGothic" pitchFamily="34" charset="-128"/>
                </a:rPr>
                <a:t/>
              </a:r>
              <a:br>
                <a:rPr lang="en-US" dirty="0" smtClean="0">
                  <a:solidFill>
                    <a:prstClr val="black"/>
                  </a:solidFill>
                  <a:latin typeface="Papyrus" pitchFamily="66" charset="0"/>
                  <a:ea typeface="MS PGothic" pitchFamily="34" charset="-128"/>
                </a:rPr>
              </a:br>
              <a:r>
                <a:rPr lang="en-US" dirty="0" smtClean="0">
                  <a:solidFill>
                    <a:prstClr val="black"/>
                  </a:solidFill>
                  <a:latin typeface="Papyrus" pitchFamily="66" charset="0"/>
                  <a:ea typeface="MS PGothic" pitchFamily="34" charset="-128"/>
                </a:rPr>
                <a:t>and </a:t>
              </a:r>
              <a:r>
                <a:rPr lang="en-US" b="1" u="sng" dirty="0">
                  <a:solidFill>
                    <a:prstClr val="black"/>
                  </a:solidFill>
                  <a:latin typeface="Papyrus" pitchFamily="66" charset="0"/>
                  <a:ea typeface="MS PGothic" pitchFamily="34" charset="-128"/>
                </a:rPr>
                <a:t>binding agreement</a:t>
              </a:r>
              <a:r>
                <a:rPr lang="en-US" dirty="0">
                  <a:solidFill>
                    <a:prstClr val="black"/>
                  </a:solidFill>
                  <a:latin typeface="Papyrus" pitchFamily="66" charset="0"/>
                  <a:ea typeface="MS PGothic" pitchFamily="34" charset="-128"/>
                </a:rPr>
                <a:t>; a compact; a written </a:t>
              </a:r>
              <a:r>
                <a:rPr lang="en-US" dirty="0" smtClean="0">
                  <a:solidFill>
                    <a:prstClr val="black"/>
                  </a:solidFill>
                  <a:latin typeface="Papyrus" pitchFamily="66" charset="0"/>
                  <a:ea typeface="MS PGothic" pitchFamily="34" charset="-128"/>
                </a:rPr>
                <a:t>agreement </a:t>
              </a:r>
              <a:r>
                <a:rPr lang="en-US" dirty="0">
                  <a:solidFill>
                    <a:prstClr val="black"/>
                  </a:solidFill>
                  <a:latin typeface="Papyrus" pitchFamily="66" charset="0"/>
                  <a:ea typeface="MS PGothic" pitchFamily="34" charset="-128"/>
                </a:rPr>
                <a:t>or </a:t>
              </a:r>
              <a:r>
                <a:rPr lang="en-US" b="1" u="sng" dirty="0">
                  <a:solidFill>
                    <a:prstClr val="black"/>
                  </a:solidFill>
                  <a:latin typeface="Papyrus" pitchFamily="66" charset="0"/>
                  <a:ea typeface="MS PGothic" pitchFamily="34" charset="-128"/>
                </a:rPr>
                <a:t>promise</a:t>
              </a:r>
              <a:r>
                <a:rPr lang="en-US" dirty="0">
                  <a:solidFill>
                    <a:prstClr val="black"/>
                  </a:solidFill>
                  <a:latin typeface="Papyrus" pitchFamily="66" charset="0"/>
                  <a:ea typeface="MS PGothic" pitchFamily="34" charset="-128"/>
                </a:rPr>
                <a:t> usually under seal </a:t>
              </a:r>
              <a:r>
                <a:rPr lang="en-US" b="1" u="sng" dirty="0">
                  <a:solidFill>
                    <a:prstClr val="black"/>
                  </a:solidFill>
                  <a:latin typeface="Papyrus" pitchFamily="66" charset="0"/>
                  <a:ea typeface="MS PGothic" pitchFamily="34" charset="-128"/>
                </a:rPr>
                <a:t>between two or more parties </a:t>
              </a:r>
              <a:r>
                <a:rPr lang="en-US" dirty="0">
                  <a:solidFill>
                    <a:prstClr val="black"/>
                  </a:solidFill>
                  <a:latin typeface="Papyrus" pitchFamily="66" charset="0"/>
                  <a:ea typeface="MS PGothic" pitchFamily="34" charset="-128"/>
                </a:rPr>
                <a:t>especially for the </a:t>
              </a:r>
              <a:r>
                <a:rPr lang="en-US" b="1" u="sng" dirty="0">
                  <a:solidFill>
                    <a:prstClr val="black"/>
                  </a:solidFill>
                  <a:latin typeface="Papyrus" pitchFamily="66" charset="0"/>
                  <a:ea typeface="MS PGothic" pitchFamily="34" charset="-128"/>
                </a:rPr>
                <a:t>performance of some action</a:t>
              </a:r>
              <a:r>
                <a:rPr lang="en-ZA" b="1" u="sng" dirty="0">
                  <a:solidFill>
                    <a:prstClr val="black"/>
                  </a:solidFill>
                  <a:latin typeface="Papyrus" pitchFamily="66" charset="0"/>
                  <a:ea typeface="MS PGothic" pitchFamily="34" charset="-128"/>
                </a:rPr>
                <a:t> </a:t>
              </a:r>
              <a:r>
                <a:rPr lang="en-ZA" dirty="0" smtClean="0">
                  <a:solidFill>
                    <a:prstClr val="black"/>
                  </a:solidFill>
                  <a:latin typeface="Papyrus" pitchFamily="66" charset="0"/>
                  <a:ea typeface="MS PGothic" pitchFamily="34" charset="-128"/>
                </a:rPr>
                <a:t/>
              </a:r>
              <a:br>
                <a:rPr lang="en-ZA" dirty="0" smtClean="0">
                  <a:solidFill>
                    <a:prstClr val="black"/>
                  </a:solidFill>
                  <a:latin typeface="Papyrus" pitchFamily="66" charset="0"/>
                  <a:ea typeface="MS PGothic" pitchFamily="34" charset="-128"/>
                </a:rPr>
              </a:br>
              <a:r>
                <a:rPr lang="en-ZA" dirty="0" smtClean="0">
                  <a:solidFill>
                    <a:prstClr val="black"/>
                  </a:solidFill>
                  <a:latin typeface="Papyrus" pitchFamily="66" charset="0"/>
                  <a:ea typeface="MS PGothic" pitchFamily="34" charset="-128"/>
                </a:rPr>
                <a:t>Merriam-Webster</a:t>
              </a:r>
              <a:r>
                <a:rPr lang="en-ZA" dirty="0">
                  <a:solidFill>
                    <a:prstClr val="black"/>
                  </a:solidFill>
                  <a:latin typeface="Papyrus" pitchFamily="66" charset="0"/>
                  <a:ea typeface="MS PGothic" pitchFamily="34" charset="-128"/>
                </a:rPr>
                <a:t>, I. (2003).</a:t>
              </a:r>
            </a:p>
          </p:txBody>
        </p:sp>
      </p:grpSp>
      <p:sp>
        <p:nvSpPr>
          <p:cNvPr id="13" name="Title 1"/>
          <p:cNvSpPr txBox="1">
            <a:spLocks/>
          </p:cNvSpPr>
          <p:nvPr/>
        </p:nvSpPr>
        <p:spPr bwMode="auto">
          <a:xfrm>
            <a:off x="86816" y="126430"/>
            <a:ext cx="9057184"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0"/>
              </a:spcBef>
              <a:spcAft>
                <a:spcPct val="0"/>
              </a:spcAft>
              <a:defRPr lang="en-ZA" sz="3200" kern="1200" dirty="0" smtClean="0">
                <a:solidFill>
                  <a:schemeClr val="tx1"/>
                </a:solidFill>
                <a:latin typeface="Arial" pitchFamily="34" charset="0"/>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US" sz="2700" b="1" dirty="0">
                <a:solidFill>
                  <a:prstClr val="black"/>
                </a:solidFill>
              </a:rPr>
              <a:t>The </a:t>
            </a:r>
            <a:r>
              <a:rPr lang="en-US" sz="2700" b="1" dirty="0" smtClean="0">
                <a:solidFill>
                  <a:prstClr val="black"/>
                </a:solidFill>
              </a:rPr>
              <a:t>10 </a:t>
            </a:r>
            <a:r>
              <a:rPr lang="en-US" sz="2700" b="1" dirty="0">
                <a:solidFill>
                  <a:prstClr val="black"/>
                </a:solidFill>
              </a:rPr>
              <a:t>Principles of </a:t>
            </a:r>
            <a:r>
              <a:rPr lang="en-US" sz="2700" b="1" dirty="0" smtClean="0">
                <a:solidFill>
                  <a:prstClr val="black"/>
                </a:solidFill>
              </a:rPr>
              <a:t>faith (1</a:t>
            </a:r>
            <a:r>
              <a:rPr lang="en-US" sz="2700" b="1" dirty="0">
                <a:solidFill>
                  <a:prstClr val="black"/>
                </a:solidFill>
              </a:rPr>
              <a:t>)</a:t>
            </a:r>
            <a:endParaRPr lang="en-US" sz="2700" b="1" i="1" dirty="0">
              <a:solidFill>
                <a:prstClr val="black"/>
              </a:solidFill>
            </a:endParaRPr>
          </a:p>
        </p:txBody>
      </p:sp>
    </p:spTree>
    <p:extLst>
      <p:ext uri="{BB962C8B-B14F-4D97-AF65-F5344CB8AC3E}">
        <p14:creationId xmlns:p14="http://schemas.microsoft.com/office/powerpoint/2010/main" val="308592543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5699412"/>
            <a:ext cx="9144000" cy="11585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chemeClr val="bg1">
                    <a:lumMod val="85000"/>
                  </a:schemeClr>
                </a:solidFill>
                <a:latin typeface="Century Gothic" panose="020B0502020202020204" pitchFamily="34" charset="0"/>
              </a:rPr>
              <a:t>"The main lesson about prayer is just this: Do it! Do it! </a:t>
            </a:r>
            <a:r>
              <a:rPr lang="en-US" sz="2400" b="1" i="1" dirty="0" smtClean="0">
                <a:solidFill>
                  <a:schemeClr val="bg1">
                    <a:lumMod val="85000"/>
                  </a:schemeClr>
                </a:solidFill>
                <a:latin typeface="Century Gothic" panose="020B0502020202020204" pitchFamily="34" charset="0"/>
              </a:rPr>
              <a:t/>
            </a:r>
            <a:br>
              <a:rPr lang="en-US" sz="2400" b="1" i="1" dirty="0" smtClean="0">
                <a:solidFill>
                  <a:schemeClr val="bg1">
                    <a:lumMod val="85000"/>
                  </a:schemeClr>
                </a:solidFill>
                <a:latin typeface="Century Gothic" panose="020B0502020202020204" pitchFamily="34" charset="0"/>
              </a:rPr>
            </a:br>
            <a:r>
              <a:rPr lang="en-US" sz="2400" b="1" i="1" dirty="0" smtClean="0">
                <a:solidFill>
                  <a:schemeClr val="bg1">
                    <a:lumMod val="85000"/>
                  </a:schemeClr>
                </a:solidFill>
                <a:latin typeface="Century Gothic" panose="020B0502020202020204" pitchFamily="34" charset="0"/>
              </a:rPr>
              <a:t>Do </a:t>
            </a:r>
            <a:r>
              <a:rPr lang="en-US" sz="2400" b="1" i="1" dirty="0">
                <a:solidFill>
                  <a:schemeClr val="bg1">
                    <a:lumMod val="85000"/>
                  </a:schemeClr>
                </a:solidFill>
                <a:latin typeface="Century Gothic" panose="020B0502020202020204" pitchFamily="34" charset="0"/>
              </a:rPr>
              <a:t>it! You want to be taught to </a:t>
            </a:r>
            <a:r>
              <a:rPr lang="en-US" sz="2400" b="1" i="1" dirty="0" smtClean="0">
                <a:solidFill>
                  <a:schemeClr val="bg1">
                    <a:lumMod val="85000"/>
                  </a:schemeClr>
                </a:solidFill>
                <a:latin typeface="Century Gothic" panose="020B0502020202020204" pitchFamily="34" charset="0"/>
              </a:rPr>
              <a:t>pray? </a:t>
            </a:r>
            <a:r>
              <a:rPr lang="en-US" sz="2400" b="1" i="1" dirty="0">
                <a:solidFill>
                  <a:schemeClr val="bg1">
                    <a:lumMod val="85000"/>
                  </a:schemeClr>
                </a:solidFill>
                <a:latin typeface="Century Gothic" panose="020B0502020202020204" pitchFamily="34" charset="0"/>
              </a:rPr>
              <a:t>My answer is </a:t>
            </a:r>
            <a:r>
              <a:rPr lang="en-US" sz="2400" b="1" i="1" dirty="0" smtClean="0">
                <a:solidFill>
                  <a:schemeClr val="bg1">
                    <a:lumMod val="85000"/>
                  </a:schemeClr>
                </a:solidFill>
                <a:latin typeface="Century Gothic" panose="020B0502020202020204" pitchFamily="34" charset="0"/>
              </a:rPr>
              <a:t/>
            </a:r>
            <a:br>
              <a:rPr lang="en-US" sz="2400" b="1" i="1" dirty="0" smtClean="0">
                <a:solidFill>
                  <a:schemeClr val="bg1">
                    <a:lumMod val="85000"/>
                  </a:schemeClr>
                </a:solidFill>
                <a:latin typeface="Century Gothic" panose="020B0502020202020204" pitchFamily="34" charset="0"/>
              </a:rPr>
            </a:br>
            <a:r>
              <a:rPr lang="en-US" sz="2400" b="1" i="1" dirty="0" smtClean="0">
                <a:solidFill>
                  <a:schemeClr val="bg1">
                    <a:lumMod val="85000"/>
                  </a:schemeClr>
                </a:solidFill>
                <a:latin typeface="Century Gothic" panose="020B0502020202020204" pitchFamily="34" charset="0"/>
              </a:rPr>
              <a:t>pray and </a:t>
            </a:r>
            <a:r>
              <a:rPr lang="en-US" sz="2400" b="1" i="1" dirty="0">
                <a:solidFill>
                  <a:schemeClr val="bg1">
                    <a:lumMod val="85000"/>
                  </a:schemeClr>
                </a:solidFill>
                <a:latin typeface="Century Gothic" panose="020B0502020202020204" pitchFamily="34" charset="0"/>
              </a:rPr>
              <a:t>never </a:t>
            </a:r>
            <a:r>
              <a:rPr lang="en-US" sz="2400" b="1" i="1" dirty="0" smtClean="0">
                <a:solidFill>
                  <a:schemeClr val="bg1">
                    <a:lumMod val="85000"/>
                  </a:schemeClr>
                </a:solidFill>
                <a:latin typeface="Century Gothic" panose="020B0502020202020204" pitchFamily="34" charset="0"/>
              </a:rPr>
              <a:t>faint…"</a:t>
            </a:r>
            <a:r>
              <a:rPr lang="en-US" sz="2400" dirty="0">
                <a:solidFill>
                  <a:schemeClr val="bg1">
                    <a:lumMod val="85000"/>
                  </a:schemeClr>
                </a:solidFill>
                <a:latin typeface="Century Gothic" panose="020B0502020202020204" pitchFamily="34" charset="0"/>
              </a:rPr>
              <a:t> </a:t>
            </a:r>
            <a:r>
              <a:rPr lang="en-US" sz="2400" dirty="0" smtClean="0">
                <a:solidFill>
                  <a:schemeClr val="bg1">
                    <a:lumMod val="85000"/>
                  </a:schemeClr>
                </a:solidFill>
                <a:latin typeface="Century Gothic" panose="020B0502020202020204" pitchFamily="34" charset="0"/>
              </a:rPr>
              <a:t>  John </a:t>
            </a:r>
            <a:r>
              <a:rPr lang="en-US" sz="2400" dirty="0">
                <a:solidFill>
                  <a:schemeClr val="bg1">
                    <a:lumMod val="85000"/>
                  </a:schemeClr>
                </a:solidFill>
                <a:latin typeface="Century Gothic" panose="020B0502020202020204" pitchFamily="34" charset="0"/>
              </a:rPr>
              <a:t>Laidlaw</a:t>
            </a:r>
            <a:endParaRPr lang="en-ZA" sz="2400" dirty="0">
              <a:solidFill>
                <a:schemeClr val="bg1">
                  <a:lumMod val="85000"/>
                </a:schemeClr>
              </a:solidFill>
              <a:latin typeface="Century Gothic" panose="020B0502020202020204" pitchFamily="34" charset="0"/>
            </a:endParaRPr>
          </a:p>
        </p:txBody>
      </p:sp>
      <p:sp>
        <p:nvSpPr>
          <p:cNvPr id="24" name="Rectangle 23"/>
          <p:cNvSpPr/>
          <p:nvPr/>
        </p:nvSpPr>
        <p:spPr>
          <a:xfrm>
            <a:off x="85467" y="269510"/>
            <a:ext cx="2802877" cy="4017809"/>
          </a:xfrm>
          <a:prstGeom prst="rect">
            <a:avLst/>
          </a:prstGeom>
          <a:solidFill>
            <a:schemeClr val="bg1">
              <a:lumMod val="85000"/>
            </a:schemeClr>
          </a:solidFill>
          <a:ln w="762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2880000" rIns="36000" rtlCol="0" anchor="t"/>
          <a:lstStyle/>
          <a:p>
            <a:pPr marL="447675" indent="-447675" fontAlgn="base">
              <a:spcBef>
                <a:spcPct val="0"/>
              </a:spcBef>
              <a:spcAft>
                <a:spcPct val="0"/>
              </a:spcAft>
            </a:pPr>
            <a:r>
              <a:rPr lang="en-ZA" sz="2400" b="1" dirty="0">
                <a:solidFill>
                  <a:schemeClr val="bg1">
                    <a:lumMod val="65000"/>
                  </a:schemeClr>
                </a:solidFill>
                <a:latin typeface="Century Gothic" pitchFamily="34" charset="0"/>
                <a:ea typeface="MS PGothic" pitchFamily="34" charset="-128"/>
              </a:rPr>
              <a:t>I. Why pray?</a:t>
            </a:r>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solidFill>
                  <a:schemeClr val="tx1"/>
                </a:solidFill>
                <a:latin typeface="Century Gothic" pitchFamily="34" charset="0"/>
              </a:rPr>
              <a:pPr>
                <a:defRPr/>
              </a:pPr>
              <a:t>2</a:t>
            </a:fld>
            <a:endParaRPr lang="en-ZA" dirty="0">
              <a:solidFill>
                <a:schemeClr val="tx1"/>
              </a:solidFill>
              <a:latin typeface="Century Gothic" pitchFamily="34" charset="0"/>
            </a:endParaRPr>
          </a:p>
        </p:txBody>
      </p:sp>
      <p:sp>
        <p:nvSpPr>
          <p:cNvPr id="34" name="Rectangle 33"/>
          <p:cNvSpPr/>
          <p:nvPr/>
        </p:nvSpPr>
        <p:spPr>
          <a:xfrm>
            <a:off x="3174123" y="269511"/>
            <a:ext cx="2846343" cy="4017809"/>
          </a:xfrm>
          <a:prstGeom prst="rect">
            <a:avLst/>
          </a:prstGeom>
          <a:solidFill>
            <a:schemeClr val="bg1">
              <a:lumMod val="85000"/>
            </a:schemeClr>
          </a:solidFill>
          <a:ln w="76200">
            <a:solidFill>
              <a:schemeClr val="tx2"/>
            </a:solidFill>
          </a:ln>
          <a:effectLst>
            <a:outerShdw blurRad="368300" dist="76200" dir="5820000" sx="110000" sy="11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2880000" rIns="36000" rtlCol="0" anchor="t"/>
          <a:lstStyle/>
          <a:p>
            <a:pPr marL="447675" indent="-447675" fontAlgn="base">
              <a:spcBef>
                <a:spcPct val="0"/>
              </a:spcBef>
              <a:spcAft>
                <a:spcPct val="0"/>
              </a:spcAft>
            </a:pPr>
            <a:r>
              <a:rPr lang="en-US" sz="2400" b="1" dirty="0">
                <a:solidFill>
                  <a:schemeClr val="tx2"/>
                </a:solidFill>
                <a:latin typeface="Century Gothic" pitchFamily="34" charset="0"/>
                <a:ea typeface="MS PGothic" pitchFamily="34" charset="-128"/>
              </a:rPr>
              <a:t>II. Foundations for effective prayer</a:t>
            </a:r>
            <a:endParaRPr lang="en-ZA" sz="2400" b="1" dirty="0">
              <a:solidFill>
                <a:schemeClr val="tx2"/>
              </a:solidFill>
              <a:latin typeface="Century Gothic" pitchFamily="34" charset="0"/>
              <a:ea typeface="MS PGothic" pitchFamily="34" charset="-128"/>
            </a:endParaRPr>
          </a:p>
        </p:txBody>
      </p:sp>
      <p:sp>
        <p:nvSpPr>
          <p:cNvPr id="35" name="Rectangle 34"/>
          <p:cNvSpPr/>
          <p:nvPr/>
        </p:nvSpPr>
        <p:spPr>
          <a:xfrm>
            <a:off x="3482719" y="3453842"/>
            <a:ext cx="2469541" cy="461665"/>
          </a:xfrm>
          <a:prstGeom prst="rect">
            <a:avLst/>
          </a:prstGeom>
          <a:ln>
            <a:solidFill>
              <a:schemeClr val="bg1">
                <a:lumMod val="85000"/>
              </a:schemeClr>
            </a:solidFill>
          </a:ln>
        </p:spPr>
        <p:txBody>
          <a:bodyPr wrap="square">
            <a:spAutoFit/>
          </a:bodyPr>
          <a:lstStyle/>
          <a:p>
            <a:pPr marL="266700" indent="-266700" fontAlgn="base">
              <a:spcBef>
                <a:spcPct val="0"/>
              </a:spcBef>
              <a:spcAft>
                <a:spcPct val="0"/>
              </a:spcAft>
            </a:pPr>
            <a:endParaRPr lang="en-ZA" sz="2400" b="1" dirty="0">
              <a:solidFill>
                <a:schemeClr val="bg1">
                  <a:lumMod val="65000"/>
                </a:schemeClr>
              </a:solidFill>
              <a:latin typeface="Century Gothic" pitchFamily="34" charset="0"/>
              <a:ea typeface="MS PGothic" pitchFamily="34" charset="-128"/>
            </a:endParaRPr>
          </a:p>
        </p:txBody>
      </p:sp>
      <p:sp>
        <p:nvSpPr>
          <p:cNvPr id="28" name="Rectangle 27"/>
          <p:cNvSpPr/>
          <p:nvPr/>
        </p:nvSpPr>
        <p:spPr>
          <a:xfrm>
            <a:off x="6296937" y="260649"/>
            <a:ext cx="2726905" cy="4029800"/>
          </a:xfrm>
          <a:prstGeom prst="rect">
            <a:avLst/>
          </a:prstGeom>
          <a:solidFill>
            <a:schemeClr val="bg1">
              <a:lumMod val="85000"/>
            </a:schemeClr>
          </a:solidFill>
          <a:ln w="762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2880000" rIns="36000" rtlCol="0" anchor="t"/>
          <a:lstStyle/>
          <a:p>
            <a:pPr marL="447675" indent="-447675" fontAlgn="base">
              <a:spcBef>
                <a:spcPct val="0"/>
              </a:spcBef>
              <a:spcAft>
                <a:spcPct val="0"/>
              </a:spcAft>
            </a:pPr>
            <a:r>
              <a:rPr lang="en-US" sz="2400" b="1" dirty="0">
                <a:solidFill>
                  <a:schemeClr val="bg1">
                    <a:lumMod val="65000"/>
                  </a:schemeClr>
                </a:solidFill>
                <a:latin typeface="Century Gothic" pitchFamily="34" charset="0"/>
                <a:ea typeface="MS PGothic" pitchFamily="34" charset="-128"/>
              </a:rPr>
              <a:t>III. Practicing prayer: </a:t>
            </a:r>
            <a:br>
              <a:rPr lang="en-US" sz="2400" b="1" dirty="0">
                <a:solidFill>
                  <a:schemeClr val="bg1">
                    <a:lumMod val="65000"/>
                  </a:schemeClr>
                </a:solidFill>
                <a:latin typeface="Century Gothic" pitchFamily="34" charset="0"/>
                <a:ea typeface="MS PGothic" pitchFamily="34" charset="-128"/>
              </a:rPr>
            </a:br>
            <a:r>
              <a:rPr lang="en-US" sz="1400" b="1" dirty="0">
                <a:solidFill>
                  <a:schemeClr val="bg1">
                    <a:lumMod val="65000"/>
                  </a:schemeClr>
                </a:solidFill>
                <a:latin typeface="Century Gothic" pitchFamily="34" charset="0"/>
                <a:ea typeface="MS PGothic" pitchFamily="34" charset="-128"/>
              </a:rPr>
              <a:t>7 types: Principles &amp; tools</a:t>
            </a:r>
          </a:p>
        </p:txBody>
      </p:sp>
      <p:pic>
        <p:nvPicPr>
          <p:cNvPr id="29" name="Picture 4" descr="https://encrypted-tbn2.gstatic.com/images?q=tbn:ANd9GcQdXEt_lAfvw46RAzQ4Jh00k2lP8YprWXpbQCfgEZaZSwqIlC8aVQ"/>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l="16309" r="11588" b="6084"/>
          <a:stretch/>
        </p:blipFill>
        <p:spPr bwMode="auto">
          <a:xfrm>
            <a:off x="6591102" y="457105"/>
            <a:ext cx="2098421" cy="2511073"/>
          </a:xfrm>
          <a:prstGeom prst="rect">
            <a:avLst/>
          </a:prstGeom>
          <a:noFill/>
          <a:ln w="3175">
            <a:solidFill>
              <a:schemeClr val="bg1">
                <a:lumMod val="85000"/>
              </a:schemeClr>
            </a:solidFill>
          </a:ln>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26" name="Picture 2" descr="https://encrypted-tbn0.gstatic.com/images?q=tbn:ANd9GcRQNj9VSTSmquixXEz80NfupAVjaIK9ZqImQveoIqToCmLDLSyy_A"/>
          <p:cNvPicPr>
            <a:picLocks noChangeAspect="1" noChangeArrowheads="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artisticPlasticWrap/>
                    </a14:imgEffect>
                  </a14:imgLayer>
                </a14:imgProps>
              </a:ext>
              <a:ext uri="{28A0092B-C50C-407E-A947-70E740481C1C}">
                <a14:useLocalDpi xmlns:a14="http://schemas.microsoft.com/office/drawing/2010/main" val="0"/>
              </a:ext>
            </a:extLst>
          </a:blip>
          <a:srcRect l="26667" r="26842" b="8496"/>
          <a:stretch/>
        </p:blipFill>
        <p:spPr bwMode="auto">
          <a:xfrm>
            <a:off x="346290" y="460786"/>
            <a:ext cx="2287516" cy="2474658"/>
          </a:xfrm>
          <a:prstGeom prst="rect">
            <a:avLst/>
          </a:prstGeom>
          <a:noFill/>
          <a:ln w="19050">
            <a:solidFill>
              <a:schemeClr val="bg1"/>
            </a:solidFill>
          </a:ln>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backgroundRemoval t="9594" b="100000" l="9769" r="99229"/>
                    </a14:imgEffect>
                  </a14:imgLayer>
                </a14:imgProps>
              </a:ext>
              <a:ext uri="{28A0092B-C50C-407E-A947-70E740481C1C}">
                <a14:useLocalDpi xmlns:a14="http://schemas.microsoft.com/office/drawing/2010/main" val="0"/>
              </a:ext>
            </a:extLst>
          </a:blip>
          <a:srcRect/>
          <a:stretch>
            <a:fillRect/>
          </a:stretch>
        </p:blipFill>
        <p:spPr bwMode="auto">
          <a:xfrm>
            <a:off x="3353768" y="460786"/>
            <a:ext cx="2511123" cy="2474658"/>
          </a:xfrm>
          <a:prstGeom prst="rect">
            <a:avLst/>
          </a:prstGeom>
          <a:noFill/>
          <a:ln w="19050">
            <a:solidFill>
              <a:schemeClr val="bg1"/>
            </a:solidFill>
          </a:ln>
          <a:effectLst>
            <a:glow rad="101600">
              <a:schemeClr val="bg1">
                <a:alpha val="60000"/>
              </a:schemeClr>
            </a:glow>
          </a:effectLst>
          <a:extLst>
            <a:ext uri="{909E8E84-426E-40DD-AFC4-6F175D3DCCD1}">
              <a14:hiddenFill xmlns:a14="http://schemas.microsoft.com/office/drawing/2010/main">
                <a:solidFill>
                  <a:schemeClr val="accent1"/>
                </a:solidFill>
              </a14:hiddenFill>
            </a:ext>
          </a:extLst>
        </p:spPr>
      </p:pic>
      <p:pic>
        <p:nvPicPr>
          <p:cNvPr id="15"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128" b="100000" l="0" r="100000">
                        <a14:foregroundMark x1="2863" y1="77982" x2="24670" y2="71560"/>
                        <a14:foregroundMark x1="5947" y1="83257" x2="27753" y2="83716"/>
                      </a14:backgroundRemoval>
                    </a14:imgEffect>
                  </a14:imgLayer>
                </a14:imgProps>
              </a:ext>
              <a:ext uri="{28A0092B-C50C-407E-A947-70E740481C1C}">
                <a14:useLocalDpi xmlns:a14="http://schemas.microsoft.com/office/drawing/2010/main" val="0"/>
              </a:ext>
            </a:extLst>
          </a:blip>
          <a:srcRect/>
          <a:stretch>
            <a:fillRect/>
          </a:stretch>
        </p:blipFill>
        <p:spPr bwMode="auto">
          <a:xfrm>
            <a:off x="7770781" y="5699412"/>
            <a:ext cx="1144619" cy="109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174123" y="4290449"/>
            <a:ext cx="2846343" cy="1467121"/>
          </a:xfrm>
          <a:prstGeom prst="rect">
            <a:avLst/>
          </a:prstGeom>
          <a:solidFill>
            <a:srgbClr val="1F497D"/>
          </a:solidFill>
          <a:ln w="76200">
            <a:solidFill>
              <a:schemeClr val="tx2"/>
            </a:solidFill>
          </a:ln>
          <a:effectLst>
            <a:outerShdw blurRad="368300" dist="76200" dir="5820000" sx="110000" sy="11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2880000" rIns="36000" rtlCol="0" anchor="t"/>
          <a:lstStyle/>
          <a:p>
            <a:pPr marL="447675" indent="-447675" fontAlgn="base">
              <a:spcBef>
                <a:spcPct val="0"/>
              </a:spcBef>
              <a:spcAft>
                <a:spcPct val="0"/>
              </a:spcAft>
            </a:pPr>
            <a:endParaRPr lang="en-GB" sz="2400" b="1" dirty="0">
              <a:solidFill>
                <a:srgbClr val="4F81BD"/>
              </a:solidFill>
              <a:latin typeface="Century Gothic" pitchFamily="34" charset="0"/>
              <a:ea typeface="MS PGothic" pitchFamily="34" charset="-128"/>
            </a:endParaRPr>
          </a:p>
        </p:txBody>
      </p:sp>
      <p:sp>
        <p:nvSpPr>
          <p:cNvPr id="20" name="Rectangle 19"/>
          <p:cNvSpPr/>
          <p:nvPr/>
        </p:nvSpPr>
        <p:spPr>
          <a:xfrm>
            <a:off x="3210022" y="4330999"/>
            <a:ext cx="2723956" cy="68204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GB" sz="2400" b="1" dirty="0" smtClean="0">
              <a:latin typeface="Arial" pitchFamily="34" charset="0"/>
              <a:cs typeface="Arial" pitchFamily="34" charset="0"/>
            </a:endParaRPr>
          </a:p>
        </p:txBody>
      </p:sp>
      <p:sp>
        <p:nvSpPr>
          <p:cNvPr id="21" name="Rectangle 20"/>
          <p:cNvSpPr/>
          <p:nvPr/>
        </p:nvSpPr>
        <p:spPr>
          <a:xfrm>
            <a:off x="3210369" y="4249465"/>
            <a:ext cx="2773849" cy="1508105"/>
          </a:xfrm>
          <a:prstGeom prst="rect">
            <a:avLst/>
          </a:prstGeom>
        </p:spPr>
        <p:txBody>
          <a:bodyPr wrap="square" lIns="36000" rIns="36000">
            <a:spAutoFit/>
          </a:bodyPr>
          <a:lstStyle/>
          <a:p>
            <a:pPr fontAlgn="ctr">
              <a:spcBef>
                <a:spcPct val="0"/>
              </a:spcBef>
              <a:spcAft>
                <a:spcPct val="0"/>
              </a:spcAft>
            </a:pPr>
            <a:r>
              <a:rPr lang="en-US" sz="2300" b="1" i="1" dirty="0">
                <a:solidFill>
                  <a:prstClr val="white"/>
                </a:solidFill>
                <a:latin typeface="Century Gothic" panose="020B0502020202020204" pitchFamily="34" charset="0"/>
                <a:ea typeface="MS PGothic" pitchFamily="34" charset="-128"/>
              </a:rPr>
              <a:t>1 – </a:t>
            </a:r>
            <a:r>
              <a:rPr lang="en-US" sz="2300" b="1" i="1" dirty="0" smtClean="0">
                <a:solidFill>
                  <a:prstClr val="white"/>
                </a:solidFill>
                <a:latin typeface="Century Gothic" panose="020B0502020202020204" pitchFamily="34" charset="0"/>
                <a:ea typeface="MS PGothic" pitchFamily="34" charset="-128"/>
              </a:rPr>
              <a:t>Seeking His Presence by Faith</a:t>
            </a:r>
            <a:endParaRPr lang="en-US" sz="2300" b="1" i="1" dirty="0">
              <a:solidFill>
                <a:prstClr val="white"/>
              </a:solidFill>
              <a:latin typeface="Century Gothic" panose="020B0502020202020204" pitchFamily="34" charset="0"/>
              <a:ea typeface="MS PGothic" pitchFamily="34" charset="-128"/>
            </a:endParaRPr>
          </a:p>
          <a:p>
            <a:pPr fontAlgn="ctr">
              <a:spcBef>
                <a:spcPct val="0"/>
              </a:spcBef>
              <a:spcAft>
                <a:spcPct val="0"/>
              </a:spcAft>
            </a:pPr>
            <a:r>
              <a:rPr lang="en-US" sz="2300" i="1" dirty="0" smtClean="0">
                <a:solidFill>
                  <a:schemeClr val="bg1">
                    <a:lumMod val="75000"/>
                  </a:schemeClr>
                </a:solidFill>
                <a:latin typeface="Century Gothic" panose="020B0502020202020204" pitchFamily="34" charset="0"/>
                <a:ea typeface="MS PGothic" pitchFamily="34" charset="-128"/>
              </a:rPr>
              <a:t>2 </a:t>
            </a:r>
            <a:r>
              <a:rPr lang="en-US" sz="2300" i="1" dirty="0">
                <a:solidFill>
                  <a:schemeClr val="bg1">
                    <a:lumMod val="75000"/>
                  </a:schemeClr>
                </a:solidFill>
                <a:latin typeface="Century Gothic" panose="020B0502020202020204" pitchFamily="34" charset="0"/>
                <a:ea typeface="MS PGothic" pitchFamily="34" charset="-128"/>
              </a:rPr>
              <a:t>– </a:t>
            </a:r>
            <a:r>
              <a:rPr lang="en-US" sz="2300" i="1" dirty="0" smtClean="0">
                <a:solidFill>
                  <a:schemeClr val="bg1">
                    <a:lumMod val="75000"/>
                  </a:schemeClr>
                </a:solidFill>
                <a:latin typeface="Century Gothic" panose="020B0502020202020204" pitchFamily="34" charset="0"/>
                <a:ea typeface="MS PGothic" pitchFamily="34" charset="-128"/>
              </a:rPr>
              <a:t>Tabernacle prayer model</a:t>
            </a:r>
            <a:endParaRPr lang="en-US" sz="2300" i="1" dirty="0">
              <a:solidFill>
                <a:schemeClr val="bg1">
                  <a:lumMod val="75000"/>
                </a:schemeClr>
              </a:solidFill>
              <a:latin typeface="Century Gothic" panose="020B0502020202020204" pitchFamily="34" charset="0"/>
              <a:ea typeface="MS PGothic" pitchFamily="34" charset="-128"/>
            </a:endParaRPr>
          </a:p>
        </p:txBody>
      </p:sp>
    </p:spTree>
    <p:extLst>
      <p:ext uri="{BB962C8B-B14F-4D97-AF65-F5344CB8AC3E}">
        <p14:creationId xmlns:p14="http://schemas.microsoft.com/office/powerpoint/2010/main" val="1110481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7" y="98694"/>
            <a:ext cx="8779627" cy="504825"/>
          </a:xfrm>
        </p:spPr>
        <p:txBody>
          <a:bodyPr/>
          <a:lstStyle/>
          <a:p>
            <a:r>
              <a:rPr lang="en-US" dirty="0" smtClean="0"/>
              <a:t> </a:t>
            </a:r>
            <a:endParaRPr lang="en-US" dirty="0"/>
          </a:p>
        </p:txBody>
      </p:sp>
      <p:sp>
        <p:nvSpPr>
          <p:cNvPr id="3" name="Content Placeholder 2"/>
          <p:cNvSpPr>
            <a:spLocks noGrp="1"/>
          </p:cNvSpPr>
          <p:nvPr>
            <p:ph idx="1"/>
          </p:nvPr>
        </p:nvSpPr>
        <p:spPr>
          <a:xfrm>
            <a:off x="165101" y="1117600"/>
            <a:ext cx="4864099" cy="3263900"/>
          </a:xfrm>
        </p:spPr>
        <p:txBody>
          <a:bodyPr/>
          <a:lstStyle/>
          <a:p>
            <a:pPr>
              <a:tabLst>
                <a:tab pos="355600" algn="l"/>
              </a:tabLst>
            </a:pPr>
            <a:r>
              <a:rPr lang="en-US" sz="2400" i="1" dirty="0"/>
              <a:t> </a:t>
            </a:r>
            <a:r>
              <a:rPr lang="en-US" sz="2400" i="1" u="sng" dirty="0">
                <a:solidFill>
                  <a:schemeClr val="accent1"/>
                </a:solidFill>
              </a:rPr>
              <a:t>My word </a:t>
            </a:r>
            <a:r>
              <a:rPr lang="en-US" sz="2400" i="1" dirty="0"/>
              <a:t>… that goes out from my mouth… shall not return to me empty, but </a:t>
            </a:r>
            <a:r>
              <a:rPr lang="en-US" sz="2400" b="1" i="1" u="sng" dirty="0">
                <a:solidFill>
                  <a:schemeClr val="accent6">
                    <a:lumMod val="75000"/>
                  </a:schemeClr>
                </a:solidFill>
              </a:rPr>
              <a:t>it</a:t>
            </a:r>
            <a:r>
              <a:rPr lang="en-US" sz="2400" i="1" dirty="0">
                <a:solidFill>
                  <a:schemeClr val="accent1"/>
                </a:solidFill>
              </a:rPr>
              <a:t> </a:t>
            </a:r>
            <a:r>
              <a:rPr lang="en-US" sz="2400" i="1" u="sng" dirty="0">
                <a:solidFill>
                  <a:schemeClr val="accent1"/>
                </a:solidFill>
              </a:rPr>
              <a:t>shall accomplish my purpose </a:t>
            </a:r>
            <a:r>
              <a:rPr lang="en-US" sz="2400" i="1" dirty="0"/>
              <a:t>(Is 55:10–11)</a:t>
            </a:r>
          </a:p>
          <a:p>
            <a:pPr>
              <a:tabLst>
                <a:tab pos="355600" algn="l"/>
              </a:tabLst>
            </a:pPr>
            <a:endParaRPr lang="en-ZA" sz="2400" i="1" u="sng" dirty="0" smtClean="0">
              <a:solidFill>
                <a:schemeClr val="accent1"/>
              </a:solidFill>
            </a:endParaRPr>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solidFill>
                  <a:prstClr val="black">
                    <a:lumMod val="65000"/>
                    <a:lumOff val="35000"/>
                  </a:prstClr>
                </a:solidFill>
              </a:rPr>
              <a:pPr>
                <a:defRPr/>
              </a:pPr>
              <a:t>20</a:t>
            </a:fld>
            <a:endParaRPr lang="en-ZA">
              <a:solidFill>
                <a:prstClr val="black">
                  <a:lumMod val="65000"/>
                  <a:lumOff val="35000"/>
                </a:prstClr>
              </a:solidFill>
            </a:endParaRPr>
          </a:p>
        </p:txBody>
      </p:sp>
      <p:sp>
        <p:nvSpPr>
          <p:cNvPr id="6" name="Rectangle 5"/>
          <p:cNvSpPr/>
          <p:nvPr/>
        </p:nvSpPr>
        <p:spPr>
          <a:xfrm>
            <a:off x="195833" y="5245408"/>
            <a:ext cx="8757898" cy="830997"/>
          </a:xfrm>
          <a:prstGeom prst="rect">
            <a:avLst/>
          </a:prstGeom>
          <a:solidFill>
            <a:schemeClr val="tx2"/>
          </a:solidFill>
        </p:spPr>
        <p:txBody>
          <a:bodyPr wrap="square">
            <a:spAutoFit/>
          </a:bodyPr>
          <a:lstStyle/>
          <a:p>
            <a:pPr marL="0" lvl="2" algn="ctr" fontAlgn="base">
              <a:spcBef>
                <a:spcPct val="0"/>
              </a:spcBef>
              <a:spcAft>
                <a:spcPct val="0"/>
              </a:spcAft>
            </a:pPr>
            <a:r>
              <a:rPr lang="en-US" sz="2400" b="1" u="sng" dirty="0">
                <a:solidFill>
                  <a:prstClr val="white"/>
                </a:solidFill>
                <a:latin typeface="Century Gothic" panose="020B0502020202020204" pitchFamily="34" charset="0"/>
                <a:ea typeface="MS PGothic" pitchFamily="34" charset="-128"/>
              </a:rPr>
              <a:t>P2. He fulfills His promises by His Word</a:t>
            </a:r>
            <a:r>
              <a:rPr lang="en-US" sz="2400" b="1" dirty="0">
                <a:solidFill>
                  <a:prstClr val="white"/>
                </a:solidFill>
                <a:latin typeface="Century Gothic" panose="020B0502020202020204" pitchFamily="34" charset="0"/>
                <a:ea typeface="MS PGothic" pitchFamily="34" charset="-128"/>
              </a:rPr>
              <a:t>. He sends His Word to accomplish His purposes</a:t>
            </a:r>
          </a:p>
        </p:txBody>
      </p:sp>
      <p:sp>
        <p:nvSpPr>
          <p:cNvPr id="7" name="Down Arrow 6"/>
          <p:cNvSpPr/>
          <p:nvPr/>
        </p:nvSpPr>
        <p:spPr>
          <a:xfrm>
            <a:off x="3991850" y="4979308"/>
            <a:ext cx="847165" cy="403412"/>
          </a:xfrm>
          <a:prstGeom prst="downArrow">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pic>
        <p:nvPicPr>
          <p:cNvPr id="1026" name="Picture 2" descr="https://encrypted-tbn0.gstatic.com/images?q=tbn:ANd9GcSMBy0A1k_SiWF_8VUtxeI6LcKFgT2ACUdPGVaW66N7dVvkWCwuy_1Rm6nZ"/>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397500" y="139700"/>
            <a:ext cx="3556231" cy="3657600"/>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86816" y="126430"/>
            <a:ext cx="9057184"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0"/>
              </a:spcBef>
              <a:spcAft>
                <a:spcPct val="0"/>
              </a:spcAft>
              <a:defRPr lang="en-ZA" sz="3200" kern="1200" dirty="0" smtClean="0">
                <a:solidFill>
                  <a:schemeClr val="tx1"/>
                </a:solidFill>
                <a:latin typeface="Arial" pitchFamily="34" charset="0"/>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US" sz="2700" b="1" dirty="0">
                <a:solidFill>
                  <a:prstClr val="black"/>
                </a:solidFill>
              </a:rPr>
              <a:t>The </a:t>
            </a:r>
            <a:r>
              <a:rPr lang="en-US" sz="2700" b="1" dirty="0" smtClean="0">
                <a:solidFill>
                  <a:prstClr val="black"/>
                </a:solidFill>
              </a:rPr>
              <a:t>10 </a:t>
            </a:r>
            <a:r>
              <a:rPr lang="en-US" sz="2700" b="1" dirty="0">
                <a:solidFill>
                  <a:prstClr val="black"/>
                </a:solidFill>
              </a:rPr>
              <a:t>Principles of </a:t>
            </a:r>
            <a:r>
              <a:rPr lang="en-US" sz="2700" b="1" dirty="0" smtClean="0">
                <a:solidFill>
                  <a:prstClr val="black"/>
                </a:solidFill>
              </a:rPr>
              <a:t>faith (2</a:t>
            </a:r>
            <a:r>
              <a:rPr lang="en-US" sz="2700" b="1" dirty="0">
                <a:solidFill>
                  <a:prstClr val="black"/>
                </a:solidFill>
              </a:rPr>
              <a:t>)</a:t>
            </a:r>
            <a:endParaRPr lang="en-US" sz="2700" b="1" i="1" dirty="0">
              <a:solidFill>
                <a:prstClr val="black"/>
              </a:solidFill>
            </a:endParaRPr>
          </a:p>
          <a:p>
            <a:endParaRPr lang="en-US" sz="2700" b="1" i="1" dirty="0">
              <a:solidFill>
                <a:prstClr val="black"/>
              </a:solidFill>
            </a:endParaRPr>
          </a:p>
        </p:txBody>
      </p:sp>
    </p:spTree>
    <p:extLst>
      <p:ext uri="{BB962C8B-B14F-4D97-AF65-F5344CB8AC3E}">
        <p14:creationId xmlns:p14="http://schemas.microsoft.com/office/powerpoint/2010/main" val="2552821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7" y="128588"/>
            <a:ext cx="8527143" cy="504825"/>
          </a:xfrm>
        </p:spPr>
        <p:txBody>
          <a:bodyPr/>
          <a:lstStyle/>
          <a:p>
            <a:r>
              <a:rPr lang="en-US" dirty="0" smtClean="0"/>
              <a:t> </a:t>
            </a:r>
            <a:endParaRPr lang="en-ZA" dirty="0"/>
          </a:p>
        </p:txBody>
      </p:sp>
      <p:sp>
        <p:nvSpPr>
          <p:cNvPr id="3" name="Content Placeholder 2"/>
          <p:cNvSpPr>
            <a:spLocks noGrp="1"/>
          </p:cNvSpPr>
          <p:nvPr>
            <p:ph idx="1"/>
          </p:nvPr>
        </p:nvSpPr>
        <p:spPr>
          <a:xfrm>
            <a:off x="103385" y="767263"/>
            <a:ext cx="5470101" cy="3073401"/>
          </a:xfrm>
        </p:spPr>
        <p:txBody>
          <a:bodyPr/>
          <a:lstStyle/>
          <a:p>
            <a:r>
              <a:rPr lang="en-US" sz="2400" i="1" dirty="0" smtClean="0"/>
              <a:t>“Abraham </a:t>
            </a:r>
            <a:r>
              <a:rPr lang="en-US" sz="2400" i="1" u="sng" dirty="0" smtClean="0">
                <a:solidFill>
                  <a:schemeClr val="accent1"/>
                </a:solidFill>
              </a:rPr>
              <a:t>believed God</a:t>
            </a:r>
            <a:r>
              <a:rPr lang="en-US" sz="2400" i="1" dirty="0" smtClean="0"/>
              <a:t>, and it was counted to him as righteousness… to </a:t>
            </a:r>
            <a:r>
              <a:rPr lang="en-US" sz="2400" i="1" dirty="0"/>
              <a:t>the one </a:t>
            </a:r>
            <a:r>
              <a:rPr lang="en-US" sz="2400" i="1" dirty="0" smtClean="0"/>
              <a:t>who… </a:t>
            </a:r>
            <a:r>
              <a:rPr lang="en-US" sz="2400" i="1" u="sng" dirty="0">
                <a:solidFill>
                  <a:schemeClr val="accent1"/>
                </a:solidFill>
              </a:rPr>
              <a:t>believes in </a:t>
            </a:r>
            <a:r>
              <a:rPr lang="en-US" sz="2400" i="1" u="sng" dirty="0" smtClean="0">
                <a:solidFill>
                  <a:schemeClr val="accent1"/>
                </a:solidFill>
              </a:rPr>
              <a:t>Him </a:t>
            </a:r>
            <a:r>
              <a:rPr lang="en-US" sz="2400" i="1" dirty="0"/>
              <a:t>who justifies the ungodly, </a:t>
            </a:r>
            <a:r>
              <a:rPr lang="en-US" sz="2400" i="1" u="sng" dirty="0">
                <a:solidFill>
                  <a:schemeClr val="accent1"/>
                </a:solidFill>
              </a:rPr>
              <a:t>his faith </a:t>
            </a:r>
            <a:r>
              <a:rPr lang="en-US" sz="2400" i="1" dirty="0"/>
              <a:t>is counted as </a:t>
            </a:r>
            <a:r>
              <a:rPr lang="en-US" sz="2400" i="1" dirty="0" smtClean="0"/>
              <a:t>righteousness </a:t>
            </a:r>
            <a:r>
              <a:rPr lang="en-US" sz="2400" dirty="0" smtClean="0"/>
              <a:t>(</a:t>
            </a:r>
            <a:r>
              <a:rPr lang="en-US" sz="2400" dirty="0"/>
              <a:t>Ro </a:t>
            </a:r>
            <a:r>
              <a:rPr lang="en-US" sz="2400" dirty="0" smtClean="0"/>
              <a:t>4:3-5)</a:t>
            </a:r>
          </a:p>
        </p:txBody>
      </p:sp>
      <p:sp>
        <p:nvSpPr>
          <p:cNvPr id="5" name="Rectangle 4"/>
          <p:cNvSpPr/>
          <p:nvPr/>
        </p:nvSpPr>
        <p:spPr>
          <a:xfrm>
            <a:off x="228137" y="5061702"/>
            <a:ext cx="8707423" cy="1569660"/>
          </a:xfrm>
          <a:prstGeom prst="rect">
            <a:avLst/>
          </a:prstGeom>
          <a:solidFill>
            <a:schemeClr val="tx2"/>
          </a:solidFill>
        </p:spPr>
        <p:txBody>
          <a:bodyPr wrap="square">
            <a:spAutoFit/>
          </a:bodyPr>
          <a:lstStyle/>
          <a:p>
            <a:pPr marL="0" lvl="2" algn="ctr" fontAlgn="base">
              <a:spcBef>
                <a:spcPct val="0"/>
              </a:spcBef>
              <a:spcAft>
                <a:spcPct val="0"/>
              </a:spcAft>
            </a:pPr>
            <a:r>
              <a:rPr lang="en-US" sz="2400" b="1" u="sng" dirty="0">
                <a:solidFill>
                  <a:prstClr val="white"/>
                </a:solidFill>
                <a:latin typeface="Century Gothic" panose="020B0502020202020204" pitchFamily="34" charset="0"/>
                <a:ea typeface="MS PGothic" pitchFamily="34" charset="-128"/>
              </a:rPr>
              <a:t>P3. Faith is trusting God’s Word because we trust Him</a:t>
            </a:r>
            <a:r>
              <a:rPr lang="en-US" sz="2400" b="1" dirty="0">
                <a:solidFill>
                  <a:prstClr val="white"/>
                </a:solidFill>
                <a:latin typeface="Century Gothic" panose="020B0502020202020204" pitchFamily="34" charset="0"/>
                <a:ea typeface="MS PGothic" pitchFamily="34" charset="-128"/>
              </a:rPr>
              <a:t>. His Word is as true as His character; therefore, faith is always trusting God’s Word is always fully true, because we trust His character</a:t>
            </a:r>
          </a:p>
        </p:txBody>
      </p:sp>
      <p:sp>
        <p:nvSpPr>
          <p:cNvPr id="6" name="Down Arrow 5"/>
          <p:cNvSpPr/>
          <p:nvPr/>
        </p:nvSpPr>
        <p:spPr>
          <a:xfrm>
            <a:off x="4125516" y="4778032"/>
            <a:ext cx="847165" cy="403412"/>
          </a:xfrm>
          <a:prstGeom prst="downArrow">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
        <p:nvSpPr>
          <p:cNvPr id="4" name="Slide Number Placeholder 3"/>
          <p:cNvSpPr>
            <a:spLocks noGrp="1"/>
          </p:cNvSpPr>
          <p:nvPr>
            <p:ph type="sldNum" sz="quarter" idx="12"/>
          </p:nvPr>
        </p:nvSpPr>
        <p:spPr>
          <a:xfrm>
            <a:off x="6857994" y="6548662"/>
            <a:ext cx="2133600" cy="365125"/>
          </a:xfrm>
        </p:spPr>
        <p:txBody>
          <a:bodyPr/>
          <a:lstStyle/>
          <a:p>
            <a:pPr>
              <a:defRPr/>
            </a:pPr>
            <a:fld id="{9B69759B-C1D9-417C-9B4A-0F717375400C}" type="slidenum">
              <a:rPr lang="en-ZA" smtClean="0">
                <a:solidFill>
                  <a:prstClr val="black"/>
                </a:solidFill>
              </a:rPr>
              <a:pPr>
                <a:defRPr/>
              </a:pPr>
              <a:t>21</a:t>
            </a:fld>
            <a:endParaRPr lang="en-ZA">
              <a:solidFill>
                <a:prstClr val="black"/>
              </a:solidFill>
            </a:endParaRPr>
          </a:p>
        </p:txBody>
      </p:sp>
      <p:pic>
        <p:nvPicPr>
          <p:cNvPr id="7" name="Picture 2" descr="https://encrypted-tbn0.gstatic.com/images?q=tbn:ANd9GcSMBy0A1k_SiWF_8VUtxeI6LcKFgT2ACUdPGVaW66N7dVvkWCwuy_1Rm6nZ"/>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522972" y="126430"/>
            <a:ext cx="3575899" cy="2782425"/>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86816" y="126430"/>
            <a:ext cx="9057184"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0"/>
              </a:spcBef>
              <a:spcAft>
                <a:spcPct val="0"/>
              </a:spcAft>
              <a:defRPr lang="en-ZA" sz="3200" kern="1200" dirty="0" smtClean="0">
                <a:solidFill>
                  <a:schemeClr val="tx1"/>
                </a:solidFill>
                <a:latin typeface="Arial" pitchFamily="34" charset="0"/>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US" sz="2700" b="1" dirty="0">
                <a:solidFill>
                  <a:prstClr val="black"/>
                </a:solidFill>
              </a:rPr>
              <a:t>The </a:t>
            </a:r>
            <a:r>
              <a:rPr lang="en-US" sz="2700" b="1" dirty="0" smtClean="0">
                <a:solidFill>
                  <a:prstClr val="black"/>
                </a:solidFill>
              </a:rPr>
              <a:t>10 </a:t>
            </a:r>
            <a:r>
              <a:rPr lang="en-US" sz="2700" b="1" dirty="0">
                <a:solidFill>
                  <a:prstClr val="black"/>
                </a:solidFill>
              </a:rPr>
              <a:t>Principles of </a:t>
            </a:r>
            <a:r>
              <a:rPr lang="en-US" sz="2700" b="1" dirty="0" smtClean="0">
                <a:solidFill>
                  <a:prstClr val="black"/>
                </a:solidFill>
              </a:rPr>
              <a:t>faith (3)</a:t>
            </a:r>
            <a:endParaRPr lang="en-US" sz="2700" b="1" i="1" dirty="0">
              <a:solidFill>
                <a:prstClr val="black"/>
              </a:solidFill>
            </a:endParaRPr>
          </a:p>
          <a:p>
            <a:endParaRPr lang="en-US" sz="2700" b="1" i="1" dirty="0">
              <a:solidFill>
                <a:prstClr val="black"/>
              </a:solidFill>
            </a:endParaRPr>
          </a:p>
        </p:txBody>
      </p:sp>
      <p:sp>
        <p:nvSpPr>
          <p:cNvPr id="12" name="Rectangle 11"/>
          <p:cNvSpPr/>
          <p:nvPr/>
        </p:nvSpPr>
        <p:spPr>
          <a:xfrm>
            <a:off x="97510" y="2908855"/>
            <a:ext cx="8707423" cy="2382191"/>
          </a:xfrm>
          <a:prstGeom prst="rect">
            <a:avLst/>
          </a:prstGeom>
        </p:spPr>
        <p:txBody>
          <a:bodyPr wrap="square">
            <a:spAutoFit/>
          </a:bodyPr>
          <a:lstStyle/>
          <a:p>
            <a:pPr marL="342900" lvl="0" indent="-342900" eaLnBrk="0" fontAlgn="base" hangingPunct="0">
              <a:spcBef>
                <a:spcPct val="20000"/>
              </a:spcBef>
              <a:spcAft>
                <a:spcPct val="0"/>
              </a:spcAft>
              <a:buFont typeface="Arial" pitchFamily="34" charset="0"/>
              <a:buChar char="•"/>
            </a:pPr>
            <a:r>
              <a:rPr lang="en-ZA" sz="2400" i="1" u="sng" dirty="0">
                <a:solidFill>
                  <a:srgbClr val="4F81BD"/>
                </a:solidFill>
                <a:latin typeface="Arial" pitchFamily="34" charset="0"/>
                <a:ea typeface="MS PGothic" pitchFamily="34" charset="-128"/>
                <a:cs typeface="Arial" pitchFamily="34" charset="0"/>
              </a:rPr>
              <a:t>My faithfulness </a:t>
            </a:r>
            <a:r>
              <a:rPr lang="en-ZA" sz="2400" i="1" dirty="0">
                <a:solidFill>
                  <a:prstClr val="black"/>
                </a:solidFill>
                <a:latin typeface="Arial" pitchFamily="34" charset="0"/>
                <a:ea typeface="MS PGothic" pitchFamily="34" charset="-128"/>
                <a:cs typeface="Arial" pitchFamily="34" charset="0"/>
              </a:rPr>
              <a:t>and </a:t>
            </a:r>
            <a:r>
              <a:rPr lang="en-ZA" sz="2400" i="1" u="sng" dirty="0">
                <a:solidFill>
                  <a:srgbClr val="4F81BD"/>
                </a:solidFill>
                <a:latin typeface="Arial" pitchFamily="34" charset="0"/>
                <a:ea typeface="MS PGothic" pitchFamily="34" charset="-128"/>
                <a:cs typeface="Arial" pitchFamily="34" charset="0"/>
              </a:rPr>
              <a:t>my steadfast love </a:t>
            </a:r>
            <a:r>
              <a:rPr lang="en-ZA" sz="2400" i="1" dirty="0">
                <a:solidFill>
                  <a:prstClr val="black"/>
                </a:solidFill>
                <a:latin typeface="Arial" pitchFamily="34" charset="0"/>
                <a:ea typeface="MS PGothic" pitchFamily="34" charset="-128"/>
                <a:cs typeface="Arial" pitchFamily="34" charset="0"/>
              </a:rPr>
              <a:t>shall be with him… forever, and </a:t>
            </a:r>
            <a:r>
              <a:rPr lang="en-ZA" sz="2400" i="1" u="sng" dirty="0">
                <a:solidFill>
                  <a:srgbClr val="4F81BD"/>
                </a:solidFill>
                <a:latin typeface="Arial" pitchFamily="34" charset="0"/>
                <a:ea typeface="MS PGothic" pitchFamily="34" charset="-128"/>
                <a:cs typeface="Arial" pitchFamily="34" charset="0"/>
              </a:rPr>
              <a:t>my covenant will stand firm for him</a:t>
            </a:r>
            <a:r>
              <a:rPr lang="en-ZA" sz="2400" i="1" dirty="0">
                <a:solidFill>
                  <a:prstClr val="black"/>
                </a:solidFill>
                <a:latin typeface="Arial" pitchFamily="34" charset="0"/>
                <a:ea typeface="MS PGothic" pitchFamily="34" charset="-128"/>
                <a:cs typeface="Arial" pitchFamily="34" charset="0"/>
              </a:rPr>
              <a:t>… </a:t>
            </a:r>
            <a:r>
              <a:rPr lang="en-ZA" sz="2400" i="1" u="sng" dirty="0">
                <a:solidFill>
                  <a:srgbClr val="4F81BD"/>
                </a:solidFill>
                <a:latin typeface="Arial" pitchFamily="34" charset="0"/>
                <a:ea typeface="MS PGothic" pitchFamily="34" charset="-128"/>
                <a:cs typeface="Arial" pitchFamily="34" charset="0"/>
              </a:rPr>
              <a:t>I will not </a:t>
            </a:r>
            <a:r>
              <a:rPr lang="en-ZA" sz="2400" i="1" dirty="0">
                <a:solidFill>
                  <a:prstClr val="black"/>
                </a:solidFill>
                <a:latin typeface="Arial" pitchFamily="34" charset="0"/>
                <a:ea typeface="MS PGothic" pitchFamily="34" charset="-128"/>
                <a:cs typeface="Arial" pitchFamily="34" charset="0"/>
              </a:rPr>
              <a:t>remove from him my steadfast love or </a:t>
            </a:r>
            <a:r>
              <a:rPr lang="en-ZA" sz="2400" i="1" u="sng" dirty="0">
                <a:solidFill>
                  <a:srgbClr val="4F81BD"/>
                </a:solidFill>
                <a:latin typeface="Arial" pitchFamily="34" charset="0"/>
                <a:ea typeface="MS PGothic" pitchFamily="34" charset="-128"/>
                <a:cs typeface="Arial" pitchFamily="34" charset="0"/>
              </a:rPr>
              <a:t>be false to my faithfulness</a:t>
            </a:r>
            <a:r>
              <a:rPr lang="en-ZA" sz="2400" i="1" dirty="0">
                <a:solidFill>
                  <a:prstClr val="black"/>
                </a:solidFill>
                <a:latin typeface="Arial" pitchFamily="34" charset="0"/>
                <a:ea typeface="MS PGothic" pitchFamily="34" charset="-128"/>
                <a:cs typeface="Arial" pitchFamily="34" charset="0"/>
              </a:rPr>
              <a:t>. </a:t>
            </a:r>
            <a:r>
              <a:rPr lang="en-ZA" sz="2400" i="1" u="sng" dirty="0">
                <a:solidFill>
                  <a:srgbClr val="4F81BD"/>
                </a:solidFill>
                <a:latin typeface="Arial" pitchFamily="34" charset="0"/>
                <a:ea typeface="MS PGothic" pitchFamily="34" charset="-128"/>
                <a:cs typeface="Arial" pitchFamily="34" charset="0"/>
              </a:rPr>
              <a:t>I will not violate my covenant or alter the word that went forth from my lips  </a:t>
            </a:r>
            <a:r>
              <a:rPr lang="en-US" sz="2400" i="1" dirty="0">
                <a:solidFill>
                  <a:prstClr val="black"/>
                </a:solidFill>
                <a:latin typeface="Arial" pitchFamily="34" charset="0"/>
                <a:ea typeface="MS PGothic" pitchFamily="34" charset="-128"/>
                <a:cs typeface="Arial" pitchFamily="34" charset="0"/>
              </a:rPr>
              <a:t>(Ps 89: 24-34)</a:t>
            </a:r>
          </a:p>
          <a:p>
            <a:pPr marL="342900" lvl="0" indent="-342900" eaLnBrk="0" fontAlgn="base" hangingPunct="0">
              <a:spcBef>
                <a:spcPct val="20000"/>
              </a:spcBef>
              <a:spcAft>
                <a:spcPct val="0"/>
              </a:spcAft>
              <a:buFont typeface="Arial" pitchFamily="34" charset="0"/>
              <a:buChar char="•"/>
            </a:pPr>
            <a:endParaRPr lang="en-US" sz="2400" dirty="0">
              <a:solidFill>
                <a:prstClr val="black"/>
              </a:solidFill>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1118764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57" y="893875"/>
            <a:ext cx="8824685" cy="3073401"/>
          </a:xfrm>
        </p:spPr>
        <p:txBody>
          <a:bodyPr/>
          <a:lstStyle/>
          <a:p>
            <a:r>
              <a:rPr lang="en-US" sz="2400" i="1" dirty="0"/>
              <a:t>…As </a:t>
            </a:r>
            <a:r>
              <a:rPr lang="en-US" sz="2400" b="1" i="1" u="sng" dirty="0">
                <a:solidFill>
                  <a:schemeClr val="accent1"/>
                </a:solidFill>
              </a:rPr>
              <a:t>we look</a:t>
            </a:r>
            <a:r>
              <a:rPr lang="en-US" sz="2400" i="1" dirty="0"/>
              <a:t> not to the </a:t>
            </a:r>
            <a:r>
              <a:rPr lang="en-US" sz="2400" b="1" i="1" u="sng" dirty="0">
                <a:solidFill>
                  <a:schemeClr val="accent1"/>
                </a:solidFill>
              </a:rPr>
              <a:t>things that are seen </a:t>
            </a:r>
            <a:r>
              <a:rPr lang="en-US" sz="2400" i="1" dirty="0"/>
              <a:t>but to the </a:t>
            </a:r>
            <a:r>
              <a:rPr lang="en-US" sz="2400" b="1" i="1" u="sng" dirty="0">
                <a:solidFill>
                  <a:schemeClr val="accent1"/>
                </a:solidFill>
              </a:rPr>
              <a:t>things that are unseen</a:t>
            </a:r>
            <a:r>
              <a:rPr lang="en-US" sz="2400" i="1" dirty="0"/>
              <a:t> </a:t>
            </a:r>
            <a:r>
              <a:rPr lang="en-US" sz="2400" dirty="0"/>
              <a:t>[God’s promises]</a:t>
            </a:r>
            <a:r>
              <a:rPr lang="en-US" sz="2400" i="1" dirty="0"/>
              <a:t>. For the things that are seen are transient, but the things that are unseen are eternal. </a:t>
            </a:r>
            <a:r>
              <a:rPr lang="en-US" sz="2400" dirty="0"/>
              <a:t>(2 Co 4:18) </a:t>
            </a:r>
          </a:p>
          <a:p>
            <a:r>
              <a:rPr lang="en-US" sz="2400" i="1" dirty="0" smtClean="0"/>
              <a:t>…</a:t>
            </a:r>
            <a:r>
              <a:rPr lang="en-US" sz="2400" i="1" dirty="0"/>
              <a:t>For we </a:t>
            </a:r>
            <a:r>
              <a:rPr lang="en-US" sz="2400" b="1" i="1" u="sng" dirty="0">
                <a:solidFill>
                  <a:schemeClr val="accent1"/>
                </a:solidFill>
              </a:rPr>
              <a:t>walk by faith</a:t>
            </a:r>
            <a:r>
              <a:rPr lang="en-US" sz="2400" i="1" dirty="0"/>
              <a:t>, not </a:t>
            </a:r>
            <a:r>
              <a:rPr lang="en-US" sz="2400" b="1" i="1" u="sng" dirty="0">
                <a:solidFill>
                  <a:schemeClr val="accent1"/>
                </a:solidFill>
              </a:rPr>
              <a:t>by sight</a:t>
            </a:r>
            <a:r>
              <a:rPr lang="en-US" sz="2400" i="1" dirty="0"/>
              <a:t>. </a:t>
            </a:r>
            <a:r>
              <a:rPr lang="en-US" sz="2400" dirty="0"/>
              <a:t>(2 Co 5:7</a:t>
            </a:r>
            <a:r>
              <a:rPr lang="en-US" sz="2400" dirty="0" smtClean="0"/>
              <a:t>)</a:t>
            </a:r>
          </a:p>
          <a:p>
            <a:r>
              <a:rPr lang="en-US" sz="2400" i="1" dirty="0"/>
              <a:t>In hope </a:t>
            </a:r>
            <a:r>
              <a:rPr lang="en-US" sz="2400" i="1" dirty="0" smtClean="0"/>
              <a:t>[Abraham] </a:t>
            </a:r>
            <a:r>
              <a:rPr lang="en-US" sz="2400" b="1" i="1" u="sng" dirty="0">
                <a:solidFill>
                  <a:schemeClr val="accent1"/>
                </a:solidFill>
              </a:rPr>
              <a:t>believed</a:t>
            </a:r>
            <a:r>
              <a:rPr lang="en-US" sz="2400" i="1" dirty="0" smtClean="0"/>
              <a:t> </a:t>
            </a:r>
            <a:r>
              <a:rPr lang="en-US" sz="2400" b="1" i="1" u="sng" dirty="0">
                <a:solidFill>
                  <a:schemeClr val="accent1"/>
                </a:solidFill>
              </a:rPr>
              <a:t>against hope</a:t>
            </a:r>
            <a:r>
              <a:rPr lang="en-US" sz="2400" i="1" dirty="0" smtClean="0"/>
              <a:t>… He </a:t>
            </a:r>
            <a:r>
              <a:rPr lang="en-US" sz="2400" i="1" dirty="0"/>
              <a:t>did not weaken in faith when he considered his own body, which was as good as </a:t>
            </a:r>
            <a:r>
              <a:rPr lang="en-US" sz="2400" i="1" dirty="0" smtClean="0"/>
              <a:t>dead… or… the </a:t>
            </a:r>
            <a:r>
              <a:rPr lang="en-US" sz="2400" i="1" dirty="0"/>
              <a:t>barrenness of Sarah’s womb. No unbelief made him waver concerning the promise of </a:t>
            </a:r>
            <a:r>
              <a:rPr lang="en-US" sz="2400" i="1" dirty="0" smtClean="0"/>
              <a:t>God… [He was] </a:t>
            </a:r>
            <a:r>
              <a:rPr lang="en-US" sz="2400" b="1" i="1" u="sng" dirty="0" smtClean="0">
                <a:solidFill>
                  <a:schemeClr val="accent1"/>
                </a:solidFill>
              </a:rPr>
              <a:t>fully </a:t>
            </a:r>
            <a:r>
              <a:rPr lang="en-US" sz="2400" b="1" i="1" u="sng" dirty="0">
                <a:solidFill>
                  <a:schemeClr val="accent1"/>
                </a:solidFill>
              </a:rPr>
              <a:t>convinced that God was able to do</a:t>
            </a:r>
            <a:r>
              <a:rPr lang="en-US" sz="2400" i="1" dirty="0"/>
              <a:t> what he had promised. </a:t>
            </a:r>
            <a:r>
              <a:rPr lang="en-US" sz="2400" dirty="0"/>
              <a:t>(Ro 4:18–21) </a:t>
            </a:r>
          </a:p>
          <a:p>
            <a:endParaRPr lang="en-US" sz="2400" dirty="0"/>
          </a:p>
        </p:txBody>
      </p:sp>
      <p:sp>
        <p:nvSpPr>
          <p:cNvPr id="5" name="Rectangle 4"/>
          <p:cNvSpPr/>
          <p:nvPr/>
        </p:nvSpPr>
        <p:spPr>
          <a:xfrm>
            <a:off x="28661" y="5469907"/>
            <a:ext cx="9071797" cy="1200329"/>
          </a:xfrm>
          <a:prstGeom prst="rect">
            <a:avLst/>
          </a:prstGeom>
          <a:solidFill>
            <a:schemeClr val="tx2"/>
          </a:solidFill>
        </p:spPr>
        <p:txBody>
          <a:bodyPr wrap="square">
            <a:spAutoFit/>
          </a:bodyPr>
          <a:lstStyle/>
          <a:p>
            <a:pPr marL="0" lvl="2" algn="ctr" fontAlgn="base">
              <a:spcBef>
                <a:spcPct val="0"/>
              </a:spcBef>
              <a:spcAft>
                <a:spcPct val="0"/>
              </a:spcAft>
            </a:pPr>
            <a:r>
              <a:rPr lang="en-US" sz="2400" b="1" u="sng" dirty="0">
                <a:solidFill>
                  <a:prstClr val="white"/>
                </a:solidFill>
                <a:latin typeface="Century Gothic" panose="020B0502020202020204" pitchFamily="34" charset="0"/>
                <a:ea typeface="MS PGothic" pitchFamily="34" charset="-128"/>
              </a:rPr>
              <a:t>P4. Faith trusts God’s Word over observable reality</a:t>
            </a:r>
            <a:r>
              <a:rPr lang="en-US" sz="2400" b="1" dirty="0">
                <a:solidFill>
                  <a:prstClr val="white"/>
                </a:solidFill>
                <a:latin typeface="Century Gothic" panose="020B0502020202020204" pitchFamily="34" charset="0"/>
                <a:ea typeface="MS PGothic" pitchFamily="34" charset="-128"/>
              </a:rPr>
              <a:t>. Faith sees God’s Word as the final word, the ultimate reality. Faith sees observable ‘reality’ through the lens of God’s Word</a:t>
            </a:r>
          </a:p>
        </p:txBody>
      </p:sp>
      <p:sp>
        <p:nvSpPr>
          <p:cNvPr id="6" name="Down Arrow 5"/>
          <p:cNvSpPr/>
          <p:nvPr/>
        </p:nvSpPr>
        <p:spPr>
          <a:xfrm>
            <a:off x="4129236" y="5171723"/>
            <a:ext cx="847165" cy="403412"/>
          </a:xfrm>
          <a:prstGeom prst="downArrow">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
        <p:nvSpPr>
          <p:cNvPr id="15" name="Rounded Rectangle 14"/>
          <p:cNvSpPr/>
          <p:nvPr/>
        </p:nvSpPr>
        <p:spPr>
          <a:xfrm>
            <a:off x="471894" y="1319020"/>
            <a:ext cx="3414312" cy="339232"/>
          </a:xfrm>
          <a:prstGeom prst="round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smtClean="0">
              <a:solidFill>
                <a:prstClr val="white"/>
              </a:solidFill>
              <a:latin typeface="Arial" pitchFamily="34" charset="0"/>
              <a:cs typeface="Arial" pitchFamily="34" charset="0"/>
            </a:endParaRPr>
          </a:p>
        </p:txBody>
      </p:sp>
      <p:sp>
        <p:nvSpPr>
          <p:cNvPr id="18" name="Rounded Rectangle 17"/>
          <p:cNvSpPr/>
          <p:nvPr/>
        </p:nvSpPr>
        <p:spPr>
          <a:xfrm>
            <a:off x="3856932" y="911707"/>
            <a:ext cx="2962974" cy="429398"/>
          </a:xfrm>
          <a:prstGeom prst="round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smtClean="0">
              <a:solidFill>
                <a:prstClr val="white"/>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6857994" y="6505120"/>
            <a:ext cx="2133600" cy="365125"/>
          </a:xfrm>
        </p:spPr>
        <p:txBody>
          <a:bodyPr/>
          <a:lstStyle/>
          <a:p>
            <a:pPr>
              <a:defRPr/>
            </a:pPr>
            <a:fld id="{9B69759B-C1D9-417C-9B4A-0F717375400C}" type="slidenum">
              <a:rPr lang="en-ZA" smtClean="0">
                <a:solidFill>
                  <a:prstClr val="black"/>
                </a:solidFill>
              </a:rPr>
              <a:pPr>
                <a:defRPr/>
              </a:pPr>
              <a:t>22</a:t>
            </a:fld>
            <a:endParaRPr lang="en-ZA" dirty="0">
              <a:solidFill>
                <a:prstClr val="black"/>
              </a:solidFill>
            </a:endParaRPr>
          </a:p>
        </p:txBody>
      </p:sp>
      <p:sp>
        <p:nvSpPr>
          <p:cNvPr id="20" name="Rounded Rectangle 19"/>
          <p:cNvSpPr/>
          <p:nvPr/>
        </p:nvSpPr>
        <p:spPr>
          <a:xfrm>
            <a:off x="1879774" y="2475316"/>
            <a:ext cx="1951997" cy="429398"/>
          </a:xfrm>
          <a:prstGeom prst="round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smtClean="0">
              <a:solidFill>
                <a:prstClr val="white"/>
              </a:solidFill>
              <a:latin typeface="Arial" pitchFamily="34" charset="0"/>
              <a:cs typeface="Arial" pitchFamily="34" charset="0"/>
            </a:endParaRPr>
          </a:p>
        </p:txBody>
      </p:sp>
      <p:sp>
        <p:nvSpPr>
          <p:cNvPr id="21" name="Rounded Rectangle 20"/>
          <p:cNvSpPr/>
          <p:nvPr/>
        </p:nvSpPr>
        <p:spPr>
          <a:xfrm>
            <a:off x="4354460" y="2475316"/>
            <a:ext cx="1364169" cy="429398"/>
          </a:xfrm>
          <a:prstGeom prst="round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smtClean="0">
              <a:solidFill>
                <a:prstClr val="white"/>
              </a:solidFill>
              <a:latin typeface="Arial" pitchFamily="34" charset="0"/>
              <a:cs typeface="Arial" pitchFamily="34" charset="0"/>
            </a:endParaRPr>
          </a:p>
        </p:txBody>
      </p:sp>
      <p:sp>
        <p:nvSpPr>
          <p:cNvPr id="23" name="Title 1"/>
          <p:cNvSpPr txBox="1">
            <a:spLocks/>
          </p:cNvSpPr>
          <p:nvPr/>
        </p:nvSpPr>
        <p:spPr bwMode="auto">
          <a:xfrm>
            <a:off x="86816" y="126430"/>
            <a:ext cx="9057184"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0"/>
              </a:spcBef>
              <a:spcAft>
                <a:spcPct val="0"/>
              </a:spcAft>
              <a:defRPr lang="en-ZA" sz="3200" kern="1200" dirty="0" smtClean="0">
                <a:solidFill>
                  <a:schemeClr val="tx1"/>
                </a:solidFill>
                <a:latin typeface="Arial" pitchFamily="34" charset="0"/>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US" sz="2700" b="1" dirty="0">
                <a:solidFill>
                  <a:prstClr val="black"/>
                </a:solidFill>
              </a:rPr>
              <a:t>The </a:t>
            </a:r>
            <a:r>
              <a:rPr lang="en-US" sz="2700" b="1" dirty="0" smtClean="0">
                <a:solidFill>
                  <a:prstClr val="black"/>
                </a:solidFill>
              </a:rPr>
              <a:t>10 </a:t>
            </a:r>
            <a:r>
              <a:rPr lang="en-US" sz="2700" b="1" dirty="0">
                <a:solidFill>
                  <a:prstClr val="black"/>
                </a:solidFill>
              </a:rPr>
              <a:t>Principles of </a:t>
            </a:r>
            <a:r>
              <a:rPr lang="en-US" sz="2700" b="1" dirty="0" smtClean="0">
                <a:solidFill>
                  <a:prstClr val="black"/>
                </a:solidFill>
              </a:rPr>
              <a:t>faith (4)</a:t>
            </a:r>
            <a:endParaRPr lang="en-US" sz="2700" b="1" i="1" dirty="0">
              <a:solidFill>
                <a:prstClr val="black"/>
              </a:solidFill>
            </a:endParaRPr>
          </a:p>
          <a:p>
            <a:endParaRPr lang="en-US" sz="2700" b="1" i="1" dirty="0">
              <a:solidFill>
                <a:prstClr val="black"/>
              </a:solidFill>
            </a:endParaRPr>
          </a:p>
        </p:txBody>
      </p:sp>
      <p:sp>
        <p:nvSpPr>
          <p:cNvPr id="24" name="Rounded Rectangle 23"/>
          <p:cNvSpPr/>
          <p:nvPr/>
        </p:nvSpPr>
        <p:spPr>
          <a:xfrm>
            <a:off x="3100943" y="2907572"/>
            <a:ext cx="1253517" cy="414158"/>
          </a:xfrm>
          <a:prstGeom prst="round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smtClean="0">
              <a:solidFill>
                <a:prstClr val="white"/>
              </a:solidFill>
              <a:latin typeface="Arial" pitchFamily="34" charset="0"/>
              <a:cs typeface="Arial" pitchFamily="34" charset="0"/>
            </a:endParaRPr>
          </a:p>
        </p:txBody>
      </p:sp>
      <p:sp>
        <p:nvSpPr>
          <p:cNvPr id="25" name="Rounded Rectangle 24"/>
          <p:cNvSpPr/>
          <p:nvPr/>
        </p:nvSpPr>
        <p:spPr>
          <a:xfrm>
            <a:off x="4443968" y="2892332"/>
            <a:ext cx="1984128" cy="429398"/>
          </a:xfrm>
          <a:prstGeom prst="round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smtClean="0">
              <a:solidFill>
                <a:prstClr val="white"/>
              </a:solidFill>
              <a:latin typeface="Arial" pitchFamily="34" charset="0"/>
              <a:cs typeface="Arial" pitchFamily="34" charset="0"/>
            </a:endParaRPr>
          </a:p>
        </p:txBody>
      </p:sp>
      <p:sp>
        <p:nvSpPr>
          <p:cNvPr id="26" name="Rounded Rectangle 25"/>
          <p:cNvSpPr/>
          <p:nvPr/>
        </p:nvSpPr>
        <p:spPr>
          <a:xfrm>
            <a:off x="541653" y="3635282"/>
            <a:ext cx="7784476" cy="429398"/>
          </a:xfrm>
          <a:prstGeom prst="round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smtClean="0">
              <a:solidFill>
                <a:prstClr val="white"/>
              </a:solidFill>
              <a:latin typeface="Arial" pitchFamily="34" charset="0"/>
              <a:cs typeface="Arial" pitchFamily="34" charset="0"/>
            </a:endParaRPr>
          </a:p>
        </p:txBody>
      </p:sp>
      <p:sp>
        <p:nvSpPr>
          <p:cNvPr id="27" name="Rounded Rectangle 26"/>
          <p:cNvSpPr/>
          <p:nvPr/>
        </p:nvSpPr>
        <p:spPr>
          <a:xfrm>
            <a:off x="522760" y="4374421"/>
            <a:ext cx="8416519" cy="724731"/>
          </a:xfrm>
          <a:prstGeom prst="round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smtClean="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8117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animBg="1"/>
      <p:bldP spid="18" grpId="0" animBg="1"/>
      <p:bldP spid="20" grpId="0" animBg="1"/>
      <p:bldP spid="21" grpId="0" animBg="1"/>
      <p:bldP spid="24" grpId="0" animBg="1"/>
      <p:bldP spid="25"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jacobswellmemphis.org/wp-content/uploads/2013/06/12.Faith-without-Works.jpg"/>
          <p:cNvPicPr>
            <a:picLocks noChangeAspect="1" noChangeArrowheads="1"/>
          </p:cNvPicPr>
          <p:nvPr/>
        </p:nvPicPr>
        <p:blipFill rotWithShape="1">
          <a:blip r:embed="rId3">
            <a:extLst>
              <a:ext uri="{28A0092B-C50C-407E-A947-70E740481C1C}">
                <a14:useLocalDpi xmlns:a14="http://schemas.microsoft.com/office/drawing/2010/main" val="0"/>
              </a:ext>
            </a:extLst>
          </a:blip>
          <a:srcRect l="4798" t="44911" r="5309" b="9492"/>
          <a:stretch/>
        </p:blipFill>
        <p:spPr bwMode="auto">
          <a:xfrm>
            <a:off x="247891" y="681496"/>
            <a:ext cx="8677961" cy="330122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60808" y="595772"/>
            <a:ext cx="6399649" cy="3301228"/>
          </a:xfrm>
          <a:solidFill>
            <a:srgbClr val="D9D9D9">
              <a:alpha val="80000"/>
            </a:srgbClr>
          </a:solidFill>
        </p:spPr>
        <p:txBody>
          <a:bodyPr>
            <a:noAutofit/>
          </a:bodyPr>
          <a:lstStyle/>
          <a:p>
            <a:r>
              <a:rPr lang="en-US" sz="2400" i="1" dirty="0"/>
              <a:t>What good is it, my brothers, if someone says he has faith but does not have works? Can that faith save him? </a:t>
            </a:r>
            <a:r>
              <a:rPr lang="en-US" sz="2400" i="1" dirty="0" smtClean="0"/>
              <a:t>… </a:t>
            </a:r>
            <a:r>
              <a:rPr lang="en-US" sz="2400" b="1" i="1" u="sng" dirty="0" smtClean="0">
                <a:solidFill>
                  <a:schemeClr val="accent1"/>
                </a:solidFill>
              </a:rPr>
              <a:t>faith </a:t>
            </a:r>
            <a:r>
              <a:rPr lang="en-US" sz="2400" b="1" i="1" u="sng" dirty="0">
                <a:solidFill>
                  <a:schemeClr val="accent1"/>
                </a:solidFill>
              </a:rPr>
              <a:t>by itself, if it does not have works, is </a:t>
            </a:r>
            <a:r>
              <a:rPr lang="en-US" sz="2400" b="1" i="1" u="sng" dirty="0" smtClean="0">
                <a:solidFill>
                  <a:schemeClr val="accent1"/>
                </a:solidFill>
              </a:rPr>
              <a:t>dead</a:t>
            </a:r>
            <a:r>
              <a:rPr lang="en-US" sz="2400" i="1" dirty="0" smtClean="0"/>
              <a:t>…. You </a:t>
            </a:r>
            <a:r>
              <a:rPr lang="en-US" sz="2400" i="1" dirty="0"/>
              <a:t>believe that God is one; you do well. Even the demons believe—and shudder</a:t>
            </a:r>
            <a:r>
              <a:rPr lang="en-US" sz="2400" i="1" dirty="0" smtClean="0"/>
              <a:t>!… For </a:t>
            </a:r>
            <a:r>
              <a:rPr lang="en-US" sz="2400" i="1" dirty="0"/>
              <a:t>as the body apart from the spirit is dead, so also </a:t>
            </a:r>
            <a:r>
              <a:rPr lang="en-US" sz="2400" b="1" i="1" u="sng" dirty="0">
                <a:solidFill>
                  <a:schemeClr val="accent1"/>
                </a:solidFill>
              </a:rPr>
              <a:t>faith apart from works is dead. </a:t>
            </a:r>
            <a:r>
              <a:rPr lang="en-US" sz="2400" b="1" i="1" u="sng" dirty="0" smtClean="0">
                <a:solidFill>
                  <a:schemeClr val="accent1"/>
                </a:solidFill>
              </a:rPr>
              <a:t/>
            </a:r>
            <a:br>
              <a:rPr lang="en-US" sz="2400" b="1" i="1" u="sng" dirty="0" smtClean="0">
                <a:solidFill>
                  <a:schemeClr val="accent1"/>
                </a:solidFill>
              </a:rPr>
            </a:br>
            <a:r>
              <a:rPr lang="en-US" sz="2400" dirty="0" smtClean="0"/>
              <a:t>(</a:t>
            </a:r>
            <a:r>
              <a:rPr lang="en-US" sz="2400" dirty="0"/>
              <a:t>Jas 2:14–26) </a:t>
            </a:r>
            <a:endParaRPr lang="en-US" sz="2400" dirty="0" smtClean="0"/>
          </a:p>
          <a:p>
            <a:endParaRPr lang="en-US" sz="2400" dirty="0"/>
          </a:p>
        </p:txBody>
      </p:sp>
      <p:sp>
        <p:nvSpPr>
          <p:cNvPr id="5" name="Rectangle 4"/>
          <p:cNvSpPr/>
          <p:nvPr/>
        </p:nvSpPr>
        <p:spPr>
          <a:xfrm>
            <a:off x="247892" y="4897670"/>
            <a:ext cx="8677961" cy="1938992"/>
          </a:xfrm>
          <a:prstGeom prst="rect">
            <a:avLst/>
          </a:prstGeom>
          <a:solidFill>
            <a:schemeClr val="tx2"/>
          </a:solidFill>
        </p:spPr>
        <p:txBody>
          <a:bodyPr wrap="square">
            <a:spAutoFit/>
          </a:bodyPr>
          <a:lstStyle/>
          <a:p>
            <a:pPr marL="0" lvl="2" algn="ctr" fontAlgn="base">
              <a:spcBef>
                <a:spcPct val="0"/>
              </a:spcBef>
              <a:spcAft>
                <a:spcPct val="0"/>
              </a:spcAft>
            </a:pPr>
            <a:r>
              <a:rPr lang="en-US" sz="2400" b="1" u="sng" dirty="0">
                <a:solidFill>
                  <a:prstClr val="white"/>
                </a:solidFill>
                <a:latin typeface="Century Gothic" panose="020B0502020202020204" pitchFamily="34" charset="0"/>
                <a:ea typeface="MS PGothic" pitchFamily="34" charset="-128"/>
              </a:rPr>
              <a:t>P5. We access grace when we act on God’s Word.</a:t>
            </a:r>
            <a:r>
              <a:rPr lang="en-US" sz="2400" b="1" dirty="0">
                <a:solidFill>
                  <a:prstClr val="white"/>
                </a:solidFill>
                <a:latin typeface="Century Gothic" panose="020B0502020202020204" pitchFamily="34" charset="0"/>
                <a:ea typeface="MS PGothic" pitchFamily="34" charset="-128"/>
              </a:rPr>
              <a:t> ‘Faith’ without corresponding actions is dead. Faith ‘comes alive’ when we act on the Word. Since all His promises are ours “by grace through [living] faith”, grace becomes manifest when we act on God’s Word</a:t>
            </a:r>
          </a:p>
        </p:txBody>
      </p:sp>
      <p:sp>
        <p:nvSpPr>
          <p:cNvPr id="6" name="Down Arrow 5"/>
          <p:cNvSpPr/>
          <p:nvPr/>
        </p:nvSpPr>
        <p:spPr>
          <a:xfrm>
            <a:off x="4112706" y="4601400"/>
            <a:ext cx="847165" cy="403412"/>
          </a:xfrm>
          <a:prstGeom prst="downArrow">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
        <p:nvSpPr>
          <p:cNvPr id="7" name="Slide Number Placeholder 3"/>
          <p:cNvSpPr>
            <a:spLocks noGrp="1"/>
          </p:cNvSpPr>
          <p:nvPr>
            <p:ph type="sldNum" sz="quarter" idx="12"/>
          </p:nvPr>
        </p:nvSpPr>
        <p:spPr>
          <a:xfrm>
            <a:off x="6799938" y="6464176"/>
            <a:ext cx="2133600" cy="365125"/>
          </a:xfrm>
        </p:spPr>
        <p:txBody>
          <a:bodyPr/>
          <a:lstStyle/>
          <a:p>
            <a:pPr>
              <a:defRPr/>
            </a:pPr>
            <a:fld id="{9B69759B-C1D9-417C-9B4A-0F717375400C}" type="slidenum">
              <a:rPr lang="en-ZA" smtClean="0">
                <a:solidFill>
                  <a:schemeClr val="bg1"/>
                </a:solidFill>
              </a:rPr>
              <a:pPr>
                <a:defRPr/>
              </a:pPr>
              <a:t>23</a:t>
            </a:fld>
            <a:endParaRPr lang="en-ZA">
              <a:solidFill>
                <a:schemeClr val="bg1"/>
              </a:solidFill>
            </a:endParaRPr>
          </a:p>
        </p:txBody>
      </p:sp>
      <p:sp>
        <p:nvSpPr>
          <p:cNvPr id="9" name="Title 1"/>
          <p:cNvSpPr txBox="1">
            <a:spLocks/>
          </p:cNvSpPr>
          <p:nvPr/>
        </p:nvSpPr>
        <p:spPr bwMode="auto">
          <a:xfrm>
            <a:off x="86816" y="126430"/>
            <a:ext cx="9057184"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0"/>
              </a:spcBef>
              <a:spcAft>
                <a:spcPct val="0"/>
              </a:spcAft>
              <a:defRPr lang="en-ZA" sz="3200" kern="1200" dirty="0" smtClean="0">
                <a:solidFill>
                  <a:schemeClr val="tx1"/>
                </a:solidFill>
                <a:latin typeface="Arial" pitchFamily="34" charset="0"/>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US" sz="2700" b="1" dirty="0" smtClean="0">
                <a:solidFill>
                  <a:prstClr val="black"/>
                </a:solidFill>
              </a:rPr>
              <a:t>The 10 Principles of faith (5)</a:t>
            </a:r>
            <a:endParaRPr lang="en-US" sz="2700" b="1" i="1" dirty="0" smtClean="0">
              <a:solidFill>
                <a:prstClr val="black"/>
              </a:solidFill>
            </a:endParaRPr>
          </a:p>
          <a:p>
            <a:endParaRPr lang="en-US" sz="2700" b="1" i="1" dirty="0">
              <a:solidFill>
                <a:prstClr val="black"/>
              </a:solidFill>
            </a:endParaRPr>
          </a:p>
        </p:txBody>
      </p:sp>
      <p:sp>
        <p:nvSpPr>
          <p:cNvPr id="4" name="Rectangle 3"/>
          <p:cNvSpPr/>
          <p:nvPr/>
        </p:nvSpPr>
        <p:spPr>
          <a:xfrm>
            <a:off x="189836" y="4248150"/>
            <a:ext cx="8677960" cy="461665"/>
          </a:xfrm>
          <a:prstGeom prst="rect">
            <a:avLst/>
          </a:prstGeom>
        </p:spPr>
        <p:txBody>
          <a:bodyPr wrap="square">
            <a:spAutoFit/>
          </a:bodyPr>
          <a:lstStyle/>
          <a:p>
            <a:pPr marL="342900" lvl="0" indent="-342900" eaLnBrk="0" fontAlgn="base" hangingPunct="0">
              <a:spcBef>
                <a:spcPct val="20000"/>
              </a:spcBef>
              <a:spcAft>
                <a:spcPct val="0"/>
              </a:spcAft>
              <a:buFont typeface="Arial" pitchFamily="34" charset="0"/>
              <a:buChar char="•"/>
            </a:pPr>
            <a:r>
              <a:rPr lang="en-US" sz="2400" i="1" dirty="0">
                <a:solidFill>
                  <a:prstClr val="black"/>
                </a:solidFill>
                <a:latin typeface="Arial" pitchFamily="34" charset="0"/>
                <a:ea typeface="MS PGothic" pitchFamily="34" charset="-128"/>
                <a:cs typeface="Arial" pitchFamily="34" charset="0"/>
              </a:rPr>
              <a:t>For </a:t>
            </a:r>
            <a:r>
              <a:rPr lang="en-US" sz="2400" b="1" i="1" u="sng" dirty="0">
                <a:solidFill>
                  <a:srgbClr val="4F81BD"/>
                </a:solidFill>
                <a:latin typeface="Arial" pitchFamily="34" charset="0"/>
                <a:ea typeface="MS PGothic" pitchFamily="34" charset="-128"/>
                <a:cs typeface="Arial" pitchFamily="34" charset="0"/>
              </a:rPr>
              <a:t>by grace </a:t>
            </a:r>
            <a:r>
              <a:rPr lang="en-US" sz="2400" i="1" dirty="0">
                <a:solidFill>
                  <a:prstClr val="black"/>
                </a:solidFill>
                <a:latin typeface="Arial" pitchFamily="34" charset="0"/>
                <a:ea typeface="MS PGothic" pitchFamily="34" charset="-128"/>
                <a:cs typeface="Arial" pitchFamily="34" charset="0"/>
              </a:rPr>
              <a:t>you have been saved </a:t>
            </a:r>
            <a:r>
              <a:rPr lang="en-US" sz="2400" b="1" i="1" u="sng" dirty="0">
                <a:solidFill>
                  <a:srgbClr val="4F81BD"/>
                </a:solidFill>
                <a:latin typeface="Arial" pitchFamily="34" charset="0"/>
                <a:ea typeface="MS PGothic" pitchFamily="34" charset="-128"/>
                <a:cs typeface="Arial" pitchFamily="34" charset="0"/>
              </a:rPr>
              <a:t>through faith</a:t>
            </a:r>
            <a:r>
              <a:rPr lang="en-US" sz="2400" i="1" dirty="0">
                <a:solidFill>
                  <a:prstClr val="black"/>
                </a:solidFill>
                <a:latin typeface="Arial" pitchFamily="34" charset="0"/>
                <a:ea typeface="MS PGothic" pitchFamily="34" charset="-128"/>
                <a:cs typeface="Arial" pitchFamily="34" charset="0"/>
              </a:rPr>
              <a:t> (</a:t>
            </a:r>
            <a:r>
              <a:rPr lang="en-US" sz="2400" i="1" dirty="0" err="1">
                <a:solidFill>
                  <a:prstClr val="black"/>
                </a:solidFill>
                <a:latin typeface="Arial" pitchFamily="34" charset="0"/>
                <a:ea typeface="MS PGothic" pitchFamily="34" charset="-128"/>
                <a:cs typeface="Arial" pitchFamily="34" charset="0"/>
              </a:rPr>
              <a:t>Eph</a:t>
            </a:r>
            <a:r>
              <a:rPr lang="en-US" sz="2400" i="1" dirty="0">
                <a:solidFill>
                  <a:prstClr val="black"/>
                </a:solidFill>
                <a:latin typeface="Arial" pitchFamily="34" charset="0"/>
                <a:ea typeface="MS PGothic" pitchFamily="34" charset="-128"/>
                <a:cs typeface="Arial" pitchFamily="34" charset="0"/>
              </a:rPr>
              <a:t> </a:t>
            </a:r>
            <a:r>
              <a:rPr lang="en-US" sz="2400" dirty="0">
                <a:solidFill>
                  <a:prstClr val="black"/>
                </a:solidFill>
                <a:latin typeface="Arial" pitchFamily="34" charset="0"/>
                <a:ea typeface="MS PGothic" pitchFamily="34" charset="-128"/>
                <a:cs typeface="Arial" pitchFamily="34" charset="0"/>
              </a:rPr>
              <a:t>2:8) </a:t>
            </a:r>
          </a:p>
        </p:txBody>
      </p:sp>
    </p:spTree>
    <p:extLst>
      <p:ext uri="{BB962C8B-B14F-4D97-AF65-F5344CB8AC3E}">
        <p14:creationId xmlns:p14="http://schemas.microsoft.com/office/powerpoint/2010/main" val="399190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08" y="657722"/>
            <a:ext cx="6242510" cy="3137877"/>
          </a:xfrm>
        </p:spPr>
        <p:txBody>
          <a:bodyPr>
            <a:noAutofit/>
          </a:bodyPr>
          <a:lstStyle/>
          <a:p>
            <a:pPr marL="174625" indent="-174625">
              <a:spcAft>
                <a:spcPts val="600"/>
              </a:spcAft>
            </a:pPr>
            <a:r>
              <a:rPr lang="en-US" sz="2400" i="1" dirty="0" smtClean="0"/>
              <a:t>They </a:t>
            </a:r>
            <a:r>
              <a:rPr lang="en-US" sz="2400" i="1" dirty="0"/>
              <a:t>were unable </a:t>
            </a:r>
            <a:r>
              <a:rPr lang="en-US" sz="2400" i="1" dirty="0" smtClean="0"/>
              <a:t>to </a:t>
            </a:r>
            <a:r>
              <a:rPr lang="en-US" sz="2400" i="1" dirty="0"/>
              <a:t>enter </a:t>
            </a:r>
            <a:r>
              <a:rPr lang="en-US" sz="2400" b="1" i="1" u="sng" dirty="0">
                <a:solidFill>
                  <a:schemeClr val="accent1"/>
                </a:solidFill>
              </a:rPr>
              <a:t>because of </a:t>
            </a:r>
            <a:r>
              <a:rPr lang="en-US" sz="2400" b="1" i="1" u="sng" dirty="0" smtClean="0">
                <a:solidFill>
                  <a:schemeClr val="accent1"/>
                </a:solidFill>
              </a:rPr>
              <a:t/>
            </a:r>
            <a:br>
              <a:rPr lang="en-US" sz="2400" b="1" i="1" u="sng" dirty="0" smtClean="0">
                <a:solidFill>
                  <a:schemeClr val="accent1"/>
                </a:solidFill>
              </a:rPr>
            </a:br>
            <a:r>
              <a:rPr lang="en-US" sz="2400" b="1" i="1" u="sng" dirty="0" smtClean="0">
                <a:solidFill>
                  <a:schemeClr val="accent1"/>
                </a:solidFill>
              </a:rPr>
              <a:t>unbelief</a:t>
            </a:r>
            <a:r>
              <a:rPr lang="en-US" sz="2400" i="1" dirty="0"/>
              <a:t>. </a:t>
            </a:r>
            <a:r>
              <a:rPr lang="en-US" sz="2400" dirty="0"/>
              <a:t>(</a:t>
            </a:r>
            <a:r>
              <a:rPr lang="en-US" sz="2400" dirty="0" err="1"/>
              <a:t>Heb</a:t>
            </a:r>
            <a:r>
              <a:rPr lang="en-US" sz="2400" dirty="0"/>
              <a:t> </a:t>
            </a:r>
            <a:r>
              <a:rPr lang="en-US" sz="2400" dirty="0" smtClean="0"/>
              <a:t>3:18-19)</a:t>
            </a:r>
          </a:p>
          <a:p>
            <a:pPr marL="174625" indent="-174625">
              <a:spcAft>
                <a:spcPts val="600"/>
              </a:spcAft>
            </a:pPr>
            <a:r>
              <a:rPr lang="en-US" sz="2400" b="1" i="1" u="sng" dirty="0">
                <a:solidFill>
                  <a:schemeClr val="accent1"/>
                </a:solidFill>
              </a:rPr>
              <a:t>‘W</a:t>
            </a:r>
            <a:r>
              <a:rPr lang="en-US" sz="2400" b="1" i="1" u="sng" dirty="0" smtClean="0">
                <a:solidFill>
                  <a:schemeClr val="accent1"/>
                </a:solidFill>
              </a:rPr>
              <a:t>hat </a:t>
            </a:r>
            <a:r>
              <a:rPr lang="en-US" sz="2400" b="1" i="1" u="sng" dirty="0">
                <a:solidFill>
                  <a:schemeClr val="accent1"/>
                </a:solidFill>
              </a:rPr>
              <a:t>you have said in my hearing I will </a:t>
            </a:r>
            <a:r>
              <a:rPr lang="en-US" sz="2400" b="1" i="1" u="sng" dirty="0" smtClean="0">
                <a:solidFill>
                  <a:schemeClr val="accent1"/>
                </a:solidFill>
              </a:rPr>
              <a:t/>
            </a:r>
            <a:br>
              <a:rPr lang="en-US" sz="2400" b="1" i="1" u="sng" dirty="0" smtClean="0">
                <a:solidFill>
                  <a:schemeClr val="accent1"/>
                </a:solidFill>
              </a:rPr>
            </a:br>
            <a:r>
              <a:rPr lang="en-US" sz="2400" b="1" i="1" u="sng" dirty="0" smtClean="0">
                <a:solidFill>
                  <a:schemeClr val="accent1"/>
                </a:solidFill>
              </a:rPr>
              <a:t>do </a:t>
            </a:r>
            <a:r>
              <a:rPr lang="en-US" sz="2400" b="1" i="1" u="sng" dirty="0">
                <a:solidFill>
                  <a:schemeClr val="accent1"/>
                </a:solidFill>
              </a:rPr>
              <a:t>to you</a:t>
            </a:r>
            <a:r>
              <a:rPr lang="en-US" sz="2400" i="1" dirty="0"/>
              <a:t>: your dead bodies shall fall in this wilderness, and… all …who have grumbled against me. not one shall come into the land where I swore that I would make you dwell, except Caleb … and Joshua (Nu 14:28 - 30)</a:t>
            </a:r>
          </a:p>
          <a:p>
            <a:pPr marL="174625" indent="-174625">
              <a:spcAft>
                <a:spcPts val="600"/>
              </a:spcAft>
            </a:pPr>
            <a:endParaRPr lang="en-US" sz="2400" dirty="0" smtClean="0"/>
          </a:p>
        </p:txBody>
      </p:sp>
      <p:sp>
        <p:nvSpPr>
          <p:cNvPr id="5" name="Rectangle 4"/>
          <p:cNvSpPr/>
          <p:nvPr/>
        </p:nvSpPr>
        <p:spPr>
          <a:xfrm>
            <a:off x="0" y="4912184"/>
            <a:ext cx="9144000" cy="1938992"/>
          </a:xfrm>
          <a:prstGeom prst="rect">
            <a:avLst/>
          </a:prstGeom>
          <a:solidFill>
            <a:schemeClr val="tx2"/>
          </a:solidFill>
        </p:spPr>
        <p:txBody>
          <a:bodyPr wrap="square">
            <a:spAutoFit/>
          </a:bodyPr>
          <a:lstStyle/>
          <a:p>
            <a:pPr marL="0" lvl="2" algn="ctr" fontAlgn="base">
              <a:spcBef>
                <a:spcPct val="0"/>
              </a:spcBef>
              <a:spcAft>
                <a:spcPct val="0"/>
              </a:spcAft>
            </a:pPr>
            <a:r>
              <a:rPr lang="en-US" sz="2400" b="1" u="sng" dirty="0">
                <a:solidFill>
                  <a:prstClr val="white"/>
                </a:solidFill>
                <a:latin typeface="Century Gothic" panose="020B0502020202020204" pitchFamily="34" charset="0"/>
                <a:ea typeface="MS PGothic" pitchFamily="34" charset="-128"/>
              </a:rPr>
              <a:t>P6. Therefore, our experience of God is dictated by whether we act on His Word</a:t>
            </a:r>
            <a:r>
              <a:rPr lang="en-US" sz="2400" b="1" dirty="0">
                <a:solidFill>
                  <a:prstClr val="white"/>
                </a:solidFill>
                <a:latin typeface="Century Gothic" panose="020B0502020202020204" pitchFamily="34" charset="0"/>
                <a:ea typeface="MS PGothic" pitchFamily="34" charset="-128"/>
              </a:rPr>
              <a:t>. If we believe His Word and act on it, we experience His grace. If we don’t, we don’t. But grace is still not ‘earned’ by obedience, because faith-based obedience originates in grace</a:t>
            </a:r>
          </a:p>
        </p:txBody>
      </p:sp>
      <p:sp>
        <p:nvSpPr>
          <p:cNvPr id="6" name="Down Arrow 5"/>
          <p:cNvSpPr/>
          <p:nvPr/>
        </p:nvSpPr>
        <p:spPr>
          <a:xfrm>
            <a:off x="4206832" y="4615914"/>
            <a:ext cx="847165" cy="403412"/>
          </a:xfrm>
          <a:prstGeom prst="downArrow">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
        <p:nvSpPr>
          <p:cNvPr id="7" name="Slide Number Placeholder 3"/>
          <p:cNvSpPr>
            <a:spLocks noGrp="1"/>
          </p:cNvSpPr>
          <p:nvPr>
            <p:ph type="sldNum" sz="quarter" idx="12"/>
          </p:nvPr>
        </p:nvSpPr>
        <p:spPr>
          <a:xfrm>
            <a:off x="6799938" y="6464176"/>
            <a:ext cx="2133600" cy="365125"/>
          </a:xfrm>
        </p:spPr>
        <p:txBody>
          <a:bodyPr/>
          <a:lstStyle/>
          <a:p>
            <a:pPr>
              <a:defRPr/>
            </a:pPr>
            <a:fld id="{9B69759B-C1D9-417C-9B4A-0F717375400C}" type="slidenum">
              <a:rPr lang="en-ZA" smtClean="0">
                <a:solidFill>
                  <a:schemeClr val="bg1"/>
                </a:solidFill>
              </a:rPr>
              <a:pPr>
                <a:defRPr/>
              </a:pPr>
              <a:t>24</a:t>
            </a:fld>
            <a:endParaRPr lang="en-ZA">
              <a:solidFill>
                <a:schemeClr val="bg1"/>
              </a:solidFill>
            </a:endParaRPr>
          </a:p>
        </p:txBody>
      </p:sp>
      <p:sp>
        <p:nvSpPr>
          <p:cNvPr id="9" name="Title 1"/>
          <p:cNvSpPr txBox="1">
            <a:spLocks/>
          </p:cNvSpPr>
          <p:nvPr/>
        </p:nvSpPr>
        <p:spPr bwMode="auto">
          <a:xfrm>
            <a:off x="86816" y="126430"/>
            <a:ext cx="9057184"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0"/>
              </a:spcBef>
              <a:spcAft>
                <a:spcPct val="0"/>
              </a:spcAft>
              <a:defRPr lang="en-ZA" sz="3200" kern="1200" dirty="0" smtClean="0">
                <a:solidFill>
                  <a:schemeClr val="tx1"/>
                </a:solidFill>
                <a:latin typeface="Arial" pitchFamily="34" charset="0"/>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US" sz="2700" b="1" dirty="0">
                <a:solidFill>
                  <a:prstClr val="black"/>
                </a:solidFill>
              </a:rPr>
              <a:t>The </a:t>
            </a:r>
            <a:r>
              <a:rPr lang="en-US" sz="2700" b="1" dirty="0" smtClean="0">
                <a:solidFill>
                  <a:prstClr val="black"/>
                </a:solidFill>
              </a:rPr>
              <a:t>10 </a:t>
            </a:r>
            <a:r>
              <a:rPr lang="en-US" sz="2700" b="1" dirty="0">
                <a:solidFill>
                  <a:prstClr val="black"/>
                </a:solidFill>
              </a:rPr>
              <a:t>Principles of faith </a:t>
            </a:r>
            <a:r>
              <a:rPr lang="en-US" sz="2700" b="1" dirty="0" smtClean="0">
                <a:solidFill>
                  <a:prstClr val="black"/>
                </a:solidFill>
              </a:rPr>
              <a:t>(6)</a:t>
            </a:r>
            <a:endParaRPr lang="en-US" sz="2700" b="1" i="1" dirty="0">
              <a:solidFill>
                <a:prstClr val="black"/>
              </a:solidFill>
            </a:endParaRPr>
          </a:p>
          <a:p>
            <a:endParaRPr lang="en-US" sz="2700" b="1" i="1" dirty="0">
              <a:solidFill>
                <a:prstClr val="black"/>
              </a:solidFill>
            </a:endParaRPr>
          </a:p>
        </p:txBody>
      </p:sp>
      <p:grpSp>
        <p:nvGrpSpPr>
          <p:cNvPr id="2" name="Group 1"/>
          <p:cNvGrpSpPr/>
          <p:nvPr/>
        </p:nvGrpSpPr>
        <p:grpSpPr>
          <a:xfrm>
            <a:off x="6589489" y="0"/>
            <a:ext cx="2554511" cy="4912184"/>
            <a:chOff x="6400370" y="760512"/>
            <a:chExt cx="2554511" cy="3911958"/>
          </a:xfrm>
        </p:grpSpPr>
        <p:pic>
          <p:nvPicPr>
            <p:cNvPr id="3074" name="Picture 2" descr="http://ttuinder.files.wordpress.com/2011/12/moses_views_promised_land.jpg"/>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r="3480" b="3369"/>
            <a:stretch/>
          </p:blipFill>
          <p:spPr bwMode="auto">
            <a:xfrm>
              <a:off x="6403317" y="760512"/>
              <a:ext cx="2551564" cy="2200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descr="http://3.bp.blogspot.com/_SMJ62-E-bsU/Sbjga3vtz0I/AAAAAAAAAMI/_rSDaKq49qo/s400/storm_yorkton_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370" y="2960914"/>
              <a:ext cx="2554511" cy="17115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829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Rectangle 4"/>
          <p:cNvSpPr/>
          <p:nvPr/>
        </p:nvSpPr>
        <p:spPr>
          <a:xfrm>
            <a:off x="104536" y="5217464"/>
            <a:ext cx="8952380" cy="1569660"/>
          </a:xfrm>
          <a:prstGeom prst="rect">
            <a:avLst/>
          </a:prstGeom>
          <a:solidFill>
            <a:schemeClr val="tx2"/>
          </a:solidFill>
        </p:spPr>
        <p:txBody>
          <a:bodyPr wrap="square">
            <a:spAutoFit/>
          </a:bodyPr>
          <a:lstStyle/>
          <a:p>
            <a:pPr marL="0" lvl="2" algn="ctr" fontAlgn="base">
              <a:spcBef>
                <a:spcPct val="0"/>
              </a:spcBef>
              <a:spcAft>
                <a:spcPct val="0"/>
              </a:spcAft>
            </a:pPr>
            <a:r>
              <a:rPr lang="en-US" sz="2400" b="1" u="sng" dirty="0">
                <a:solidFill>
                  <a:prstClr val="white"/>
                </a:solidFill>
                <a:latin typeface="Century Gothic" panose="020B0502020202020204" pitchFamily="34" charset="0"/>
                <a:ea typeface="MS PGothic" pitchFamily="34" charset="-128"/>
              </a:rPr>
              <a:t>P7. Tense matters! We must know what is for today. </a:t>
            </a:r>
            <a:r>
              <a:rPr lang="en-US" sz="2400" b="1" dirty="0">
                <a:solidFill>
                  <a:prstClr val="white"/>
                </a:solidFill>
                <a:latin typeface="Century Gothic" panose="020B0502020202020204" pitchFamily="34" charset="0"/>
                <a:ea typeface="MS PGothic" pitchFamily="34" charset="-128"/>
              </a:rPr>
              <a:t>Promises are either for 1) now (rebirth), 2) this life (sanctification), or 3) eternity (perfection). We must believe now to receive now, so we must know what is for today.</a:t>
            </a:r>
          </a:p>
        </p:txBody>
      </p:sp>
      <p:sp>
        <p:nvSpPr>
          <p:cNvPr id="4" name="Rectangle 3"/>
          <p:cNvSpPr/>
          <p:nvPr/>
        </p:nvSpPr>
        <p:spPr>
          <a:xfrm>
            <a:off x="1" y="760512"/>
            <a:ext cx="8969828" cy="4154984"/>
          </a:xfrm>
          <a:prstGeom prst="rect">
            <a:avLst/>
          </a:prstGeom>
        </p:spPr>
        <p:txBody>
          <a:bodyPr wrap="square">
            <a:spAutoFit/>
          </a:bodyPr>
          <a:lstStyle/>
          <a:p>
            <a:pPr marL="342900" indent="-342900">
              <a:buFont typeface="Arial" panose="020B0604020202020204" pitchFamily="34" charset="0"/>
              <a:buChar char="•"/>
            </a:pPr>
            <a:r>
              <a:rPr lang="en-US" sz="2400" i="1" dirty="0">
                <a:solidFill>
                  <a:schemeClr val="bg1"/>
                </a:solidFill>
                <a:latin typeface="Arial" pitchFamily="34" charset="0"/>
                <a:ea typeface="MS PGothic" pitchFamily="34" charset="-128"/>
                <a:cs typeface="Arial" panose="020B0604020202020204" pitchFamily="34" charset="0"/>
              </a:rPr>
              <a:t>Time would fail me to tell of Gideon, Barak, Samson, </a:t>
            </a:r>
            <a:r>
              <a:rPr lang="en-US" sz="2400" i="1" dirty="0" err="1">
                <a:solidFill>
                  <a:schemeClr val="bg1"/>
                </a:solidFill>
                <a:latin typeface="Arial" pitchFamily="34" charset="0"/>
                <a:ea typeface="MS PGothic" pitchFamily="34" charset="-128"/>
                <a:cs typeface="Arial" panose="020B0604020202020204" pitchFamily="34" charset="0"/>
              </a:rPr>
              <a:t>Jephthah</a:t>
            </a:r>
            <a:r>
              <a:rPr lang="en-US" sz="2400" i="1" dirty="0">
                <a:solidFill>
                  <a:schemeClr val="bg1"/>
                </a:solidFill>
                <a:latin typeface="Arial" pitchFamily="34" charset="0"/>
                <a:ea typeface="MS PGothic" pitchFamily="34" charset="-128"/>
                <a:cs typeface="Arial" panose="020B0604020202020204" pitchFamily="34" charset="0"/>
              </a:rPr>
              <a:t>, of David and Samuel and the prophets— who </a:t>
            </a:r>
            <a:r>
              <a:rPr lang="en-US" sz="2400" b="1" i="1" u="sng" dirty="0" smtClean="0">
                <a:solidFill>
                  <a:schemeClr val="tx2">
                    <a:lumMod val="40000"/>
                    <a:lumOff val="60000"/>
                  </a:schemeClr>
                </a:solidFill>
                <a:latin typeface="Arial" panose="020B0604020202020204" pitchFamily="34" charset="0"/>
                <a:cs typeface="Arial" panose="020B0604020202020204" pitchFamily="34" charset="0"/>
              </a:rPr>
              <a:t>through faith conquered kingdoms, enforced justice, obtained promises, [etcetera]</a:t>
            </a:r>
            <a:r>
              <a:rPr lang="en-US" sz="2400" i="1" dirty="0" smtClean="0">
                <a:solidFill>
                  <a:schemeClr val="tx2">
                    <a:lumMod val="40000"/>
                    <a:lumOff val="60000"/>
                  </a:schemeClr>
                </a:solidFill>
                <a:latin typeface="Arial" panose="020B0604020202020204" pitchFamily="34" charset="0"/>
                <a:cs typeface="Arial" panose="020B0604020202020204" pitchFamily="34" charset="0"/>
              </a:rPr>
              <a:t>… </a:t>
            </a:r>
            <a:br>
              <a:rPr lang="en-US" sz="2400" i="1" dirty="0" smtClean="0">
                <a:solidFill>
                  <a:schemeClr val="tx2">
                    <a:lumMod val="40000"/>
                    <a:lumOff val="60000"/>
                  </a:schemeClr>
                </a:solidFill>
                <a:latin typeface="Arial" panose="020B0604020202020204" pitchFamily="34" charset="0"/>
                <a:cs typeface="Arial" panose="020B0604020202020204" pitchFamily="34" charset="0"/>
              </a:rPr>
            </a:br>
            <a:r>
              <a:rPr lang="en-US" sz="2400" i="1" dirty="0">
                <a:solidFill>
                  <a:schemeClr val="bg1"/>
                </a:solidFill>
                <a:latin typeface="Arial" pitchFamily="34" charset="0"/>
                <a:ea typeface="MS PGothic" pitchFamily="34" charset="-128"/>
                <a:cs typeface="Arial" panose="020B0604020202020204" pitchFamily="34" charset="0"/>
              </a:rPr>
              <a:t>Some were tortured, refusing to accept release, so that they might rise again to a better life. Others suffered mocking and flogging, and even chains and imprisonment. They were stoned, they were sawn in two, they were killed with the sword [etcetera]… </a:t>
            </a:r>
            <a:r>
              <a:rPr lang="en-US" sz="2400" b="1" i="1" u="sng" dirty="0">
                <a:solidFill>
                  <a:schemeClr val="tx2">
                    <a:lumMod val="40000"/>
                    <a:lumOff val="60000"/>
                  </a:schemeClr>
                </a:solidFill>
                <a:latin typeface="Arial" panose="020B0604020202020204" pitchFamily="34" charset="0"/>
                <a:cs typeface="Arial" panose="020B0604020202020204" pitchFamily="34" charset="0"/>
              </a:rPr>
              <a:t>And all these, though commended through their faith, did not receive what was promised </a:t>
            </a:r>
            <a:br>
              <a:rPr lang="en-US" sz="2400" b="1" i="1" u="sng" dirty="0">
                <a:solidFill>
                  <a:schemeClr val="tx2">
                    <a:lumMod val="40000"/>
                    <a:lumOff val="60000"/>
                  </a:schemeClr>
                </a:solidFill>
                <a:latin typeface="Arial" panose="020B0604020202020204" pitchFamily="34" charset="0"/>
                <a:cs typeface="Arial" panose="020B0604020202020204" pitchFamily="34" charset="0"/>
              </a:rPr>
            </a:br>
            <a:r>
              <a:rPr lang="en-US" sz="2400" i="1" dirty="0">
                <a:solidFill>
                  <a:schemeClr val="bg1"/>
                </a:solidFill>
                <a:latin typeface="Arial" pitchFamily="34" charset="0"/>
                <a:ea typeface="MS PGothic" pitchFamily="34" charset="-128"/>
                <a:cs typeface="Arial" panose="020B0604020202020204" pitchFamily="34" charset="0"/>
              </a:rPr>
              <a:t>(</a:t>
            </a:r>
            <a:r>
              <a:rPr lang="en-US" sz="2400" i="1" dirty="0" err="1">
                <a:solidFill>
                  <a:schemeClr val="bg1"/>
                </a:solidFill>
                <a:latin typeface="Arial" pitchFamily="34" charset="0"/>
                <a:ea typeface="MS PGothic" pitchFamily="34" charset="-128"/>
                <a:cs typeface="Arial" panose="020B0604020202020204" pitchFamily="34" charset="0"/>
              </a:rPr>
              <a:t>Heb</a:t>
            </a:r>
            <a:r>
              <a:rPr lang="en-US" sz="2400" i="1" dirty="0">
                <a:solidFill>
                  <a:schemeClr val="bg1"/>
                </a:solidFill>
                <a:latin typeface="Arial" pitchFamily="34" charset="0"/>
                <a:ea typeface="MS PGothic" pitchFamily="34" charset="-128"/>
                <a:cs typeface="Arial" panose="020B0604020202020204" pitchFamily="34" charset="0"/>
              </a:rPr>
              <a:t> 11:32–40) </a:t>
            </a:r>
          </a:p>
        </p:txBody>
      </p:sp>
      <p:sp>
        <p:nvSpPr>
          <p:cNvPr id="7" name="Slide Number Placeholder 3"/>
          <p:cNvSpPr>
            <a:spLocks noGrp="1"/>
          </p:cNvSpPr>
          <p:nvPr>
            <p:ph type="sldNum" sz="quarter" idx="12"/>
          </p:nvPr>
        </p:nvSpPr>
        <p:spPr>
          <a:xfrm>
            <a:off x="6857994" y="6505120"/>
            <a:ext cx="2133600" cy="365125"/>
          </a:xfrm>
        </p:spPr>
        <p:txBody>
          <a:bodyPr/>
          <a:lstStyle/>
          <a:p>
            <a:pPr>
              <a:defRPr/>
            </a:pPr>
            <a:fld id="{9B69759B-C1D9-417C-9B4A-0F717375400C}" type="slidenum">
              <a:rPr lang="en-ZA" smtClean="0">
                <a:solidFill>
                  <a:prstClr val="white">
                    <a:lumMod val="85000"/>
                  </a:prstClr>
                </a:solidFill>
              </a:rPr>
              <a:pPr>
                <a:defRPr/>
              </a:pPr>
              <a:t>25</a:t>
            </a:fld>
            <a:endParaRPr lang="en-ZA">
              <a:solidFill>
                <a:prstClr val="white">
                  <a:lumMod val="85000"/>
                </a:prstClr>
              </a:solidFill>
            </a:endParaRPr>
          </a:p>
        </p:txBody>
      </p:sp>
      <p:sp>
        <p:nvSpPr>
          <p:cNvPr id="8" name="Down Arrow 7"/>
          <p:cNvSpPr/>
          <p:nvPr/>
        </p:nvSpPr>
        <p:spPr>
          <a:xfrm>
            <a:off x="4141734" y="4935222"/>
            <a:ext cx="847165" cy="403412"/>
          </a:xfrm>
          <a:prstGeom prst="downArrow">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
        <p:nvSpPr>
          <p:cNvPr id="9" name="Title 1"/>
          <p:cNvSpPr txBox="1">
            <a:spLocks/>
          </p:cNvSpPr>
          <p:nvPr/>
        </p:nvSpPr>
        <p:spPr bwMode="auto">
          <a:xfrm>
            <a:off x="86816" y="126430"/>
            <a:ext cx="9057184"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0"/>
              </a:spcBef>
              <a:spcAft>
                <a:spcPct val="0"/>
              </a:spcAft>
              <a:defRPr lang="en-ZA" sz="3200" kern="1200" dirty="0" smtClean="0">
                <a:solidFill>
                  <a:schemeClr val="tx1"/>
                </a:solidFill>
                <a:latin typeface="Arial" pitchFamily="34" charset="0"/>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US" sz="2700" b="1" dirty="0">
                <a:solidFill>
                  <a:schemeClr val="bg1"/>
                </a:solidFill>
              </a:rPr>
              <a:t>The </a:t>
            </a:r>
            <a:r>
              <a:rPr lang="en-US" sz="2700" b="1" dirty="0" smtClean="0">
                <a:solidFill>
                  <a:schemeClr val="bg1"/>
                </a:solidFill>
              </a:rPr>
              <a:t>10 </a:t>
            </a:r>
            <a:r>
              <a:rPr lang="en-US" sz="2700" b="1" dirty="0">
                <a:solidFill>
                  <a:schemeClr val="bg1"/>
                </a:solidFill>
              </a:rPr>
              <a:t>Principles of </a:t>
            </a:r>
            <a:r>
              <a:rPr lang="en-US" sz="2700" b="1" dirty="0" smtClean="0">
                <a:solidFill>
                  <a:schemeClr val="bg1"/>
                </a:solidFill>
              </a:rPr>
              <a:t>faith (7)</a:t>
            </a:r>
            <a:endParaRPr lang="en-US" sz="2700" b="1" i="1" dirty="0">
              <a:solidFill>
                <a:schemeClr val="bg1"/>
              </a:solidFill>
            </a:endParaRPr>
          </a:p>
          <a:p>
            <a:endParaRPr lang="en-US" sz="2700" b="1" i="1" dirty="0">
              <a:solidFill>
                <a:schemeClr val="bg1"/>
              </a:solidFill>
            </a:endParaRPr>
          </a:p>
        </p:txBody>
      </p:sp>
      <p:sp>
        <p:nvSpPr>
          <p:cNvPr id="10" name="Rounded Rectangle 9"/>
          <p:cNvSpPr/>
          <p:nvPr/>
        </p:nvSpPr>
        <p:spPr>
          <a:xfrm>
            <a:off x="401675" y="3734673"/>
            <a:ext cx="8511881" cy="755439"/>
          </a:xfrm>
          <a:prstGeom prst="round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smtClean="0">
              <a:solidFill>
                <a:prstClr val="white"/>
              </a:solidFill>
              <a:latin typeface="Arial" pitchFamily="34" charset="0"/>
              <a:cs typeface="Arial" pitchFamily="34" charset="0"/>
            </a:endParaRPr>
          </a:p>
        </p:txBody>
      </p:sp>
      <p:sp>
        <p:nvSpPr>
          <p:cNvPr id="11" name="Rounded Rectangle 10"/>
          <p:cNvSpPr/>
          <p:nvPr/>
        </p:nvSpPr>
        <p:spPr>
          <a:xfrm>
            <a:off x="388027" y="1553152"/>
            <a:ext cx="8581802" cy="726024"/>
          </a:xfrm>
          <a:prstGeom prst="round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smtClean="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081514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Rectangle 4"/>
          <p:cNvSpPr/>
          <p:nvPr/>
        </p:nvSpPr>
        <p:spPr>
          <a:xfrm>
            <a:off x="108216" y="5295368"/>
            <a:ext cx="8939653" cy="1508105"/>
          </a:xfrm>
          <a:prstGeom prst="rect">
            <a:avLst/>
          </a:prstGeom>
          <a:solidFill>
            <a:schemeClr val="tx2"/>
          </a:solidFill>
        </p:spPr>
        <p:txBody>
          <a:bodyPr wrap="square">
            <a:spAutoFit/>
          </a:bodyPr>
          <a:lstStyle/>
          <a:p>
            <a:pPr marL="0" lvl="2" algn="ctr" fontAlgn="base">
              <a:spcBef>
                <a:spcPct val="0"/>
              </a:spcBef>
              <a:spcAft>
                <a:spcPct val="0"/>
              </a:spcAft>
            </a:pPr>
            <a:r>
              <a:rPr lang="en-US" sz="2300" b="1" u="sng" dirty="0">
                <a:solidFill>
                  <a:prstClr val="white"/>
                </a:solidFill>
                <a:latin typeface="Century Gothic" panose="020B0502020202020204" pitchFamily="34" charset="0"/>
                <a:ea typeface="MS PGothic" pitchFamily="34" charset="-128"/>
              </a:rPr>
              <a:t>P8. We say what we believe, so we get what we say</a:t>
            </a:r>
            <a:r>
              <a:rPr lang="en-US" sz="2300" b="1" dirty="0">
                <a:solidFill>
                  <a:prstClr val="white"/>
                </a:solidFill>
                <a:latin typeface="Century Gothic" panose="020B0502020202020204" pitchFamily="34" charset="0"/>
                <a:ea typeface="MS PGothic" pitchFamily="34" charset="-128"/>
              </a:rPr>
              <a:t>. Speaking from the heart is the first act of faith. When we speak in agreement with God’s Word, we reveal faith. When we speak contrary to God’s Word, we reveal unbelief</a:t>
            </a:r>
          </a:p>
        </p:txBody>
      </p:sp>
      <p:sp>
        <p:nvSpPr>
          <p:cNvPr id="4" name="Rectangle 3"/>
          <p:cNvSpPr/>
          <p:nvPr/>
        </p:nvSpPr>
        <p:spPr>
          <a:xfrm>
            <a:off x="1" y="830045"/>
            <a:ext cx="6502399" cy="3939540"/>
          </a:xfrm>
          <a:prstGeom prst="rect">
            <a:avLst/>
          </a:prstGeom>
        </p:spPr>
        <p:txBody>
          <a:bodyPr wrap="square">
            <a:spAutoFit/>
          </a:bodyPr>
          <a:lstStyle/>
          <a:p>
            <a:pPr marL="457200" indent="-457200" fontAlgn="base">
              <a:spcBef>
                <a:spcPct val="0"/>
              </a:spcBef>
              <a:spcAft>
                <a:spcPts val="600"/>
              </a:spcAft>
              <a:buFont typeface="Arial" panose="020B0604020202020204" pitchFamily="34" charset="0"/>
              <a:buChar char="•"/>
            </a:pPr>
            <a:r>
              <a:rPr lang="en-US" sz="2400" b="1" i="1" u="sng" dirty="0" smtClean="0">
                <a:solidFill>
                  <a:schemeClr val="tx2">
                    <a:lumMod val="40000"/>
                    <a:lumOff val="60000"/>
                  </a:schemeClr>
                </a:solidFill>
                <a:latin typeface="Arial" pitchFamily="34" charset="0"/>
                <a:ea typeface="MS PGothic" pitchFamily="34" charset="-128"/>
                <a:cs typeface="Arial" panose="020B0604020202020204" pitchFamily="34" charset="0"/>
              </a:rPr>
              <a:t>From</a:t>
            </a:r>
            <a:r>
              <a:rPr lang="en-US" sz="2400" i="1" dirty="0" smtClean="0">
                <a:solidFill>
                  <a:schemeClr val="tx2">
                    <a:lumMod val="40000"/>
                    <a:lumOff val="60000"/>
                  </a:schemeClr>
                </a:solidFill>
                <a:latin typeface="Arial" pitchFamily="34" charset="0"/>
                <a:ea typeface="MS PGothic" pitchFamily="34" charset="-128"/>
                <a:cs typeface="Arial" panose="020B0604020202020204" pitchFamily="34" charset="0"/>
              </a:rPr>
              <a:t> </a:t>
            </a:r>
            <a:r>
              <a:rPr lang="en-US" sz="2400" i="1" dirty="0" smtClean="0">
                <a:solidFill>
                  <a:schemeClr val="bg1"/>
                </a:solidFill>
                <a:latin typeface="Arial" pitchFamily="34" charset="0"/>
                <a:ea typeface="MS PGothic" pitchFamily="34" charset="-128"/>
                <a:cs typeface="Arial" panose="020B0604020202020204" pitchFamily="34" charset="0"/>
              </a:rPr>
              <a:t>the fullness of </a:t>
            </a:r>
            <a:r>
              <a:rPr lang="en-US" sz="2400" b="1" i="1" u="sng" dirty="0">
                <a:solidFill>
                  <a:schemeClr val="tx2">
                    <a:lumMod val="40000"/>
                    <a:lumOff val="60000"/>
                  </a:schemeClr>
                </a:solidFill>
                <a:latin typeface="Arial" pitchFamily="34" charset="0"/>
                <a:ea typeface="MS PGothic" pitchFamily="34" charset="-128"/>
                <a:cs typeface="Arial" panose="020B0604020202020204" pitchFamily="34" charset="0"/>
              </a:rPr>
              <a:t>the heart the mouth speaks. </a:t>
            </a:r>
            <a:r>
              <a:rPr lang="en-US" sz="2400" i="1" dirty="0" smtClean="0">
                <a:solidFill>
                  <a:schemeClr val="bg1"/>
                </a:solidFill>
                <a:latin typeface="Arial" pitchFamily="34" charset="0"/>
                <a:ea typeface="MS PGothic" pitchFamily="34" charset="-128"/>
                <a:cs typeface="Arial" panose="020B0604020202020204" pitchFamily="34" charset="0"/>
              </a:rPr>
              <a:t>(</a:t>
            </a:r>
            <a:r>
              <a:rPr lang="en-US" sz="2400" i="1" dirty="0">
                <a:solidFill>
                  <a:schemeClr val="bg1"/>
                </a:solidFill>
                <a:latin typeface="Arial" pitchFamily="34" charset="0"/>
                <a:ea typeface="MS PGothic" pitchFamily="34" charset="-128"/>
                <a:cs typeface="Arial" panose="020B0604020202020204" pitchFamily="34" charset="0"/>
              </a:rPr>
              <a:t>Mt 12:34)</a:t>
            </a:r>
          </a:p>
          <a:p>
            <a:pPr marL="457200" indent="-457200" fontAlgn="base">
              <a:spcBef>
                <a:spcPct val="0"/>
              </a:spcBef>
              <a:spcAft>
                <a:spcPts val="600"/>
              </a:spcAft>
              <a:buFont typeface="Arial" panose="020B0604020202020204" pitchFamily="34" charset="0"/>
              <a:buChar char="•"/>
            </a:pPr>
            <a:r>
              <a:rPr lang="en-US" sz="2400" i="1" dirty="0" smtClean="0">
                <a:solidFill>
                  <a:schemeClr val="bg1"/>
                </a:solidFill>
                <a:latin typeface="Arial" pitchFamily="34" charset="0"/>
                <a:ea typeface="MS PGothic" pitchFamily="34" charset="-128"/>
                <a:cs typeface="Arial" panose="020B0604020202020204" pitchFamily="34" charset="0"/>
              </a:rPr>
              <a:t>…</a:t>
            </a:r>
            <a:r>
              <a:rPr lang="en-US" sz="2400" i="1" dirty="0">
                <a:solidFill>
                  <a:schemeClr val="bg1"/>
                </a:solidFill>
                <a:latin typeface="Arial" pitchFamily="34" charset="0"/>
                <a:ea typeface="MS PGothic" pitchFamily="34" charset="-128"/>
                <a:cs typeface="Arial" panose="020B0604020202020204" pitchFamily="34" charset="0"/>
              </a:rPr>
              <a:t>with the heart one believes and is justified, &amp; </a:t>
            </a:r>
            <a:r>
              <a:rPr lang="en-US" sz="2400" b="1" i="1" u="sng" dirty="0" smtClean="0">
                <a:solidFill>
                  <a:schemeClr val="tx2">
                    <a:lumMod val="40000"/>
                    <a:lumOff val="60000"/>
                  </a:schemeClr>
                </a:solidFill>
                <a:latin typeface="Arial" pitchFamily="34" charset="0"/>
                <a:ea typeface="MS PGothic" pitchFamily="34" charset="-128"/>
                <a:cs typeface="Arial" panose="020B0604020202020204" pitchFamily="34" charset="0"/>
              </a:rPr>
              <a:t>with </a:t>
            </a:r>
            <a:r>
              <a:rPr lang="en-US" sz="2400" b="1" i="1" u="sng" dirty="0">
                <a:solidFill>
                  <a:schemeClr val="tx2">
                    <a:lumMod val="40000"/>
                    <a:lumOff val="60000"/>
                  </a:schemeClr>
                </a:solidFill>
                <a:latin typeface="Arial" pitchFamily="34" charset="0"/>
                <a:ea typeface="MS PGothic" pitchFamily="34" charset="-128"/>
                <a:cs typeface="Arial" panose="020B0604020202020204" pitchFamily="34" charset="0"/>
              </a:rPr>
              <a:t>the mouth one confesses and is [</a:t>
            </a:r>
            <a:r>
              <a:rPr lang="en-US" sz="2400" b="1" i="1" u="sng" dirty="0" err="1">
                <a:solidFill>
                  <a:schemeClr val="tx2">
                    <a:lumMod val="40000"/>
                    <a:lumOff val="60000"/>
                  </a:schemeClr>
                </a:solidFill>
                <a:latin typeface="Arial" pitchFamily="34" charset="0"/>
                <a:ea typeface="MS PGothic" pitchFamily="34" charset="-128"/>
                <a:cs typeface="Arial" panose="020B0604020202020204" pitchFamily="34" charset="0"/>
              </a:rPr>
              <a:t>sozo’d</a:t>
            </a:r>
            <a:r>
              <a:rPr lang="en-US" sz="2400" b="1" i="1" u="sng" dirty="0">
                <a:solidFill>
                  <a:schemeClr val="tx2">
                    <a:lumMod val="40000"/>
                    <a:lumOff val="60000"/>
                  </a:schemeClr>
                </a:solidFill>
                <a:latin typeface="Arial" pitchFamily="34" charset="0"/>
                <a:ea typeface="MS PGothic" pitchFamily="34" charset="-128"/>
                <a:cs typeface="Arial" panose="020B0604020202020204" pitchFamily="34" charset="0"/>
              </a:rPr>
              <a:t>]</a:t>
            </a:r>
            <a:r>
              <a:rPr lang="en-US" sz="2400" b="1" i="1" dirty="0">
                <a:solidFill>
                  <a:schemeClr val="tx2">
                    <a:lumMod val="40000"/>
                    <a:lumOff val="60000"/>
                  </a:schemeClr>
                </a:solidFill>
                <a:latin typeface="Arial" pitchFamily="34" charset="0"/>
                <a:ea typeface="MS PGothic" pitchFamily="34" charset="-128"/>
                <a:cs typeface="Arial" panose="020B0604020202020204" pitchFamily="34" charset="0"/>
              </a:rPr>
              <a:t>  </a:t>
            </a:r>
            <a:r>
              <a:rPr lang="en-US" sz="2400" i="1" dirty="0">
                <a:solidFill>
                  <a:schemeClr val="bg1"/>
                </a:solidFill>
                <a:latin typeface="Arial" pitchFamily="34" charset="0"/>
                <a:ea typeface="MS PGothic" pitchFamily="34" charset="-128"/>
                <a:cs typeface="Arial" panose="020B0604020202020204" pitchFamily="34" charset="0"/>
              </a:rPr>
              <a:t>(Rom 10:9)</a:t>
            </a:r>
          </a:p>
          <a:p>
            <a:pPr marL="457200" indent="-457200" fontAlgn="base">
              <a:spcBef>
                <a:spcPct val="0"/>
              </a:spcBef>
              <a:spcAft>
                <a:spcPts val="600"/>
              </a:spcAft>
              <a:buFont typeface="Arial" panose="020B0604020202020204" pitchFamily="34" charset="0"/>
              <a:buChar char="•"/>
            </a:pPr>
            <a:r>
              <a:rPr lang="en-US" sz="2400" i="1" dirty="0" smtClean="0">
                <a:solidFill>
                  <a:schemeClr val="bg1"/>
                </a:solidFill>
                <a:latin typeface="Arial" pitchFamily="34" charset="0"/>
                <a:ea typeface="MS PGothic" pitchFamily="34" charset="-128"/>
                <a:cs typeface="Arial" panose="020B0604020202020204" pitchFamily="34" charset="0"/>
              </a:rPr>
              <a:t>‘</a:t>
            </a:r>
            <a:r>
              <a:rPr lang="en-US" sz="2400" i="1" dirty="0">
                <a:solidFill>
                  <a:schemeClr val="bg1"/>
                </a:solidFill>
                <a:latin typeface="Arial" pitchFamily="34" charset="0"/>
                <a:ea typeface="MS PGothic" pitchFamily="34" charset="-128"/>
                <a:cs typeface="Arial" panose="020B0604020202020204" pitchFamily="34" charset="0"/>
              </a:rPr>
              <a:t>As I live, declares the Lord, </a:t>
            </a:r>
            <a:r>
              <a:rPr lang="en-US" sz="2400" b="1" i="1" u="sng" dirty="0">
                <a:solidFill>
                  <a:schemeClr val="tx2">
                    <a:lumMod val="40000"/>
                    <a:lumOff val="60000"/>
                  </a:schemeClr>
                </a:solidFill>
                <a:latin typeface="Arial" pitchFamily="34" charset="0"/>
                <a:ea typeface="MS PGothic" pitchFamily="34" charset="-128"/>
                <a:cs typeface="Arial" panose="020B0604020202020204" pitchFamily="34" charset="0"/>
              </a:rPr>
              <a:t>what you have said in my hearing I will do to you</a:t>
            </a:r>
            <a:r>
              <a:rPr lang="en-US" sz="2400" i="1" dirty="0">
                <a:solidFill>
                  <a:schemeClr val="bg1"/>
                </a:solidFill>
                <a:latin typeface="Arial" pitchFamily="34" charset="0"/>
                <a:ea typeface="MS PGothic" pitchFamily="34" charset="-128"/>
                <a:cs typeface="Arial" panose="020B0604020202020204" pitchFamily="34" charset="0"/>
              </a:rPr>
              <a:t>: your dead bodies shall fall in this wilderness, and of all your number… who have grumbled against me (Nu 14:28–30)</a:t>
            </a:r>
          </a:p>
        </p:txBody>
      </p:sp>
      <p:sp>
        <p:nvSpPr>
          <p:cNvPr id="7" name="Slide Number Placeholder 3"/>
          <p:cNvSpPr>
            <a:spLocks noGrp="1"/>
          </p:cNvSpPr>
          <p:nvPr>
            <p:ph type="sldNum" sz="quarter" idx="12"/>
          </p:nvPr>
        </p:nvSpPr>
        <p:spPr>
          <a:xfrm>
            <a:off x="6857994" y="6505120"/>
            <a:ext cx="2133600" cy="365125"/>
          </a:xfrm>
        </p:spPr>
        <p:txBody>
          <a:bodyPr/>
          <a:lstStyle/>
          <a:p>
            <a:pPr>
              <a:defRPr/>
            </a:pPr>
            <a:fld id="{9B69759B-C1D9-417C-9B4A-0F717375400C}" type="slidenum">
              <a:rPr lang="en-ZA" smtClean="0">
                <a:solidFill>
                  <a:prstClr val="white">
                    <a:lumMod val="85000"/>
                  </a:prstClr>
                </a:solidFill>
              </a:rPr>
              <a:pPr>
                <a:defRPr/>
              </a:pPr>
              <a:t>26</a:t>
            </a:fld>
            <a:endParaRPr lang="en-ZA">
              <a:solidFill>
                <a:prstClr val="white">
                  <a:lumMod val="85000"/>
                </a:prstClr>
              </a:solidFill>
            </a:endParaRPr>
          </a:p>
        </p:txBody>
      </p:sp>
      <p:sp>
        <p:nvSpPr>
          <p:cNvPr id="8" name="Down Arrow 7"/>
          <p:cNvSpPr/>
          <p:nvPr/>
        </p:nvSpPr>
        <p:spPr>
          <a:xfrm>
            <a:off x="4154461" y="4993554"/>
            <a:ext cx="847165" cy="403412"/>
          </a:xfrm>
          <a:prstGeom prst="downArrow">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
        <p:nvSpPr>
          <p:cNvPr id="9" name="Title 1"/>
          <p:cNvSpPr txBox="1">
            <a:spLocks/>
          </p:cNvSpPr>
          <p:nvPr/>
        </p:nvSpPr>
        <p:spPr bwMode="auto">
          <a:xfrm>
            <a:off x="86816" y="126430"/>
            <a:ext cx="9057184"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0"/>
              </a:spcBef>
              <a:spcAft>
                <a:spcPct val="0"/>
              </a:spcAft>
              <a:defRPr lang="en-ZA" sz="3200" kern="1200" dirty="0" smtClean="0">
                <a:solidFill>
                  <a:schemeClr val="tx1"/>
                </a:solidFill>
                <a:latin typeface="Arial" pitchFamily="34" charset="0"/>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US" sz="2700" b="1" dirty="0">
                <a:solidFill>
                  <a:schemeClr val="bg1"/>
                </a:solidFill>
              </a:rPr>
              <a:t>The </a:t>
            </a:r>
            <a:r>
              <a:rPr lang="en-US" sz="2700" b="1" dirty="0" smtClean="0">
                <a:solidFill>
                  <a:schemeClr val="bg1"/>
                </a:solidFill>
              </a:rPr>
              <a:t>10 </a:t>
            </a:r>
            <a:r>
              <a:rPr lang="en-US" sz="2700" b="1" dirty="0">
                <a:solidFill>
                  <a:schemeClr val="bg1"/>
                </a:solidFill>
              </a:rPr>
              <a:t>Principles of </a:t>
            </a:r>
            <a:r>
              <a:rPr lang="en-US" sz="2700" b="1" dirty="0" smtClean="0">
                <a:solidFill>
                  <a:schemeClr val="bg1"/>
                </a:solidFill>
              </a:rPr>
              <a:t>faith (8)</a:t>
            </a:r>
            <a:endParaRPr lang="en-US" sz="2700" b="1" i="1" dirty="0">
              <a:solidFill>
                <a:schemeClr val="bg1"/>
              </a:solidFill>
            </a:endParaRPr>
          </a:p>
          <a:p>
            <a:endParaRPr lang="en-US" sz="2700" b="1" i="1" dirty="0">
              <a:solidFill>
                <a:schemeClr val="bg1"/>
              </a:solidFill>
            </a:endParaRPr>
          </a:p>
        </p:txBody>
      </p:sp>
      <p:pic>
        <p:nvPicPr>
          <p:cNvPr id="3074" name="Picture 2" descr="http://orrinwoodwardblog.com/wp-content/uploads/2013/03/mouth-speaks-what-the-heart-is-full-paulo-zerbato.jpg"/>
          <p:cNvPicPr>
            <a:picLocks noChangeAspect="1" noChangeArrowheads="1"/>
          </p:cNvPicPr>
          <p:nvPr/>
        </p:nvPicPr>
        <p:blipFill rotWithShape="1">
          <a:blip r:embed="rId3">
            <a:extLst>
              <a:ext uri="{28A0092B-C50C-407E-A947-70E740481C1C}">
                <a14:useLocalDpi xmlns:a14="http://schemas.microsoft.com/office/drawing/2010/main" val="0"/>
              </a:ext>
            </a:extLst>
          </a:blip>
          <a:srcRect l="15565" r="18970"/>
          <a:stretch/>
        </p:blipFill>
        <p:spPr bwMode="auto">
          <a:xfrm>
            <a:off x="6556919" y="126431"/>
            <a:ext cx="2369365" cy="47655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355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517" y="896537"/>
            <a:ext cx="6214198" cy="1988457"/>
          </a:xfrm>
        </p:spPr>
        <p:txBody>
          <a:bodyPr/>
          <a:lstStyle/>
          <a:p>
            <a:r>
              <a:rPr lang="en-US" sz="2400" i="1" dirty="0">
                <a:solidFill>
                  <a:schemeClr val="bg1"/>
                </a:solidFill>
              </a:rPr>
              <a:t>For the </a:t>
            </a:r>
            <a:r>
              <a:rPr lang="en-US" sz="2400" b="1" i="1" dirty="0">
                <a:solidFill>
                  <a:schemeClr val="bg1"/>
                </a:solidFill>
              </a:rPr>
              <a:t>weapons of our warfare</a:t>
            </a:r>
            <a:r>
              <a:rPr lang="en-US" sz="2400" i="1" dirty="0">
                <a:solidFill>
                  <a:schemeClr val="bg1"/>
                </a:solidFill>
              </a:rPr>
              <a:t> are not of the flesh but </a:t>
            </a:r>
            <a:r>
              <a:rPr lang="en-US" sz="2400" b="1" i="1" dirty="0">
                <a:solidFill>
                  <a:schemeClr val="bg1"/>
                </a:solidFill>
              </a:rPr>
              <a:t>have divine power to destroy strongholds</a:t>
            </a:r>
            <a:r>
              <a:rPr lang="en-US" sz="2400" i="1" dirty="0">
                <a:solidFill>
                  <a:schemeClr val="bg1"/>
                </a:solidFill>
              </a:rPr>
              <a:t>. We destroy </a:t>
            </a:r>
            <a:r>
              <a:rPr lang="en-US" sz="2400" b="1" i="1" u="sng" dirty="0">
                <a:solidFill>
                  <a:schemeClr val="accent5">
                    <a:lumMod val="60000"/>
                    <a:lumOff val="40000"/>
                  </a:schemeClr>
                </a:solidFill>
              </a:rPr>
              <a:t>arguments</a:t>
            </a:r>
            <a:r>
              <a:rPr lang="en-US" sz="2400" b="1" i="1" dirty="0">
                <a:solidFill>
                  <a:schemeClr val="accent5">
                    <a:lumMod val="60000"/>
                    <a:lumOff val="40000"/>
                  </a:schemeClr>
                </a:solidFill>
              </a:rPr>
              <a:t> </a:t>
            </a:r>
            <a:r>
              <a:rPr lang="en-US" sz="2400" i="1" dirty="0">
                <a:solidFill>
                  <a:schemeClr val="bg1"/>
                </a:solidFill>
              </a:rPr>
              <a:t>and every </a:t>
            </a:r>
            <a:r>
              <a:rPr lang="en-US" sz="2400" b="1" i="1" u="sng" dirty="0">
                <a:solidFill>
                  <a:schemeClr val="accent5">
                    <a:lumMod val="60000"/>
                    <a:lumOff val="40000"/>
                  </a:schemeClr>
                </a:solidFill>
              </a:rPr>
              <a:t>lofty opinion </a:t>
            </a:r>
            <a:r>
              <a:rPr lang="en-US" sz="2400" i="1" dirty="0">
                <a:solidFill>
                  <a:schemeClr val="bg1"/>
                </a:solidFill>
              </a:rPr>
              <a:t>raised against the knowledge of God, and take every </a:t>
            </a:r>
            <a:r>
              <a:rPr lang="en-US" sz="2400" b="1" i="1" u="sng" dirty="0">
                <a:solidFill>
                  <a:schemeClr val="accent5">
                    <a:lumMod val="60000"/>
                    <a:lumOff val="40000"/>
                  </a:schemeClr>
                </a:solidFill>
              </a:rPr>
              <a:t>thought</a:t>
            </a:r>
            <a:r>
              <a:rPr lang="en-US" sz="2400" b="1" i="1" dirty="0">
                <a:solidFill>
                  <a:schemeClr val="bg1"/>
                </a:solidFill>
              </a:rPr>
              <a:t> </a:t>
            </a:r>
            <a:r>
              <a:rPr lang="en-US" sz="2400" i="1" dirty="0">
                <a:solidFill>
                  <a:schemeClr val="bg1"/>
                </a:solidFill>
              </a:rPr>
              <a:t>captive to obey </a:t>
            </a:r>
            <a:r>
              <a:rPr lang="en-US" sz="2400" i="1" dirty="0" smtClean="0">
                <a:solidFill>
                  <a:schemeClr val="bg1"/>
                </a:solidFill>
              </a:rPr>
              <a:t>Christ </a:t>
            </a:r>
            <a:r>
              <a:rPr lang="en-US" sz="2400" dirty="0" smtClean="0">
                <a:solidFill>
                  <a:schemeClr val="bg1"/>
                </a:solidFill>
              </a:rPr>
              <a:t>(</a:t>
            </a:r>
            <a:r>
              <a:rPr lang="en-US" sz="2400" dirty="0">
                <a:solidFill>
                  <a:schemeClr val="bg1"/>
                </a:solidFill>
              </a:rPr>
              <a:t>2 Co 10:4–6) </a:t>
            </a:r>
            <a:endParaRPr lang="en-US" sz="2400" dirty="0" smtClean="0">
              <a:solidFill>
                <a:schemeClr val="bg1"/>
              </a:solidFill>
            </a:endParaRPr>
          </a:p>
          <a:p>
            <a:r>
              <a:rPr lang="en-US" sz="2400" i="1" dirty="0" smtClean="0">
                <a:solidFill>
                  <a:schemeClr val="bg1"/>
                </a:solidFill>
              </a:rPr>
              <a:t>“…they have </a:t>
            </a:r>
            <a:r>
              <a:rPr lang="en-US" sz="2400" b="1" i="1" u="sng" dirty="0">
                <a:solidFill>
                  <a:schemeClr val="accent5">
                    <a:lumMod val="60000"/>
                    <a:lumOff val="40000"/>
                  </a:schemeClr>
                </a:solidFill>
              </a:rPr>
              <a:t>conquered him </a:t>
            </a:r>
            <a:r>
              <a:rPr lang="en-US" sz="2400" i="1" dirty="0" smtClean="0">
                <a:solidFill>
                  <a:schemeClr val="bg1"/>
                </a:solidFill>
              </a:rPr>
              <a:t>by the blood of the Lamb </a:t>
            </a:r>
            <a:r>
              <a:rPr lang="en-US" sz="2400" i="1" dirty="0">
                <a:solidFill>
                  <a:schemeClr val="bg1"/>
                </a:solidFill>
              </a:rPr>
              <a:t>and</a:t>
            </a:r>
            <a:r>
              <a:rPr lang="en-US" sz="2400" b="1" i="1" u="sng" dirty="0">
                <a:solidFill>
                  <a:schemeClr val="accent5">
                    <a:lumMod val="60000"/>
                    <a:lumOff val="40000"/>
                  </a:schemeClr>
                </a:solidFill>
              </a:rPr>
              <a:t> by the word of their testimony</a:t>
            </a:r>
            <a:r>
              <a:rPr lang="en-US" sz="2400" b="1" i="1" dirty="0" smtClean="0">
                <a:solidFill>
                  <a:schemeClr val="bg1"/>
                </a:solidFill>
              </a:rPr>
              <a:t>” </a:t>
            </a:r>
            <a:r>
              <a:rPr lang="en-US" sz="2400" dirty="0" smtClean="0">
                <a:solidFill>
                  <a:schemeClr val="bg1"/>
                </a:solidFill>
              </a:rPr>
              <a:t>(Rom 12:10–12) </a:t>
            </a:r>
          </a:p>
          <a:p>
            <a:endParaRPr lang="en-US" sz="2400" dirty="0" smtClean="0">
              <a:solidFill>
                <a:schemeClr val="bg1"/>
              </a:solidFill>
            </a:endParaRPr>
          </a:p>
          <a:p>
            <a:endParaRPr lang="en-US" sz="2400" dirty="0">
              <a:solidFill>
                <a:schemeClr val="bg1"/>
              </a:solidFill>
            </a:endParaRPr>
          </a:p>
          <a:p>
            <a:endParaRPr lang="en-US" sz="2400" dirty="0" smtClean="0">
              <a:solidFill>
                <a:schemeClr val="bg1"/>
              </a:solidFill>
            </a:endParaRPr>
          </a:p>
          <a:p>
            <a:endParaRPr lang="en-US" sz="2400" dirty="0" smtClean="0">
              <a:solidFill>
                <a:schemeClr val="bg1"/>
              </a:solidFill>
            </a:endParaRPr>
          </a:p>
          <a:p>
            <a:endParaRPr lang="en-US" sz="2400" dirty="0">
              <a:solidFill>
                <a:schemeClr val="bg1"/>
              </a:solidFill>
            </a:endParaRPr>
          </a:p>
          <a:p>
            <a:endParaRPr lang="en-US" sz="2400" b="1" dirty="0">
              <a:solidFill>
                <a:schemeClr val="bg1"/>
              </a:solidFill>
            </a:endParaRPr>
          </a:p>
        </p:txBody>
      </p:sp>
      <p:sp>
        <p:nvSpPr>
          <p:cNvPr id="8" name="Title 1"/>
          <p:cNvSpPr>
            <a:spLocks noGrp="1"/>
          </p:cNvSpPr>
          <p:nvPr>
            <p:ph type="title"/>
          </p:nvPr>
        </p:nvSpPr>
        <p:spPr>
          <a:xfrm>
            <a:off x="86816" y="202630"/>
            <a:ext cx="8948002" cy="634082"/>
          </a:xfrm>
        </p:spPr>
        <p:txBody>
          <a:bodyPr>
            <a:normAutofit/>
          </a:bodyPr>
          <a:lstStyle/>
          <a:p>
            <a:r>
              <a:rPr lang="en-US" dirty="0" smtClean="0"/>
              <a:t> </a:t>
            </a:r>
            <a:endParaRPr lang="en-US" dirty="0"/>
          </a:p>
        </p:txBody>
      </p:sp>
      <p:sp>
        <p:nvSpPr>
          <p:cNvPr id="7" name="Title 1"/>
          <p:cNvSpPr txBox="1">
            <a:spLocks/>
          </p:cNvSpPr>
          <p:nvPr/>
        </p:nvSpPr>
        <p:spPr bwMode="auto">
          <a:xfrm>
            <a:off x="99516" y="151830"/>
            <a:ext cx="8948002"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0"/>
              </a:spcBef>
              <a:spcAft>
                <a:spcPct val="0"/>
              </a:spcAft>
              <a:defRPr lang="en-ZA" sz="3200" kern="1200" dirty="0" smtClean="0">
                <a:solidFill>
                  <a:schemeClr val="tx1"/>
                </a:solidFill>
                <a:latin typeface="Arial" pitchFamily="34" charset="0"/>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endParaRPr lang="en-US">
              <a:solidFill>
                <a:prstClr val="black"/>
              </a:solidFill>
            </a:endParaRPr>
          </a:p>
        </p:txBody>
      </p:sp>
      <p:sp>
        <p:nvSpPr>
          <p:cNvPr id="11" name="Title 1"/>
          <p:cNvSpPr txBox="1">
            <a:spLocks/>
          </p:cNvSpPr>
          <p:nvPr/>
        </p:nvSpPr>
        <p:spPr bwMode="auto">
          <a:xfrm>
            <a:off x="201116" y="88330"/>
            <a:ext cx="8948002"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0"/>
              </a:spcBef>
              <a:spcAft>
                <a:spcPct val="0"/>
              </a:spcAft>
              <a:defRPr lang="en-ZA" sz="3200" kern="1200" dirty="0" smtClean="0">
                <a:solidFill>
                  <a:schemeClr val="tx1"/>
                </a:solidFill>
                <a:latin typeface="Arial" pitchFamily="34" charset="0"/>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endParaRPr lang="en-US">
              <a:solidFill>
                <a:prstClr val="white"/>
              </a:solidFill>
            </a:endParaRPr>
          </a:p>
        </p:txBody>
      </p:sp>
      <p:sp>
        <p:nvSpPr>
          <p:cNvPr id="12" name="Slide Number Placeholder 3"/>
          <p:cNvSpPr>
            <a:spLocks noGrp="1"/>
          </p:cNvSpPr>
          <p:nvPr>
            <p:ph type="sldNum" sz="quarter" idx="12"/>
          </p:nvPr>
        </p:nvSpPr>
        <p:spPr>
          <a:xfrm>
            <a:off x="6857994" y="6505120"/>
            <a:ext cx="2133600" cy="365125"/>
          </a:xfrm>
        </p:spPr>
        <p:txBody>
          <a:bodyPr/>
          <a:lstStyle/>
          <a:p>
            <a:pPr>
              <a:defRPr/>
            </a:pPr>
            <a:fld id="{9B69759B-C1D9-417C-9B4A-0F717375400C}" type="slidenum">
              <a:rPr lang="en-ZA" smtClean="0">
                <a:solidFill>
                  <a:prstClr val="white">
                    <a:lumMod val="85000"/>
                  </a:prstClr>
                </a:solidFill>
              </a:rPr>
              <a:pPr>
                <a:defRPr/>
              </a:pPr>
              <a:t>27</a:t>
            </a:fld>
            <a:endParaRPr lang="en-ZA">
              <a:solidFill>
                <a:prstClr val="white">
                  <a:lumMod val="85000"/>
                </a:prstClr>
              </a:solidFill>
            </a:endParaRPr>
          </a:p>
        </p:txBody>
      </p:sp>
      <p:sp>
        <p:nvSpPr>
          <p:cNvPr id="9" name="Rectangle 8"/>
          <p:cNvSpPr/>
          <p:nvPr/>
        </p:nvSpPr>
        <p:spPr>
          <a:xfrm>
            <a:off x="276919" y="5212449"/>
            <a:ext cx="8576793" cy="1569660"/>
          </a:xfrm>
          <a:prstGeom prst="rect">
            <a:avLst/>
          </a:prstGeom>
          <a:solidFill>
            <a:schemeClr val="tx1"/>
          </a:solidFill>
        </p:spPr>
        <p:txBody>
          <a:bodyPr wrap="square">
            <a:spAutoFit/>
          </a:bodyPr>
          <a:lstStyle/>
          <a:p>
            <a:pPr marL="0" lvl="2" fontAlgn="base">
              <a:spcBef>
                <a:spcPct val="0"/>
              </a:spcBef>
              <a:spcAft>
                <a:spcPct val="0"/>
              </a:spcAft>
            </a:pPr>
            <a:r>
              <a:rPr lang="en-US" sz="2400" b="1" u="sng" dirty="0" smtClean="0">
                <a:solidFill>
                  <a:prstClr val="white"/>
                </a:solidFill>
                <a:latin typeface="Arial" pitchFamily="34" charset="0"/>
                <a:cs typeface="Arial" pitchFamily="34" charset="0"/>
              </a:rPr>
              <a:t>P9. Our main weapon to overcome </a:t>
            </a:r>
            <a:r>
              <a:rPr lang="en-US" sz="2400" b="1" u="sng" dirty="0" err="1" smtClean="0">
                <a:solidFill>
                  <a:prstClr val="white"/>
                </a:solidFill>
                <a:latin typeface="Arial" pitchFamily="34" charset="0"/>
                <a:cs typeface="Arial" pitchFamily="34" charset="0"/>
              </a:rPr>
              <a:t>satan</a:t>
            </a:r>
            <a:r>
              <a:rPr lang="en-US" sz="2400" b="1" u="sng" dirty="0" smtClean="0">
                <a:solidFill>
                  <a:prstClr val="white"/>
                </a:solidFill>
                <a:latin typeface="Arial" pitchFamily="34" charset="0"/>
                <a:cs typeface="Arial" pitchFamily="34" charset="0"/>
              </a:rPr>
              <a:t> is confessing God’s Word.</a:t>
            </a:r>
            <a:r>
              <a:rPr lang="en-US" sz="2400" b="1" dirty="0" smtClean="0">
                <a:solidFill>
                  <a:prstClr val="white"/>
                </a:solidFill>
                <a:latin typeface="Arial" pitchFamily="34" charset="0"/>
                <a:cs typeface="Arial" pitchFamily="34" charset="0"/>
              </a:rPr>
              <a:t> Because we receive God’s promises by faith, the devil’s strategy against us is always deception, and we always overcome by holding onto God’s Word</a:t>
            </a:r>
          </a:p>
        </p:txBody>
      </p:sp>
      <p:sp>
        <p:nvSpPr>
          <p:cNvPr id="10" name="Down Arrow 9"/>
          <p:cNvSpPr/>
          <p:nvPr/>
        </p:nvSpPr>
        <p:spPr>
          <a:xfrm>
            <a:off x="4141733" y="4919807"/>
            <a:ext cx="847165" cy="403412"/>
          </a:xfrm>
          <a:prstGeom prst="downArrow">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
        <p:nvSpPr>
          <p:cNvPr id="13" name="Title 1"/>
          <p:cNvSpPr txBox="1">
            <a:spLocks/>
          </p:cNvSpPr>
          <p:nvPr/>
        </p:nvSpPr>
        <p:spPr bwMode="auto">
          <a:xfrm>
            <a:off x="86816" y="126430"/>
            <a:ext cx="9057184"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0"/>
              </a:spcBef>
              <a:spcAft>
                <a:spcPct val="0"/>
              </a:spcAft>
              <a:defRPr lang="en-ZA" sz="3200" kern="1200" dirty="0" smtClean="0">
                <a:solidFill>
                  <a:schemeClr val="tx1"/>
                </a:solidFill>
                <a:latin typeface="Arial" pitchFamily="34" charset="0"/>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US" sz="2700" b="1" dirty="0">
                <a:solidFill>
                  <a:schemeClr val="bg1"/>
                </a:solidFill>
              </a:rPr>
              <a:t>The </a:t>
            </a:r>
            <a:r>
              <a:rPr lang="en-US" sz="2700" b="1" dirty="0" smtClean="0">
                <a:solidFill>
                  <a:schemeClr val="bg1"/>
                </a:solidFill>
              </a:rPr>
              <a:t>10 </a:t>
            </a:r>
            <a:r>
              <a:rPr lang="en-US" sz="2700" b="1" dirty="0">
                <a:solidFill>
                  <a:schemeClr val="bg1"/>
                </a:solidFill>
              </a:rPr>
              <a:t>Principles of faith </a:t>
            </a:r>
            <a:r>
              <a:rPr lang="en-US" sz="2700" b="1" dirty="0" smtClean="0">
                <a:solidFill>
                  <a:schemeClr val="bg1"/>
                </a:solidFill>
              </a:rPr>
              <a:t>(</a:t>
            </a:r>
            <a:r>
              <a:rPr lang="en-US" sz="2700" b="1" dirty="0">
                <a:solidFill>
                  <a:schemeClr val="bg1"/>
                </a:solidFill>
              </a:rPr>
              <a:t>9</a:t>
            </a:r>
            <a:r>
              <a:rPr lang="en-US" sz="2700" b="1" dirty="0" smtClean="0">
                <a:solidFill>
                  <a:schemeClr val="bg1"/>
                </a:solidFill>
              </a:rPr>
              <a:t>)</a:t>
            </a:r>
            <a:r>
              <a:rPr lang="en-US" sz="2700" b="1" i="1" dirty="0">
                <a:solidFill>
                  <a:schemeClr val="bg1"/>
                </a:solidFill>
              </a:rPr>
              <a:t/>
            </a:r>
            <a:br>
              <a:rPr lang="en-US" sz="2700" b="1" i="1" dirty="0">
                <a:solidFill>
                  <a:schemeClr val="bg1"/>
                </a:solidFill>
              </a:rPr>
            </a:br>
            <a:endParaRPr lang="en-US" sz="2700" b="1" i="1" dirty="0">
              <a:solidFill>
                <a:schemeClr val="bg1"/>
              </a:solidFill>
            </a:endParaRPr>
          </a:p>
        </p:txBody>
      </p:sp>
      <p:pic>
        <p:nvPicPr>
          <p:cNvPr id="16386" name="Picture 2" descr="http://mariaegilsson.files.wordpress.com/2012/04/the-sword-of-the-spirit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127" y="151830"/>
            <a:ext cx="2521585" cy="48541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491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b="1" dirty="0">
                <a:solidFill>
                  <a:schemeClr val="bg1"/>
                </a:solidFill>
              </a:rPr>
              <a:t>The </a:t>
            </a:r>
            <a:r>
              <a:rPr lang="en-US" sz="2700" b="1" dirty="0" smtClean="0">
                <a:solidFill>
                  <a:schemeClr val="bg1"/>
                </a:solidFill>
              </a:rPr>
              <a:t>10 </a:t>
            </a:r>
            <a:r>
              <a:rPr lang="en-US" sz="2700" b="1" dirty="0">
                <a:solidFill>
                  <a:schemeClr val="bg1"/>
                </a:solidFill>
              </a:rPr>
              <a:t>Principles of </a:t>
            </a:r>
            <a:r>
              <a:rPr lang="en-US" sz="2700" b="1" dirty="0" smtClean="0">
                <a:solidFill>
                  <a:schemeClr val="bg1"/>
                </a:solidFill>
              </a:rPr>
              <a:t>faith</a:t>
            </a:r>
            <a:r>
              <a:rPr lang="en-US" sz="2700" b="1" dirty="0">
                <a:solidFill>
                  <a:schemeClr val="bg1"/>
                </a:solidFill>
              </a:rPr>
              <a:t> </a:t>
            </a:r>
            <a:r>
              <a:rPr lang="en-US" sz="2700" b="1" dirty="0" smtClean="0">
                <a:solidFill>
                  <a:schemeClr val="bg1"/>
                </a:solidFill>
              </a:rPr>
              <a:t>(10)</a:t>
            </a:r>
            <a:r>
              <a:rPr lang="en-US" sz="2700" b="1" i="1" dirty="0">
                <a:solidFill>
                  <a:schemeClr val="bg1"/>
                </a:solidFill>
              </a:rPr>
              <a:t/>
            </a:r>
            <a:br>
              <a:rPr lang="en-US" sz="2700" b="1" i="1" dirty="0">
                <a:solidFill>
                  <a:schemeClr val="bg1"/>
                </a:solidFill>
              </a:rPr>
            </a:br>
            <a:endParaRPr lang="en-US" sz="2700" b="1" i="1" dirty="0">
              <a:solidFill>
                <a:schemeClr val="bg1"/>
              </a:solidFill>
            </a:endParaRPr>
          </a:p>
        </p:txBody>
      </p:sp>
      <p:sp>
        <p:nvSpPr>
          <p:cNvPr id="3" name="Content Placeholder 2"/>
          <p:cNvSpPr>
            <a:spLocks noGrp="1"/>
          </p:cNvSpPr>
          <p:nvPr>
            <p:ph idx="1"/>
          </p:nvPr>
        </p:nvSpPr>
        <p:spPr>
          <a:xfrm>
            <a:off x="276920" y="972456"/>
            <a:ext cx="5688451" cy="2061029"/>
          </a:xfrm>
        </p:spPr>
        <p:txBody>
          <a:bodyPr/>
          <a:lstStyle/>
          <a:p>
            <a:r>
              <a:rPr lang="en-US" sz="2400" i="1" dirty="0" smtClean="0">
                <a:solidFill>
                  <a:schemeClr val="bg1"/>
                </a:solidFill>
              </a:rPr>
              <a:t>So </a:t>
            </a:r>
            <a:r>
              <a:rPr lang="en-US" sz="2400" b="1" i="1" u="sng" dirty="0" smtClean="0">
                <a:solidFill>
                  <a:schemeClr val="accent5">
                    <a:lumMod val="60000"/>
                    <a:lumOff val="40000"/>
                  </a:schemeClr>
                </a:solidFill>
              </a:rPr>
              <a:t>faith comes</a:t>
            </a:r>
            <a:r>
              <a:rPr lang="en-US" sz="2400" i="1" dirty="0" smtClean="0">
                <a:solidFill>
                  <a:schemeClr val="accent5">
                    <a:lumMod val="60000"/>
                    <a:lumOff val="40000"/>
                  </a:schemeClr>
                </a:solidFill>
              </a:rPr>
              <a:t> </a:t>
            </a:r>
            <a:r>
              <a:rPr lang="en-US" sz="2400" i="1" dirty="0" smtClean="0">
                <a:solidFill>
                  <a:schemeClr val="bg1"/>
                </a:solidFill>
              </a:rPr>
              <a:t>from hearing, and hearing through the word of God. </a:t>
            </a:r>
            <a:r>
              <a:rPr lang="en-US" sz="2400" dirty="0" smtClean="0">
                <a:solidFill>
                  <a:schemeClr val="bg1"/>
                </a:solidFill>
              </a:rPr>
              <a:t>(Ro 10:17) </a:t>
            </a:r>
          </a:p>
          <a:p>
            <a:endParaRPr lang="en-US" sz="2400" dirty="0">
              <a:solidFill>
                <a:schemeClr val="bg1"/>
              </a:solidFill>
            </a:endParaRPr>
          </a:p>
          <a:p>
            <a:r>
              <a:rPr lang="en-US" sz="2400" i="1" dirty="0">
                <a:solidFill>
                  <a:schemeClr val="bg1"/>
                </a:solidFill>
              </a:rPr>
              <a:t>Blessed is the man who walks not in the counsel of the </a:t>
            </a:r>
            <a:r>
              <a:rPr lang="en-US" sz="2400" i="1" dirty="0" smtClean="0">
                <a:solidFill>
                  <a:schemeClr val="bg1"/>
                </a:solidFill>
              </a:rPr>
              <a:t>wicked… but </a:t>
            </a:r>
            <a:r>
              <a:rPr lang="en-US" sz="2400" i="1" dirty="0">
                <a:solidFill>
                  <a:schemeClr val="bg1"/>
                </a:solidFill>
              </a:rPr>
              <a:t>his </a:t>
            </a:r>
            <a:r>
              <a:rPr lang="en-US" sz="2400" b="1" i="1" u="sng" dirty="0">
                <a:solidFill>
                  <a:schemeClr val="accent5">
                    <a:lumMod val="60000"/>
                    <a:lumOff val="40000"/>
                  </a:schemeClr>
                </a:solidFill>
              </a:rPr>
              <a:t>delight is in the law</a:t>
            </a:r>
            <a:r>
              <a:rPr lang="en-US" sz="2400" i="1" dirty="0">
                <a:solidFill>
                  <a:schemeClr val="bg1"/>
                </a:solidFill>
              </a:rPr>
              <a:t> of the Lord, and </a:t>
            </a:r>
            <a:r>
              <a:rPr lang="en-US" sz="2400" b="1" i="1" u="sng" dirty="0">
                <a:solidFill>
                  <a:schemeClr val="accent5">
                    <a:lumMod val="60000"/>
                    <a:lumOff val="40000"/>
                  </a:schemeClr>
                </a:solidFill>
              </a:rPr>
              <a:t>on his law he meditates day and night.</a:t>
            </a:r>
            <a:r>
              <a:rPr lang="en-US" sz="2400" i="1" dirty="0">
                <a:solidFill>
                  <a:schemeClr val="bg1"/>
                </a:solidFill>
              </a:rPr>
              <a:t> (Ps 1:1–2) </a:t>
            </a:r>
          </a:p>
          <a:p>
            <a:endParaRPr lang="en-US" sz="2400" i="1" dirty="0">
              <a:solidFill>
                <a:schemeClr val="bg1"/>
              </a:solidFill>
            </a:endParaRPr>
          </a:p>
          <a:p>
            <a:endParaRPr lang="en-ZA" sz="2400" i="1" dirty="0">
              <a:solidFill>
                <a:schemeClr val="bg1"/>
              </a:solidFill>
            </a:endParaRPr>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solidFill>
                  <a:prstClr val="black">
                    <a:lumMod val="65000"/>
                    <a:lumOff val="35000"/>
                  </a:prstClr>
                </a:solidFill>
              </a:rPr>
              <a:pPr>
                <a:defRPr/>
              </a:pPr>
              <a:t>28</a:t>
            </a:fld>
            <a:endParaRPr lang="en-ZA">
              <a:solidFill>
                <a:prstClr val="black">
                  <a:lumMod val="65000"/>
                  <a:lumOff val="35000"/>
                </a:prstClr>
              </a:solidFill>
            </a:endParaRPr>
          </a:p>
        </p:txBody>
      </p:sp>
      <p:sp>
        <p:nvSpPr>
          <p:cNvPr id="6" name="Rectangle 5"/>
          <p:cNvSpPr/>
          <p:nvPr/>
        </p:nvSpPr>
        <p:spPr>
          <a:xfrm>
            <a:off x="276919" y="5517243"/>
            <a:ext cx="8576793" cy="1200329"/>
          </a:xfrm>
          <a:prstGeom prst="rect">
            <a:avLst/>
          </a:prstGeom>
          <a:solidFill>
            <a:schemeClr val="tx1"/>
          </a:solidFill>
        </p:spPr>
        <p:txBody>
          <a:bodyPr wrap="square">
            <a:spAutoFit/>
          </a:bodyPr>
          <a:lstStyle/>
          <a:p>
            <a:pPr marL="0" lvl="2" fontAlgn="base">
              <a:spcBef>
                <a:spcPct val="0"/>
              </a:spcBef>
              <a:spcAft>
                <a:spcPct val="0"/>
              </a:spcAft>
            </a:pPr>
            <a:r>
              <a:rPr lang="en-US" sz="2400" b="1" u="sng" dirty="0" smtClean="0">
                <a:solidFill>
                  <a:prstClr val="white"/>
                </a:solidFill>
                <a:latin typeface="Arial" pitchFamily="34" charset="0"/>
                <a:cs typeface="Arial" pitchFamily="34" charset="0"/>
              </a:rPr>
              <a:t>P10. We can and must grow in faith.</a:t>
            </a:r>
            <a:r>
              <a:rPr lang="en-US" sz="2400" dirty="0" smtClean="0">
                <a:solidFill>
                  <a:prstClr val="white"/>
                </a:solidFill>
                <a:latin typeface="Arial" pitchFamily="34" charset="0"/>
                <a:cs typeface="Arial" pitchFamily="34" charset="0"/>
              </a:rPr>
              <a:t> ‘</a:t>
            </a:r>
            <a:r>
              <a:rPr lang="en-US" sz="2400" b="1" dirty="0" smtClean="0">
                <a:solidFill>
                  <a:prstClr val="white"/>
                </a:solidFill>
                <a:latin typeface="Arial" pitchFamily="34" charset="0"/>
                <a:cs typeface="Arial" pitchFamily="34" charset="0"/>
              </a:rPr>
              <a:t>Faith comes’ </a:t>
            </a:r>
            <a:r>
              <a:rPr lang="en-US" sz="2400" b="1" dirty="0">
                <a:solidFill>
                  <a:prstClr val="white"/>
                </a:solidFill>
                <a:latin typeface="Arial" pitchFamily="34" charset="0"/>
                <a:cs typeface="Arial" pitchFamily="34" charset="0"/>
              </a:rPr>
              <a:t>– that is, if we don’t have </a:t>
            </a:r>
            <a:r>
              <a:rPr lang="en-US" sz="2400" b="1" dirty="0" smtClean="0">
                <a:solidFill>
                  <a:prstClr val="white"/>
                </a:solidFill>
                <a:latin typeface="Arial" pitchFamily="34" charset="0"/>
                <a:cs typeface="Arial" pitchFamily="34" charset="0"/>
              </a:rPr>
              <a:t>enough of it </a:t>
            </a:r>
            <a:r>
              <a:rPr lang="en-US" sz="2400" b="1" dirty="0">
                <a:solidFill>
                  <a:prstClr val="white"/>
                </a:solidFill>
                <a:latin typeface="Arial" pitchFamily="34" charset="0"/>
                <a:cs typeface="Arial" pitchFamily="34" charset="0"/>
              </a:rPr>
              <a:t>we can get </a:t>
            </a:r>
            <a:r>
              <a:rPr lang="en-US" sz="2400" b="1" dirty="0" smtClean="0">
                <a:solidFill>
                  <a:prstClr val="white"/>
                </a:solidFill>
                <a:latin typeface="Arial" pitchFamily="34" charset="0"/>
                <a:cs typeface="Arial" pitchFamily="34" charset="0"/>
              </a:rPr>
              <a:t>more. We grow in faith by meditating on the Word of God</a:t>
            </a:r>
            <a:endParaRPr lang="en-US" sz="2400" b="1" dirty="0">
              <a:solidFill>
                <a:prstClr val="white"/>
              </a:solidFill>
              <a:latin typeface="Arial" pitchFamily="34" charset="0"/>
              <a:ea typeface="MS PGothic" pitchFamily="34" charset="-128"/>
            </a:endParaRPr>
          </a:p>
        </p:txBody>
      </p:sp>
      <p:sp>
        <p:nvSpPr>
          <p:cNvPr id="7" name="Down Arrow 6"/>
          <p:cNvSpPr/>
          <p:nvPr/>
        </p:nvSpPr>
        <p:spPr>
          <a:xfrm>
            <a:off x="4141733" y="5224601"/>
            <a:ext cx="847165" cy="403412"/>
          </a:xfrm>
          <a:prstGeom prst="downArrow">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
        <p:nvSpPr>
          <p:cNvPr id="8" name="Slide Number Placeholder 3"/>
          <p:cNvSpPr txBox="1">
            <a:spLocks/>
          </p:cNvSpPr>
          <p:nvPr/>
        </p:nvSpPr>
        <p:spPr>
          <a:xfrm>
            <a:off x="6988620" y="650512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itchFamily="34" charset="0"/>
                <a:ea typeface="ＭＳ Ｐゴシック"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defRPr/>
            </a:pPr>
            <a:fld id="{9B69759B-C1D9-417C-9B4A-0F717375400C}" type="slidenum">
              <a:rPr lang="en-ZA" smtClean="0">
                <a:solidFill>
                  <a:prstClr val="white">
                    <a:lumMod val="85000"/>
                  </a:prstClr>
                </a:solidFill>
              </a:rPr>
              <a:pPr>
                <a:defRPr/>
              </a:pPr>
              <a:t>28</a:t>
            </a:fld>
            <a:endParaRPr lang="en-ZA">
              <a:solidFill>
                <a:prstClr val="white">
                  <a:lumMod val="85000"/>
                </a:prstClr>
              </a:solidFill>
            </a:endParaRPr>
          </a:p>
        </p:txBody>
      </p:sp>
      <p:grpSp>
        <p:nvGrpSpPr>
          <p:cNvPr id="5" name="Group 4"/>
          <p:cNvGrpSpPr/>
          <p:nvPr/>
        </p:nvGrpSpPr>
        <p:grpSpPr>
          <a:xfrm>
            <a:off x="6123931" y="292100"/>
            <a:ext cx="2674966" cy="5063127"/>
            <a:chOff x="6123931" y="1041626"/>
            <a:chExt cx="2674966" cy="4313601"/>
          </a:xfrm>
        </p:grpSpPr>
        <p:pic>
          <p:nvPicPr>
            <p:cNvPr id="17410" name="Picture 2" descr="http://3.bp.blogspot.com/-OxEOnCt0N9s/TZHqCI9QsrI/AAAAAAAACVM/bdGjwLAvx00/s1600/Hearing_God.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123932" y="1041626"/>
              <a:ext cx="2674965" cy="1919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412" name="Picture 4" descr="http://godspeaksilisten.files.wordpress.com/2011/09/faith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3931" y="2960913"/>
              <a:ext cx="2674965" cy="2394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32677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In summary: Recognizing biblical, saving faith</a:t>
            </a:r>
            <a:endParaRPr lang="en-GB" sz="2800" b="1" dirty="0"/>
          </a:p>
        </p:txBody>
      </p:sp>
      <p:sp>
        <p:nvSpPr>
          <p:cNvPr id="3" name="Content Placeholder 2"/>
          <p:cNvSpPr>
            <a:spLocks noGrp="1"/>
          </p:cNvSpPr>
          <p:nvPr>
            <p:ph idx="1"/>
          </p:nvPr>
        </p:nvSpPr>
        <p:spPr>
          <a:xfrm>
            <a:off x="457200" y="938047"/>
            <a:ext cx="8229600" cy="5188115"/>
          </a:xfrm>
        </p:spPr>
        <p:txBody>
          <a:bodyPr/>
          <a:lstStyle/>
          <a:p>
            <a:r>
              <a:rPr lang="en-US" sz="2000" dirty="0"/>
              <a:t>True, saving faith is </a:t>
            </a:r>
            <a:r>
              <a:rPr lang="en-US" sz="2000" dirty="0" smtClean="0"/>
              <a:t>a supernatural thing, the result of grace. It is what you have when you so truly believe with all your being that what God says is true, that:</a:t>
            </a:r>
          </a:p>
          <a:p>
            <a:pPr marL="914400" lvl="1" indent="-457200">
              <a:buFont typeface="+mj-lt"/>
              <a:buAutoNum type="arabicPeriod"/>
            </a:pPr>
            <a:r>
              <a:rPr lang="en-US" sz="2000" dirty="0" smtClean="0"/>
              <a:t>You think according to His Word;</a:t>
            </a:r>
          </a:p>
          <a:p>
            <a:pPr marL="914400" lvl="1" indent="-457200">
              <a:buFont typeface="+mj-lt"/>
              <a:buAutoNum type="arabicPeriod"/>
            </a:pPr>
            <a:r>
              <a:rPr lang="en-US" sz="2000" dirty="0" smtClean="0"/>
              <a:t>… you confess (speak in agreement with) His Word;</a:t>
            </a:r>
          </a:p>
          <a:p>
            <a:pPr marL="914400" lvl="1" indent="-457200">
              <a:buFont typeface="+mj-lt"/>
              <a:buAutoNum type="arabicPeriod"/>
            </a:pPr>
            <a:r>
              <a:rPr lang="en-US" sz="2000" dirty="0" smtClean="0"/>
              <a:t>… and you make decisions and act based on </a:t>
            </a:r>
            <a:r>
              <a:rPr lang="en-US" sz="2000" dirty="0"/>
              <a:t>His Word</a:t>
            </a:r>
          </a:p>
          <a:p>
            <a:pPr marL="400050" lvl="1" indent="0">
              <a:buNone/>
            </a:pPr>
            <a:r>
              <a:rPr lang="en-US" sz="2000" dirty="0" smtClean="0"/>
              <a:t>…</a:t>
            </a:r>
            <a:r>
              <a:rPr lang="en-US" sz="2000" dirty="0"/>
              <a:t>even </a:t>
            </a:r>
            <a:r>
              <a:rPr lang="en-US" sz="2000" dirty="0"/>
              <a:t>when the stakes are very high </a:t>
            </a:r>
            <a:r>
              <a:rPr lang="en-US" sz="2000" dirty="0" smtClean="0"/>
              <a:t>(</a:t>
            </a:r>
            <a:r>
              <a:rPr lang="en-US" sz="2000" dirty="0" err="1" smtClean="0"/>
              <a:t>e.g</a:t>
            </a:r>
            <a:r>
              <a:rPr lang="en-US" sz="2000" dirty="0" smtClean="0"/>
              <a:t> life </a:t>
            </a:r>
            <a:r>
              <a:rPr lang="en-US" sz="2000" dirty="0"/>
              <a:t>and death)</a:t>
            </a:r>
          </a:p>
          <a:p>
            <a:endParaRPr lang="en-US" sz="2400" dirty="0" smtClean="0"/>
          </a:p>
          <a:p>
            <a:r>
              <a:rPr lang="en-US" sz="2400" dirty="0" smtClean="0"/>
              <a:t>This is the </a:t>
            </a:r>
            <a:r>
              <a:rPr lang="en-US" sz="2400" dirty="0" err="1" smtClean="0"/>
              <a:t>Jm</a:t>
            </a:r>
            <a:r>
              <a:rPr lang="en-US" sz="2400" dirty="0" smtClean="0"/>
              <a:t> 2:14-28 sort of faith which:</a:t>
            </a:r>
          </a:p>
          <a:p>
            <a:pPr marL="914400" lvl="1" indent="-457200">
              <a:buFont typeface="+mj-lt"/>
              <a:buAutoNum type="arabicPeriod"/>
            </a:pPr>
            <a:r>
              <a:rPr lang="en-US" sz="2000" dirty="0" smtClean="0"/>
              <a:t>Causes you to walk in obedience to God</a:t>
            </a:r>
          </a:p>
          <a:p>
            <a:pPr marL="914400" lvl="1" indent="-457200">
              <a:buFont typeface="+mj-lt"/>
              <a:buAutoNum type="arabicPeriod"/>
            </a:pPr>
            <a:r>
              <a:rPr lang="en-US" sz="2000" dirty="0" smtClean="0"/>
              <a:t>Causes you to love in deed and in truth (actually practice risky, sacrificial love)</a:t>
            </a:r>
          </a:p>
          <a:p>
            <a:pPr marL="914400" lvl="1" indent="-457200">
              <a:buFont typeface="+mj-lt"/>
              <a:buAutoNum type="arabicPeriod"/>
            </a:pPr>
            <a:r>
              <a:rPr lang="en-US" sz="2000" dirty="0" smtClean="0"/>
              <a:t>Causes you to abide in Christ </a:t>
            </a:r>
          </a:p>
          <a:p>
            <a:pPr marL="914400" lvl="1" indent="-457200">
              <a:buFont typeface="+mj-lt"/>
              <a:buAutoNum type="arabicPeriod"/>
            </a:pPr>
            <a:r>
              <a:rPr lang="en-US" sz="2000" dirty="0" smtClean="0"/>
              <a:t>Causes you to experience intimacy with God </a:t>
            </a:r>
          </a:p>
          <a:p>
            <a:pPr marL="914400" lvl="1" indent="-457200">
              <a:buFont typeface="+mj-lt"/>
              <a:buAutoNum type="arabicPeriod"/>
            </a:pPr>
            <a:r>
              <a:rPr lang="en-US" sz="2000" dirty="0" smtClean="0"/>
              <a:t>Gets answered prayer</a:t>
            </a:r>
          </a:p>
          <a:p>
            <a:pPr marL="914400" lvl="1" indent="-457200">
              <a:buFont typeface="+mj-lt"/>
              <a:buAutoNum type="arabicPeriod"/>
            </a:pPr>
            <a:r>
              <a:rPr lang="en-US" sz="2000" dirty="0" smtClean="0"/>
              <a:t>Saves</a:t>
            </a:r>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pPr>
                <a:defRPr/>
              </a:pPr>
              <a:t>29</a:t>
            </a:fld>
            <a:endParaRPr lang="en-ZA"/>
          </a:p>
        </p:txBody>
      </p:sp>
    </p:spTree>
    <p:extLst>
      <p:ext uri="{BB962C8B-B14F-4D97-AF65-F5344CB8AC3E}">
        <p14:creationId xmlns:p14="http://schemas.microsoft.com/office/powerpoint/2010/main" val="3404349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P1. God has a clear desire to answer our prayers</a:t>
            </a:r>
            <a:endParaRPr lang="en-GB" sz="2800" b="1" dirty="0"/>
          </a:p>
        </p:txBody>
      </p:sp>
      <p:sp>
        <p:nvSpPr>
          <p:cNvPr id="3" name="Content Placeholder 2"/>
          <p:cNvSpPr>
            <a:spLocks noGrp="1"/>
          </p:cNvSpPr>
          <p:nvPr>
            <p:ph idx="1"/>
          </p:nvPr>
        </p:nvSpPr>
        <p:spPr>
          <a:xfrm>
            <a:off x="205099" y="1114425"/>
            <a:ext cx="8759439" cy="5011738"/>
          </a:xfrm>
        </p:spPr>
        <p:txBody>
          <a:bodyPr/>
          <a:lstStyle/>
          <a:p>
            <a:pPr marL="179388" indent="-179388">
              <a:spcBef>
                <a:spcPts val="1800"/>
              </a:spcBef>
            </a:pPr>
            <a:r>
              <a:rPr lang="en-US" sz="2400" i="1" dirty="0"/>
              <a:t>(Mt 7:7–11</a:t>
            </a:r>
            <a:r>
              <a:rPr lang="en-US" sz="2400" i="1" dirty="0" smtClean="0"/>
              <a:t>)   “</a:t>
            </a:r>
            <a:r>
              <a:rPr lang="en-US" sz="2400" i="1" dirty="0"/>
              <a:t>Ask, and it will be given to you; seek, and you will find; </a:t>
            </a:r>
            <a:r>
              <a:rPr lang="en-US" sz="2400" i="1" dirty="0" smtClean="0"/>
              <a:t>knock, and </a:t>
            </a:r>
            <a:r>
              <a:rPr lang="en-US" sz="2400" i="1" dirty="0"/>
              <a:t>it will be opened to you. For everyone who asks </a:t>
            </a:r>
            <a:r>
              <a:rPr lang="en-US" sz="2400" i="1" dirty="0" smtClean="0"/>
              <a:t>receives, and </a:t>
            </a:r>
            <a:r>
              <a:rPr lang="en-US" sz="2400" i="1" dirty="0"/>
              <a:t>the one who seeks finds, and to the one who knocks it will </a:t>
            </a:r>
            <a:r>
              <a:rPr lang="en-US" sz="2400" i="1" dirty="0" smtClean="0"/>
              <a:t>be opened</a:t>
            </a:r>
            <a:r>
              <a:rPr lang="en-US" sz="2400" i="1" dirty="0"/>
              <a:t>. </a:t>
            </a:r>
            <a:r>
              <a:rPr lang="en-US" sz="2400" i="1" dirty="0" smtClean="0"/>
              <a:t>… If </a:t>
            </a:r>
            <a:r>
              <a:rPr lang="en-US" sz="2400" i="1" dirty="0"/>
              <a:t>you </a:t>
            </a:r>
            <a:r>
              <a:rPr lang="en-US" sz="2400" i="1" dirty="0" smtClean="0"/>
              <a:t>… know </a:t>
            </a:r>
            <a:r>
              <a:rPr lang="en-US" sz="2400" i="1" dirty="0"/>
              <a:t>how to give good gifts </a:t>
            </a:r>
            <a:r>
              <a:rPr lang="en-US" sz="2400" i="1" dirty="0" smtClean="0"/>
              <a:t>to  your </a:t>
            </a:r>
            <a:r>
              <a:rPr lang="en-US" sz="2400" i="1" dirty="0"/>
              <a:t>children, </a:t>
            </a:r>
            <a:r>
              <a:rPr lang="en-US" sz="2400" b="1" i="1" dirty="0">
                <a:solidFill>
                  <a:schemeClr val="accent1"/>
                </a:solidFill>
              </a:rPr>
              <a:t>how much more will your Father who is </a:t>
            </a:r>
            <a:r>
              <a:rPr lang="en-US" sz="2400" b="1" i="1" dirty="0">
                <a:solidFill>
                  <a:schemeClr val="accent1"/>
                </a:solidFill>
              </a:rPr>
              <a:t>in heaven </a:t>
            </a:r>
            <a:r>
              <a:rPr lang="en-US" sz="2400" b="1" i="1" dirty="0">
                <a:solidFill>
                  <a:schemeClr val="accent1"/>
                </a:solidFill>
              </a:rPr>
              <a:t>give good things to those who ask him</a:t>
            </a:r>
            <a:r>
              <a:rPr lang="en-US" sz="2400" i="1" dirty="0"/>
              <a:t>! </a:t>
            </a:r>
            <a:endParaRPr lang="en-US" sz="2400" i="1" dirty="0"/>
          </a:p>
          <a:p>
            <a:pPr marL="179388" indent="-179388">
              <a:spcBef>
                <a:spcPts val="1800"/>
              </a:spcBef>
            </a:pPr>
            <a:r>
              <a:rPr lang="en-US" sz="2400" i="1" dirty="0"/>
              <a:t>(</a:t>
            </a:r>
            <a:r>
              <a:rPr lang="en-US" sz="2400" i="1" dirty="0" err="1"/>
              <a:t>Jn</a:t>
            </a:r>
            <a:r>
              <a:rPr lang="en-US" sz="2400" i="1" dirty="0"/>
              <a:t> 14:12–14</a:t>
            </a:r>
            <a:r>
              <a:rPr lang="en-US" sz="2400" i="1" dirty="0" smtClean="0"/>
              <a:t>)  “</a:t>
            </a:r>
            <a:r>
              <a:rPr lang="en-US" sz="2400" b="1" i="1" dirty="0" smtClean="0">
                <a:solidFill>
                  <a:schemeClr val="accent1"/>
                </a:solidFill>
              </a:rPr>
              <a:t>Whatever </a:t>
            </a:r>
            <a:r>
              <a:rPr lang="en-US" sz="2400" b="1" i="1" dirty="0">
                <a:solidFill>
                  <a:schemeClr val="accent1"/>
                </a:solidFill>
              </a:rPr>
              <a:t>you ask in my </a:t>
            </a:r>
            <a:r>
              <a:rPr lang="en-US" sz="2400" b="1" i="1" dirty="0" smtClean="0">
                <a:solidFill>
                  <a:schemeClr val="accent1"/>
                </a:solidFill>
              </a:rPr>
              <a:t>name, this </a:t>
            </a:r>
            <a:r>
              <a:rPr lang="en-US" sz="2400" b="1" i="1" dirty="0">
                <a:solidFill>
                  <a:schemeClr val="accent1"/>
                </a:solidFill>
              </a:rPr>
              <a:t>I will do</a:t>
            </a:r>
            <a:r>
              <a:rPr lang="en-US" sz="2400" i="1" dirty="0"/>
              <a:t>, that the Father may be glorified in the Son. </a:t>
            </a:r>
            <a:r>
              <a:rPr lang="en-US" sz="2400" b="1" i="1" dirty="0">
                <a:solidFill>
                  <a:schemeClr val="accent1"/>
                </a:solidFill>
              </a:rPr>
              <a:t>If </a:t>
            </a:r>
            <a:r>
              <a:rPr lang="en-US" sz="2400" b="1" i="1" dirty="0">
                <a:solidFill>
                  <a:schemeClr val="accent1"/>
                </a:solidFill>
              </a:rPr>
              <a:t>you ask </a:t>
            </a:r>
            <a:r>
              <a:rPr lang="en-US" sz="2400" b="1" i="1" dirty="0">
                <a:solidFill>
                  <a:schemeClr val="accent1"/>
                </a:solidFill>
              </a:rPr>
              <a:t>me anything in my name, I will do it</a:t>
            </a:r>
            <a:r>
              <a:rPr lang="en-US" sz="2400" i="1" dirty="0"/>
              <a:t>. </a:t>
            </a:r>
            <a:endParaRPr lang="en-US" sz="2400" i="1" dirty="0"/>
          </a:p>
          <a:p>
            <a:pPr marL="179388" indent="-179388">
              <a:spcBef>
                <a:spcPts val="1800"/>
              </a:spcBef>
            </a:pPr>
            <a:r>
              <a:rPr lang="en-US" sz="2400" i="1" dirty="0"/>
              <a:t>(1 </a:t>
            </a:r>
            <a:r>
              <a:rPr lang="en-US" sz="2400" i="1" dirty="0" err="1"/>
              <a:t>Jn</a:t>
            </a:r>
            <a:r>
              <a:rPr lang="en-US" sz="2400" i="1" dirty="0"/>
              <a:t> 5:14–15</a:t>
            </a:r>
            <a:r>
              <a:rPr lang="en-US" sz="2400" i="1" dirty="0" smtClean="0"/>
              <a:t>)   “If </a:t>
            </a:r>
            <a:r>
              <a:rPr lang="en-US" sz="2400" i="1" dirty="0"/>
              <a:t>we </a:t>
            </a:r>
            <a:r>
              <a:rPr lang="en-US" sz="2400" i="1" dirty="0" smtClean="0"/>
              <a:t>ask anything </a:t>
            </a:r>
            <a:r>
              <a:rPr lang="en-US" sz="2400" i="1" dirty="0"/>
              <a:t>according to his will he hears us. And if we know </a:t>
            </a:r>
            <a:r>
              <a:rPr lang="en-US" sz="2400" i="1" dirty="0" smtClean="0"/>
              <a:t>that he </a:t>
            </a:r>
            <a:r>
              <a:rPr lang="en-US" sz="2400" i="1" dirty="0"/>
              <a:t>hears us </a:t>
            </a:r>
            <a:r>
              <a:rPr lang="en-US" sz="2400" i="1" dirty="0" smtClean="0"/>
              <a:t>… we </a:t>
            </a:r>
            <a:r>
              <a:rPr lang="en-US" sz="2400" i="1" dirty="0"/>
              <a:t>know that </a:t>
            </a:r>
            <a:r>
              <a:rPr lang="en-US" sz="2400" b="1" i="1" dirty="0">
                <a:solidFill>
                  <a:schemeClr val="accent1"/>
                </a:solidFill>
              </a:rPr>
              <a:t>we have </a:t>
            </a:r>
            <a:r>
              <a:rPr lang="en-US" sz="2400" b="1" i="1" dirty="0">
                <a:solidFill>
                  <a:schemeClr val="accent1"/>
                </a:solidFill>
              </a:rPr>
              <a:t>the requests </a:t>
            </a:r>
            <a:r>
              <a:rPr lang="en-US" sz="2400" b="1" i="1" dirty="0">
                <a:solidFill>
                  <a:schemeClr val="accent1"/>
                </a:solidFill>
              </a:rPr>
              <a:t>that we have asked </a:t>
            </a:r>
            <a:r>
              <a:rPr lang="en-US" sz="2400" i="1" dirty="0"/>
              <a:t>of him. </a:t>
            </a:r>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pPr>
                <a:defRPr/>
              </a:pPr>
              <a:t>3</a:t>
            </a:fld>
            <a:endParaRPr lang="en-ZA"/>
          </a:p>
        </p:txBody>
      </p:sp>
    </p:spTree>
    <p:extLst>
      <p:ext uri="{BB962C8B-B14F-4D97-AF65-F5344CB8AC3E}">
        <p14:creationId xmlns:p14="http://schemas.microsoft.com/office/powerpoint/2010/main" val="17058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a:t>
            </a:r>
            <a:r>
              <a:rPr lang="en-US" dirty="0" smtClean="0"/>
              <a:t>Psalm 91</a:t>
            </a:r>
            <a:endParaRPr lang="en-ZA" dirty="0"/>
          </a:p>
        </p:txBody>
      </p:sp>
      <p:sp>
        <p:nvSpPr>
          <p:cNvPr id="3" name="Content Placeholder 2"/>
          <p:cNvSpPr>
            <a:spLocks noGrp="1"/>
          </p:cNvSpPr>
          <p:nvPr>
            <p:ph idx="1"/>
          </p:nvPr>
        </p:nvSpPr>
        <p:spPr>
          <a:xfrm>
            <a:off x="1" y="663577"/>
            <a:ext cx="8940800" cy="5360988"/>
          </a:xfrm>
        </p:spPr>
        <p:txBody>
          <a:bodyPr/>
          <a:lstStyle/>
          <a:p>
            <a:r>
              <a:rPr lang="en-US" sz="1800" i="1" dirty="0">
                <a:solidFill>
                  <a:schemeClr val="bg1">
                    <a:lumMod val="75000"/>
                  </a:schemeClr>
                </a:solidFill>
              </a:rPr>
              <a:t>He who dwells in the shelter of the Most High will abide in the shadow of the Almighty. I will say to the </a:t>
            </a:r>
            <a:r>
              <a:rPr lang="en-US" sz="1800" i="1" cap="small" dirty="0">
                <a:solidFill>
                  <a:schemeClr val="bg1">
                    <a:lumMod val="75000"/>
                  </a:schemeClr>
                </a:solidFill>
              </a:rPr>
              <a:t>Lord</a:t>
            </a:r>
            <a:r>
              <a:rPr lang="en-US" sz="1800" i="1" dirty="0">
                <a:solidFill>
                  <a:schemeClr val="bg1">
                    <a:lumMod val="75000"/>
                  </a:schemeClr>
                </a:solidFill>
              </a:rPr>
              <a:t>, “My refuge and my fortress, my God, in whom I trust.” For he will deliver you from the </a:t>
            </a:r>
            <a:r>
              <a:rPr lang="en-US" sz="1800" b="1" i="1" dirty="0">
                <a:solidFill>
                  <a:schemeClr val="accent1"/>
                </a:solidFill>
              </a:rPr>
              <a:t>snare of the fowler </a:t>
            </a:r>
            <a:r>
              <a:rPr lang="en-US" sz="1800" i="1" dirty="0">
                <a:solidFill>
                  <a:schemeClr val="bg1">
                    <a:lumMod val="75000"/>
                  </a:schemeClr>
                </a:solidFill>
              </a:rPr>
              <a:t>and from </a:t>
            </a:r>
            <a:r>
              <a:rPr lang="en-US" sz="1800" b="1" i="1" dirty="0">
                <a:solidFill>
                  <a:schemeClr val="accent1"/>
                </a:solidFill>
              </a:rPr>
              <a:t>the deadly pestilence</a:t>
            </a:r>
            <a:r>
              <a:rPr lang="en-US" sz="1800" i="1" dirty="0"/>
              <a:t>. </a:t>
            </a:r>
            <a:r>
              <a:rPr lang="en-US" sz="1800" i="1" dirty="0">
                <a:solidFill>
                  <a:schemeClr val="bg1">
                    <a:lumMod val="75000"/>
                  </a:schemeClr>
                </a:solidFill>
              </a:rPr>
              <a:t>He will cover you with his pinions, and under his wings you will find refuge; his faithfulness is a shield and buckler. You will not fear </a:t>
            </a:r>
            <a:r>
              <a:rPr lang="en-US" sz="1800" b="1" i="1" dirty="0">
                <a:solidFill>
                  <a:schemeClr val="accent1"/>
                </a:solidFill>
              </a:rPr>
              <a:t>the terror of the night</a:t>
            </a:r>
            <a:r>
              <a:rPr lang="en-US" sz="1800" i="1" dirty="0"/>
              <a:t>, </a:t>
            </a:r>
            <a:r>
              <a:rPr lang="en-US" sz="1800" i="1" dirty="0">
                <a:solidFill>
                  <a:schemeClr val="bg1">
                    <a:lumMod val="75000"/>
                  </a:schemeClr>
                </a:solidFill>
              </a:rPr>
              <a:t>nor the </a:t>
            </a:r>
            <a:r>
              <a:rPr lang="en-US" sz="1800" b="1" i="1" dirty="0">
                <a:solidFill>
                  <a:schemeClr val="accent1"/>
                </a:solidFill>
              </a:rPr>
              <a:t>arrow that flies by day, </a:t>
            </a:r>
            <a:r>
              <a:rPr lang="en-US" sz="1800" i="1" dirty="0">
                <a:solidFill>
                  <a:schemeClr val="bg1">
                    <a:lumMod val="75000"/>
                  </a:schemeClr>
                </a:solidFill>
              </a:rPr>
              <a:t>nor the </a:t>
            </a:r>
            <a:r>
              <a:rPr lang="en-US" sz="1800" b="1" i="1" dirty="0">
                <a:solidFill>
                  <a:schemeClr val="accent1"/>
                </a:solidFill>
              </a:rPr>
              <a:t>pestilence that stalks in darkness</a:t>
            </a:r>
            <a:r>
              <a:rPr lang="en-US" sz="1800" i="1" dirty="0"/>
              <a:t>, </a:t>
            </a:r>
            <a:r>
              <a:rPr lang="en-US" sz="1800" i="1" dirty="0">
                <a:solidFill>
                  <a:schemeClr val="bg1">
                    <a:lumMod val="75000"/>
                  </a:schemeClr>
                </a:solidFill>
              </a:rPr>
              <a:t>nor the </a:t>
            </a:r>
            <a:r>
              <a:rPr lang="en-US" sz="1800" b="1" i="1" dirty="0">
                <a:solidFill>
                  <a:schemeClr val="accent1"/>
                </a:solidFill>
              </a:rPr>
              <a:t>destruction that wastes at noonday</a:t>
            </a:r>
            <a:r>
              <a:rPr lang="en-US" sz="1800" i="1" dirty="0"/>
              <a:t>. </a:t>
            </a:r>
            <a:r>
              <a:rPr lang="en-US" sz="1800" i="1" dirty="0">
                <a:solidFill>
                  <a:schemeClr val="bg1">
                    <a:lumMod val="75000"/>
                  </a:schemeClr>
                </a:solidFill>
              </a:rPr>
              <a:t>A </a:t>
            </a:r>
            <a:r>
              <a:rPr lang="en-US" sz="1800" b="1" i="1" dirty="0">
                <a:solidFill>
                  <a:schemeClr val="accent1"/>
                </a:solidFill>
              </a:rPr>
              <a:t>thousand may fall </a:t>
            </a:r>
            <a:r>
              <a:rPr lang="en-US" sz="1800" i="1" dirty="0">
                <a:solidFill>
                  <a:schemeClr val="bg1">
                    <a:lumMod val="75000"/>
                  </a:schemeClr>
                </a:solidFill>
              </a:rPr>
              <a:t>at your side</a:t>
            </a:r>
            <a:r>
              <a:rPr lang="en-US" sz="1800" i="1" dirty="0"/>
              <a:t>, </a:t>
            </a:r>
            <a:r>
              <a:rPr lang="en-US" sz="1800" b="1" i="1" dirty="0">
                <a:solidFill>
                  <a:schemeClr val="accent1"/>
                </a:solidFill>
              </a:rPr>
              <a:t>ten thousand </a:t>
            </a:r>
            <a:r>
              <a:rPr lang="en-US" sz="1800" i="1" dirty="0">
                <a:solidFill>
                  <a:schemeClr val="bg1">
                    <a:lumMod val="75000"/>
                  </a:schemeClr>
                </a:solidFill>
              </a:rPr>
              <a:t>at your right hand, but it will not come near you. You will only look with your eyes and see the recompense of the wicked. Because you have made the Lord your dwelling place— the Most High, who is my refuge— no </a:t>
            </a:r>
            <a:r>
              <a:rPr lang="en-US" sz="1800" i="1" dirty="0" smtClean="0">
                <a:solidFill>
                  <a:schemeClr val="bg1">
                    <a:lumMod val="75000"/>
                  </a:schemeClr>
                </a:solidFill>
              </a:rPr>
              <a:t/>
            </a:r>
            <a:br>
              <a:rPr lang="en-US" sz="1800" i="1" dirty="0" smtClean="0">
                <a:solidFill>
                  <a:schemeClr val="bg1">
                    <a:lumMod val="75000"/>
                  </a:schemeClr>
                </a:solidFill>
              </a:rPr>
            </a:br>
            <a:r>
              <a:rPr lang="en-US" sz="1800" b="1" i="1" dirty="0" smtClean="0">
                <a:solidFill>
                  <a:schemeClr val="accent1"/>
                </a:solidFill>
              </a:rPr>
              <a:t>evil</a:t>
            </a:r>
            <a:r>
              <a:rPr lang="en-US" sz="1800" i="1" dirty="0" smtClean="0"/>
              <a:t> </a:t>
            </a:r>
            <a:r>
              <a:rPr lang="en-US" sz="1800" i="1" dirty="0">
                <a:solidFill>
                  <a:schemeClr val="bg1">
                    <a:lumMod val="75000"/>
                  </a:schemeClr>
                </a:solidFill>
              </a:rPr>
              <a:t>shall be allowed to befall you, no </a:t>
            </a:r>
            <a:r>
              <a:rPr lang="en-US" sz="1800" b="1" i="1" dirty="0">
                <a:solidFill>
                  <a:schemeClr val="accent1"/>
                </a:solidFill>
              </a:rPr>
              <a:t>plague</a:t>
            </a:r>
            <a:r>
              <a:rPr lang="en-US" sz="1800" i="1" dirty="0"/>
              <a:t> </a:t>
            </a:r>
            <a:r>
              <a:rPr lang="en-US" sz="1800" i="1" dirty="0">
                <a:solidFill>
                  <a:schemeClr val="bg1">
                    <a:lumMod val="75000"/>
                  </a:schemeClr>
                </a:solidFill>
              </a:rPr>
              <a:t>come near your tent. For he will command his angels concerning you to guard you in all your ways. On their hands they will bear you up, lest you strike your foot against a stone. You will tread on </a:t>
            </a:r>
            <a:r>
              <a:rPr lang="en-US" sz="1800" i="1" dirty="0" smtClean="0">
                <a:solidFill>
                  <a:schemeClr val="bg1">
                    <a:lumMod val="75000"/>
                  </a:schemeClr>
                </a:solidFill>
              </a:rPr>
              <a:t/>
            </a:r>
            <a:br>
              <a:rPr lang="en-US" sz="1800" i="1" dirty="0" smtClean="0">
                <a:solidFill>
                  <a:schemeClr val="bg1">
                    <a:lumMod val="75000"/>
                  </a:schemeClr>
                </a:solidFill>
              </a:rPr>
            </a:br>
            <a:r>
              <a:rPr lang="en-US" sz="1800" i="1" dirty="0" smtClean="0">
                <a:solidFill>
                  <a:schemeClr val="bg1">
                    <a:lumMod val="75000"/>
                  </a:schemeClr>
                </a:solidFill>
              </a:rPr>
              <a:t>the</a:t>
            </a:r>
            <a:r>
              <a:rPr lang="en-US" sz="1800" i="1" dirty="0" smtClean="0"/>
              <a:t> </a:t>
            </a:r>
            <a:r>
              <a:rPr lang="en-US" sz="1800" b="1" i="1" dirty="0">
                <a:solidFill>
                  <a:schemeClr val="accent1"/>
                </a:solidFill>
              </a:rPr>
              <a:t>lion</a:t>
            </a:r>
            <a:r>
              <a:rPr lang="en-US" sz="1800" i="1" dirty="0"/>
              <a:t> </a:t>
            </a:r>
            <a:r>
              <a:rPr lang="en-US" sz="1800" i="1" dirty="0">
                <a:solidFill>
                  <a:schemeClr val="bg1">
                    <a:lumMod val="75000"/>
                  </a:schemeClr>
                </a:solidFill>
              </a:rPr>
              <a:t>and the </a:t>
            </a:r>
            <a:r>
              <a:rPr lang="en-US" sz="1800" b="1" i="1" dirty="0">
                <a:solidFill>
                  <a:schemeClr val="accent1"/>
                </a:solidFill>
              </a:rPr>
              <a:t>adder</a:t>
            </a:r>
            <a:r>
              <a:rPr lang="en-US" sz="1800" i="1" dirty="0">
                <a:solidFill>
                  <a:schemeClr val="bg1">
                    <a:lumMod val="75000"/>
                  </a:schemeClr>
                </a:solidFill>
              </a:rPr>
              <a:t>; the young lion and the serpent you will trample underfoot. “Because he holds fast to me in love, I will deliver him; I will protect him, </a:t>
            </a:r>
            <a:r>
              <a:rPr lang="en-US" sz="1800" i="1" dirty="0" smtClean="0">
                <a:solidFill>
                  <a:schemeClr val="bg1">
                    <a:lumMod val="75000"/>
                  </a:schemeClr>
                </a:solidFill>
              </a:rPr>
              <a:t/>
            </a:r>
            <a:br>
              <a:rPr lang="en-US" sz="1800" i="1" dirty="0" smtClean="0">
                <a:solidFill>
                  <a:schemeClr val="bg1">
                    <a:lumMod val="75000"/>
                  </a:schemeClr>
                </a:solidFill>
              </a:rPr>
            </a:br>
            <a:r>
              <a:rPr lang="en-US" sz="1800" i="1" dirty="0" smtClean="0">
                <a:solidFill>
                  <a:schemeClr val="bg1">
                    <a:lumMod val="75000"/>
                  </a:schemeClr>
                </a:solidFill>
              </a:rPr>
              <a:t>because </a:t>
            </a:r>
            <a:r>
              <a:rPr lang="en-US" sz="1800" i="1" dirty="0">
                <a:solidFill>
                  <a:schemeClr val="bg1">
                    <a:lumMod val="75000"/>
                  </a:schemeClr>
                </a:solidFill>
              </a:rPr>
              <a:t>he knows my name. When he calls to me, I will answer him; I will be with him in trouble; I will rescue him and honor him. With long life I will satisfy him </a:t>
            </a:r>
            <a:r>
              <a:rPr lang="en-US" sz="1800" i="1" dirty="0" smtClean="0">
                <a:solidFill>
                  <a:schemeClr val="bg1">
                    <a:lumMod val="75000"/>
                  </a:schemeClr>
                </a:solidFill>
              </a:rPr>
              <a:t/>
            </a:r>
            <a:br>
              <a:rPr lang="en-US" sz="1800" i="1" dirty="0" smtClean="0">
                <a:solidFill>
                  <a:schemeClr val="bg1">
                    <a:lumMod val="75000"/>
                  </a:schemeClr>
                </a:solidFill>
              </a:rPr>
            </a:br>
            <a:r>
              <a:rPr lang="en-US" sz="1800" i="1" dirty="0" smtClean="0">
                <a:solidFill>
                  <a:schemeClr val="bg1">
                    <a:lumMod val="75000"/>
                  </a:schemeClr>
                </a:solidFill>
              </a:rPr>
              <a:t>and </a:t>
            </a:r>
            <a:r>
              <a:rPr lang="en-US" sz="1800" i="1" dirty="0">
                <a:solidFill>
                  <a:schemeClr val="bg1">
                    <a:lumMod val="75000"/>
                  </a:schemeClr>
                </a:solidFill>
              </a:rPr>
              <a:t>show him my salvation.” (Ps 91) </a:t>
            </a:r>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solidFill>
                  <a:prstClr val="black">
                    <a:lumMod val="65000"/>
                    <a:lumOff val="35000"/>
                  </a:prstClr>
                </a:solidFill>
              </a:rPr>
              <a:pPr>
                <a:defRPr/>
              </a:pPr>
              <a:t>30</a:t>
            </a:fld>
            <a:endParaRPr lang="en-ZA">
              <a:solidFill>
                <a:prstClr val="black">
                  <a:lumMod val="65000"/>
                  <a:lumOff val="35000"/>
                </a:prstClr>
              </a:solidFill>
            </a:endParaRPr>
          </a:p>
        </p:txBody>
      </p:sp>
    </p:spTree>
    <p:extLst>
      <p:ext uri="{BB962C8B-B14F-4D97-AF65-F5344CB8AC3E}">
        <p14:creationId xmlns:p14="http://schemas.microsoft.com/office/powerpoint/2010/main" val="274312865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a:t>
            </a:r>
            <a:r>
              <a:rPr lang="en-US" dirty="0" smtClean="0"/>
              <a:t>Psalm 91</a:t>
            </a:r>
            <a:endParaRPr lang="en-ZA" dirty="0"/>
          </a:p>
        </p:txBody>
      </p:sp>
      <p:sp>
        <p:nvSpPr>
          <p:cNvPr id="3" name="Content Placeholder 2"/>
          <p:cNvSpPr>
            <a:spLocks noGrp="1"/>
          </p:cNvSpPr>
          <p:nvPr>
            <p:ph idx="1"/>
          </p:nvPr>
        </p:nvSpPr>
        <p:spPr>
          <a:xfrm>
            <a:off x="1" y="688977"/>
            <a:ext cx="9144000" cy="5360988"/>
          </a:xfrm>
        </p:spPr>
        <p:txBody>
          <a:bodyPr/>
          <a:lstStyle/>
          <a:p>
            <a:r>
              <a:rPr lang="en-US" sz="1800" i="1" dirty="0"/>
              <a:t>He who dwells in the shelter of the Most High will abide in the shadow of the Almighty. I will say to the </a:t>
            </a:r>
            <a:r>
              <a:rPr lang="en-US" sz="1800" i="1" cap="small" dirty="0"/>
              <a:t>Lord</a:t>
            </a:r>
            <a:r>
              <a:rPr lang="en-US" sz="1800" i="1" dirty="0"/>
              <a:t>, “</a:t>
            </a:r>
            <a:r>
              <a:rPr lang="en-US" sz="1800" b="1" i="1" dirty="0">
                <a:solidFill>
                  <a:schemeClr val="accent6">
                    <a:lumMod val="75000"/>
                  </a:schemeClr>
                </a:solidFill>
              </a:rPr>
              <a:t>My refuge and my fortress</a:t>
            </a:r>
            <a:r>
              <a:rPr lang="en-US" sz="1800" i="1" dirty="0"/>
              <a:t>, my </a:t>
            </a:r>
            <a:r>
              <a:rPr lang="en-US" sz="1800" b="1" i="1" dirty="0">
                <a:solidFill>
                  <a:schemeClr val="accent6">
                    <a:lumMod val="75000"/>
                  </a:schemeClr>
                </a:solidFill>
              </a:rPr>
              <a:t>God, in whom I trust</a:t>
            </a:r>
            <a:r>
              <a:rPr lang="en-US" sz="1800" i="1" dirty="0"/>
              <a:t>.” For </a:t>
            </a:r>
            <a:r>
              <a:rPr lang="en-US" sz="1800" b="1" i="1" dirty="0">
                <a:solidFill>
                  <a:schemeClr val="accent6">
                    <a:lumMod val="75000"/>
                  </a:schemeClr>
                </a:solidFill>
              </a:rPr>
              <a:t>he will deliver </a:t>
            </a:r>
            <a:r>
              <a:rPr lang="en-US" sz="1800" i="1" dirty="0"/>
              <a:t>you from the </a:t>
            </a:r>
            <a:r>
              <a:rPr lang="en-US" sz="1800" b="1" i="1" dirty="0">
                <a:solidFill>
                  <a:schemeClr val="accent1"/>
                </a:solidFill>
              </a:rPr>
              <a:t>snare of the fowler </a:t>
            </a:r>
            <a:r>
              <a:rPr lang="en-US" sz="1800" i="1" dirty="0"/>
              <a:t>and from </a:t>
            </a:r>
            <a:r>
              <a:rPr lang="en-US" sz="1800" b="1" i="1" dirty="0">
                <a:solidFill>
                  <a:schemeClr val="accent1"/>
                </a:solidFill>
              </a:rPr>
              <a:t>the deadly pestilence</a:t>
            </a:r>
            <a:r>
              <a:rPr lang="en-US" sz="1800" i="1" dirty="0"/>
              <a:t>. </a:t>
            </a:r>
            <a:r>
              <a:rPr lang="en-US" sz="1800" b="1" i="1" dirty="0">
                <a:solidFill>
                  <a:schemeClr val="accent6">
                    <a:lumMod val="75000"/>
                  </a:schemeClr>
                </a:solidFill>
              </a:rPr>
              <a:t>He will cover you with his pinions</a:t>
            </a:r>
            <a:r>
              <a:rPr lang="en-US" sz="1800" i="1" dirty="0"/>
              <a:t>, and </a:t>
            </a:r>
            <a:r>
              <a:rPr lang="en-US" sz="1800" b="1" i="1" dirty="0" smtClean="0">
                <a:solidFill>
                  <a:schemeClr val="accent6">
                    <a:lumMod val="75000"/>
                  </a:schemeClr>
                </a:solidFill>
              </a:rPr>
              <a:t>under </a:t>
            </a:r>
            <a:r>
              <a:rPr lang="en-US" sz="1800" b="1" i="1" dirty="0">
                <a:solidFill>
                  <a:schemeClr val="accent6">
                    <a:lumMod val="75000"/>
                  </a:schemeClr>
                </a:solidFill>
              </a:rPr>
              <a:t>his wings you will find refuge</a:t>
            </a:r>
            <a:r>
              <a:rPr lang="en-US" sz="1800" i="1" dirty="0"/>
              <a:t>; </a:t>
            </a:r>
            <a:r>
              <a:rPr lang="en-US" sz="1800" b="1" i="1" dirty="0">
                <a:solidFill>
                  <a:schemeClr val="accent6">
                    <a:lumMod val="75000"/>
                  </a:schemeClr>
                </a:solidFill>
              </a:rPr>
              <a:t>his faithfulness is a shield and buckler</a:t>
            </a:r>
            <a:r>
              <a:rPr lang="en-US" sz="1800" i="1" dirty="0"/>
              <a:t>. </a:t>
            </a:r>
            <a:r>
              <a:rPr lang="en-US" sz="1800" b="1" i="1" dirty="0">
                <a:solidFill>
                  <a:schemeClr val="accent6">
                    <a:lumMod val="75000"/>
                  </a:schemeClr>
                </a:solidFill>
              </a:rPr>
              <a:t>You will not fear </a:t>
            </a:r>
            <a:r>
              <a:rPr lang="en-US" sz="1800" b="1" i="1" dirty="0">
                <a:solidFill>
                  <a:schemeClr val="accent1"/>
                </a:solidFill>
              </a:rPr>
              <a:t>the terror of the night</a:t>
            </a:r>
            <a:r>
              <a:rPr lang="en-US" sz="1800" i="1" dirty="0"/>
              <a:t>, nor the </a:t>
            </a:r>
            <a:r>
              <a:rPr lang="en-US" sz="1800" b="1" i="1" dirty="0">
                <a:solidFill>
                  <a:schemeClr val="accent1"/>
                </a:solidFill>
              </a:rPr>
              <a:t>arrow that flies by day, </a:t>
            </a:r>
            <a:r>
              <a:rPr lang="en-US" sz="1800" i="1" dirty="0"/>
              <a:t>nor the </a:t>
            </a:r>
            <a:r>
              <a:rPr lang="en-US" sz="1800" b="1" i="1" dirty="0">
                <a:solidFill>
                  <a:schemeClr val="accent1"/>
                </a:solidFill>
              </a:rPr>
              <a:t>pestilence that stalks in </a:t>
            </a:r>
            <a:r>
              <a:rPr lang="en-US" sz="1800" b="1" i="1" dirty="0" smtClean="0">
                <a:solidFill>
                  <a:schemeClr val="accent1"/>
                </a:solidFill>
              </a:rPr>
              <a:t/>
            </a:r>
            <a:br>
              <a:rPr lang="en-US" sz="1800" b="1" i="1" dirty="0" smtClean="0">
                <a:solidFill>
                  <a:schemeClr val="accent1"/>
                </a:solidFill>
              </a:rPr>
            </a:br>
            <a:r>
              <a:rPr lang="en-US" sz="1800" b="1" i="1" dirty="0" smtClean="0">
                <a:solidFill>
                  <a:schemeClr val="accent1"/>
                </a:solidFill>
              </a:rPr>
              <a:t>darkness</a:t>
            </a:r>
            <a:r>
              <a:rPr lang="en-US" sz="1800" i="1" dirty="0"/>
              <a:t>, nor the </a:t>
            </a:r>
            <a:r>
              <a:rPr lang="en-US" sz="1800" b="1" i="1" dirty="0">
                <a:solidFill>
                  <a:schemeClr val="accent1"/>
                </a:solidFill>
              </a:rPr>
              <a:t>destruction that wastes at noonday</a:t>
            </a:r>
            <a:r>
              <a:rPr lang="en-US" sz="1800" i="1" dirty="0"/>
              <a:t>. A </a:t>
            </a:r>
            <a:r>
              <a:rPr lang="en-US" sz="1800" b="1" i="1" dirty="0">
                <a:solidFill>
                  <a:schemeClr val="accent1"/>
                </a:solidFill>
              </a:rPr>
              <a:t>thousand may fall at your side</a:t>
            </a:r>
            <a:r>
              <a:rPr lang="en-US" sz="1800" i="1" dirty="0"/>
              <a:t>, </a:t>
            </a:r>
            <a:r>
              <a:rPr lang="en-US" sz="1800" b="1" i="1" dirty="0">
                <a:solidFill>
                  <a:schemeClr val="accent1"/>
                </a:solidFill>
              </a:rPr>
              <a:t>ten thousand at your right hand</a:t>
            </a:r>
            <a:r>
              <a:rPr lang="en-US" sz="1800" i="1" dirty="0"/>
              <a:t>, but </a:t>
            </a:r>
            <a:r>
              <a:rPr lang="en-US" sz="1800" b="1" i="1" dirty="0">
                <a:solidFill>
                  <a:schemeClr val="accent6">
                    <a:lumMod val="75000"/>
                  </a:schemeClr>
                </a:solidFill>
              </a:rPr>
              <a:t>it will not come near you</a:t>
            </a:r>
            <a:r>
              <a:rPr lang="en-US" sz="1800" i="1" dirty="0"/>
              <a:t>. You will only look with your eyes and see the recompense of the wicked. Because you have made the </a:t>
            </a:r>
            <a:r>
              <a:rPr lang="en-US" sz="1800" i="1" cap="small" dirty="0"/>
              <a:t>Lord</a:t>
            </a:r>
            <a:r>
              <a:rPr lang="en-US" sz="1800" i="1" dirty="0"/>
              <a:t> your dwelling place— the Most High, who is my refuge— </a:t>
            </a:r>
            <a:r>
              <a:rPr lang="en-US" sz="1800" b="1" i="1" dirty="0">
                <a:solidFill>
                  <a:schemeClr val="accent6">
                    <a:lumMod val="75000"/>
                  </a:schemeClr>
                </a:solidFill>
              </a:rPr>
              <a:t>no </a:t>
            </a:r>
            <a:r>
              <a:rPr lang="en-US" sz="1800" b="1" i="1" dirty="0">
                <a:solidFill>
                  <a:schemeClr val="accent1"/>
                </a:solidFill>
              </a:rPr>
              <a:t>evil</a:t>
            </a:r>
            <a:r>
              <a:rPr lang="en-US" sz="1800" i="1" dirty="0"/>
              <a:t> </a:t>
            </a:r>
            <a:r>
              <a:rPr lang="en-US" sz="1800" b="1" i="1" dirty="0">
                <a:solidFill>
                  <a:schemeClr val="accent6">
                    <a:lumMod val="75000"/>
                  </a:schemeClr>
                </a:solidFill>
              </a:rPr>
              <a:t>shall be allowed to befall you</a:t>
            </a:r>
            <a:r>
              <a:rPr lang="en-US" sz="1800" i="1" dirty="0"/>
              <a:t>, </a:t>
            </a:r>
            <a:r>
              <a:rPr lang="en-US" sz="1800" b="1" i="1" dirty="0">
                <a:solidFill>
                  <a:schemeClr val="accent6">
                    <a:lumMod val="75000"/>
                  </a:schemeClr>
                </a:solidFill>
              </a:rPr>
              <a:t>no</a:t>
            </a:r>
            <a:r>
              <a:rPr lang="en-US" sz="1800" i="1" dirty="0"/>
              <a:t> </a:t>
            </a:r>
            <a:r>
              <a:rPr lang="en-US" sz="1800" b="1" i="1" dirty="0">
                <a:solidFill>
                  <a:schemeClr val="accent1"/>
                </a:solidFill>
              </a:rPr>
              <a:t>plague</a:t>
            </a:r>
            <a:r>
              <a:rPr lang="en-US" sz="1800" i="1" dirty="0"/>
              <a:t> </a:t>
            </a:r>
            <a:r>
              <a:rPr lang="en-US" sz="1800" b="1" i="1" dirty="0">
                <a:solidFill>
                  <a:schemeClr val="accent6">
                    <a:lumMod val="75000"/>
                  </a:schemeClr>
                </a:solidFill>
              </a:rPr>
              <a:t>come near your tent</a:t>
            </a:r>
            <a:r>
              <a:rPr lang="en-US" sz="1800" i="1" dirty="0"/>
              <a:t>. For </a:t>
            </a:r>
            <a:r>
              <a:rPr lang="en-US" sz="1800" b="1" i="1" dirty="0">
                <a:solidFill>
                  <a:schemeClr val="accent6">
                    <a:lumMod val="75000"/>
                  </a:schemeClr>
                </a:solidFill>
              </a:rPr>
              <a:t>he will command his angels concerning you </a:t>
            </a:r>
            <a:r>
              <a:rPr lang="en-US" sz="1800" i="1" dirty="0"/>
              <a:t>to guard you in all your ways. On their hands </a:t>
            </a:r>
            <a:r>
              <a:rPr lang="en-US" sz="1800" b="1" i="1" dirty="0">
                <a:solidFill>
                  <a:schemeClr val="accent6">
                    <a:lumMod val="75000"/>
                  </a:schemeClr>
                </a:solidFill>
              </a:rPr>
              <a:t>they will bear you up</a:t>
            </a:r>
            <a:r>
              <a:rPr lang="en-US" sz="1800" i="1" dirty="0"/>
              <a:t>, lest you strike your foot against a stone. </a:t>
            </a:r>
            <a:r>
              <a:rPr lang="en-US" sz="1800" b="1" i="1" dirty="0">
                <a:solidFill>
                  <a:schemeClr val="accent6">
                    <a:lumMod val="75000"/>
                  </a:schemeClr>
                </a:solidFill>
              </a:rPr>
              <a:t>You will tread on the </a:t>
            </a:r>
            <a:r>
              <a:rPr lang="en-US" sz="1800" b="1" i="1" dirty="0">
                <a:solidFill>
                  <a:schemeClr val="accent1"/>
                </a:solidFill>
              </a:rPr>
              <a:t>lion</a:t>
            </a:r>
            <a:r>
              <a:rPr lang="en-US" sz="1800" i="1" dirty="0"/>
              <a:t> and the </a:t>
            </a:r>
            <a:r>
              <a:rPr lang="en-US" sz="1800" b="1" i="1" dirty="0">
                <a:solidFill>
                  <a:schemeClr val="accent1"/>
                </a:solidFill>
              </a:rPr>
              <a:t>adder</a:t>
            </a:r>
            <a:r>
              <a:rPr lang="en-US" sz="1800" i="1" dirty="0"/>
              <a:t>; the young lion and the serpent you will </a:t>
            </a:r>
            <a:r>
              <a:rPr lang="en-US" sz="1800" b="1" i="1" dirty="0">
                <a:solidFill>
                  <a:schemeClr val="accent6">
                    <a:lumMod val="75000"/>
                  </a:schemeClr>
                </a:solidFill>
              </a:rPr>
              <a:t>trample underfoot</a:t>
            </a:r>
            <a:r>
              <a:rPr lang="en-US" sz="1800" i="1" dirty="0"/>
              <a:t>. “</a:t>
            </a:r>
            <a:r>
              <a:rPr lang="en-US" sz="1800" b="1" i="1" dirty="0">
                <a:solidFill>
                  <a:schemeClr val="accent6">
                    <a:lumMod val="75000"/>
                  </a:schemeClr>
                </a:solidFill>
              </a:rPr>
              <a:t>Because he holds fast to me in love, I will deliver him; I will protect him, because he knows my name. When he calls to me, I will answer him; I will be with him in trouble; I will rescue him and honor him. With long life I will satisfy him and show him my salvation.” </a:t>
            </a:r>
            <a:r>
              <a:rPr lang="en-US" sz="1800" dirty="0"/>
              <a:t>(Ps 91) </a:t>
            </a:r>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solidFill>
                  <a:prstClr val="black">
                    <a:lumMod val="65000"/>
                    <a:lumOff val="35000"/>
                  </a:prstClr>
                </a:solidFill>
              </a:rPr>
              <a:pPr>
                <a:defRPr/>
              </a:pPr>
              <a:t>31</a:t>
            </a:fld>
            <a:endParaRPr lang="en-ZA">
              <a:solidFill>
                <a:prstClr val="black">
                  <a:lumMod val="65000"/>
                  <a:lumOff val="35000"/>
                </a:prstClr>
              </a:solidFill>
            </a:endParaRPr>
          </a:p>
        </p:txBody>
      </p:sp>
      <p:sp>
        <p:nvSpPr>
          <p:cNvPr id="5" name="Rectangle 4"/>
          <p:cNvSpPr/>
          <p:nvPr/>
        </p:nvSpPr>
        <p:spPr>
          <a:xfrm>
            <a:off x="247890" y="6242692"/>
            <a:ext cx="8721937" cy="461665"/>
          </a:xfrm>
          <a:prstGeom prst="rect">
            <a:avLst/>
          </a:prstGeom>
          <a:solidFill>
            <a:schemeClr val="tx2"/>
          </a:solidFill>
        </p:spPr>
        <p:txBody>
          <a:bodyPr wrap="square">
            <a:spAutoFit/>
          </a:bodyPr>
          <a:lstStyle/>
          <a:p>
            <a:pPr marL="0" lvl="2" algn="ctr" fontAlgn="base">
              <a:spcBef>
                <a:spcPct val="0"/>
              </a:spcBef>
              <a:spcAft>
                <a:spcPct val="0"/>
              </a:spcAft>
            </a:pPr>
            <a:r>
              <a:rPr lang="en-US" sz="2400" b="1" dirty="0">
                <a:solidFill>
                  <a:prstClr val="white"/>
                </a:solidFill>
                <a:latin typeface="Century Gothic" panose="020B0502020202020204" pitchFamily="34" charset="0"/>
                <a:ea typeface="MS PGothic" pitchFamily="34" charset="-128"/>
              </a:rPr>
              <a:t>In crisis, are you responding to the blue, or the orange?</a:t>
            </a:r>
          </a:p>
        </p:txBody>
      </p:sp>
      <p:sp>
        <p:nvSpPr>
          <p:cNvPr id="6" name="Down Arrow 5"/>
          <p:cNvSpPr/>
          <p:nvPr/>
        </p:nvSpPr>
        <p:spPr>
          <a:xfrm>
            <a:off x="4141729" y="5819256"/>
            <a:ext cx="847165" cy="403412"/>
          </a:xfrm>
          <a:prstGeom prst="downArrow">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Tree>
    <p:extLst>
      <p:ext uri="{BB962C8B-B14F-4D97-AF65-F5344CB8AC3E}">
        <p14:creationId xmlns:p14="http://schemas.microsoft.com/office/powerpoint/2010/main" val="510985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6" y="128588"/>
            <a:ext cx="8984343" cy="504825"/>
          </a:xfrm>
        </p:spPr>
        <p:txBody>
          <a:bodyPr/>
          <a:lstStyle/>
          <a:p>
            <a:r>
              <a:rPr lang="en-US" sz="2700" b="1" dirty="0" err="1" smtClean="0"/>
              <a:t>Grp</a:t>
            </a:r>
            <a:r>
              <a:rPr lang="en-US" sz="2700" b="1" dirty="0" smtClean="0"/>
              <a:t> discussion: Unbelief response, vs. faith response</a:t>
            </a:r>
            <a:endParaRPr lang="en-GB" sz="2700" b="1" dirty="0"/>
          </a:p>
        </p:txBody>
      </p:sp>
      <p:sp>
        <p:nvSpPr>
          <p:cNvPr id="3" name="Content Placeholder 2"/>
          <p:cNvSpPr>
            <a:spLocks noGrp="1"/>
          </p:cNvSpPr>
          <p:nvPr>
            <p:ph idx="1"/>
          </p:nvPr>
        </p:nvSpPr>
        <p:spPr>
          <a:xfrm>
            <a:off x="145469" y="962604"/>
            <a:ext cx="8821885" cy="5360988"/>
          </a:xfrm>
        </p:spPr>
        <p:txBody>
          <a:bodyPr/>
          <a:lstStyle/>
          <a:p>
            <a:pPr marL="457200" indent="-457200">
              <a:spcBef>
                <a:spcPts val="1800"/>
              </a:spcBef>
              <a:buFont typeface="+mj-lt"/>
              <a:buAutoNum type="arabicPeriod"/>
            </a:pPr>
            <a:r>
              <a:rPr lang="en-US" sz="2400" i="1" dirty="0" smtClean="0"/>
              <a:t>Put </a:t>
            </a:r>
            <a:r>
              <a:rPr lang="en-US" sz="2400" i="1" dirty="0"/>
              <a:t>off your old self, which belongs to your former manner of </a:t>
            </a:r>
            <a:r>
              <a:rPr lang="en-US" sz="2400" i="1" dirty="0" smtClean="0"/>
              <a:t>life and </a:t>
            </a:r>
            <a:r>
              <a:rPr lang="en-US" sz="2400" i="1" dirty="0"/>
              <a:t>is corrupt through deceitful desires, and to be renewed in </a:t>
            </a:r>
            <a:r>
              <a:rPr lang="en-US" sz="2400" i="1" dirty="0" smtClean="0"/>
              <a:t>the spirit </a:t>
            </a:r>
            <a:r>
              <a:rPr lang="en-US" sz="2400" i="1" dirty="0"/>
              <a:t>of your minds, and to </a:t>
            </a:r>
            <a:r>
              <a:rPr lang="en-US" sz="2400" b="1" i="1" dirty="0">
                <a:solidFill>
                  <a:schemeClr val="accent1"/>
                </a:solidFill>
              </a:rPr>
              <a:t>put on the new self, created after </a:t>
            </a:r>
            <a:r>
              <a:rPr lang="en-US" sz="2400" b="1" i="1" dirty="0">
                <a:solidFill>
                  <a:schemeClr val="accent1"/>
                </a:solidFill>
              </a:rPr>
              <a:t>the likeness </a:t>
            </a:r>
            <a:r>
              <a:rPr lang="en-US" sz="2400" b="1" i="1" dirty="0">
                <a:solidFill>
                  <a:schemeClr val="accent1"/>
                </a:solidFill>
              </a:rPr>
              <a:t>of God in true righteousness and holiness. </a:t>
            </a:r>
            <a:r>
              <a:rPr lang="en-US" sz="2400" i="1" dirty="0"/>
              <a:t>(</a:t>
            </a:r>
            <a:r>
              <a:rPr lang="en-US" sz="2400" i="1" dirty="0" err="1"/>
              <a:t>Eph</a:t>
            </a:r>
            <a:r>
              <a:rPr lang="en-US" sz="2400" i="1" dirty="0"/>
              <a:t> </a:t>
            </a:r>
            <a:r>
              <a:rPr lang="en-US" sz="2400" i="1" dirty="0" smtClean="0"/>
              <a:t>4:22– </a:t>
            </a:r>
            <a:r>
              <a:rPr lang="en-GB" sz="2400" i="1" dirty="0" smtClean="0"/>
              <a:t>24</a:t>
            </a:r>
            <a:r>
              <a:rPr lang="en-GB" sz="2400" i="1" dirty="0"/>
              <a:t>) </a:t>
            </a:r>
            <a:endParaRPr lang="en-GB" sz="2400" i="1" dirty="0" smtClean="0"/>
          </a:p>
          <a:p>
            <a:pPr marL="457200" indent="-457200">
              <a:spcBef>
                <a:spcPts val="1800"/>
              </a:spcBef>
              <a:buFont typeface="+mj-lt"/>
              <a:buAutoNum type="arabicPeriod"/>
            </a:pPr>
            <a:r>
              <a:rPr lang="en-US" sz="2400" i="1" dirty="0" smtClean="0"/>
              <a:t>Work out your own salvation with fear and trembling, for </a:t>
            </a:r>
            <a:r>
              <a:rPr lang="en-US" sz="2400" b="1" i="1" dirty="0">
                <a:solidFill>
                  <a:schemeClr val="accent1"/>
                </a:solidFill>
              </a:rPr>
              <a:t>it is God who works in you, both to will and to work for his </a:t>
            </a:r>
            <a:r>
              <a:rPr lang="en-GB" sz="2400" b="1" i="1" dirty="0">
                <a:solidFill>
                  <a:schemeClr val="accent1"/>
                </a:solidFill>
              </a:rPr>
              <a:t>good pleasure</a:t>
            </a:r>
            <a:r>
              <a:rPr lang="en-GB" sz="2400" i="1" dirty="0"/>
              <a:t>. (</a:t>
            </a:r>
            <a:r>
              <a:rPr lang="en-GB" sz="2400" i="1" dirty="0" err="1"/>
              <a:t>Php</a:t>
            </a:r>
            <a:r>
              <a:rPr lang="en-GB" sz="2400" i="1" dirty="0"/>
              <a:t> 2:13) </a:t>
            </a:r>
            <a:endParaRPr lang="en-GB" sz="2400" i="1" dirty="0" smtClean="0"/>
          </a:p>
          <a:p>
            <a:pPr marL="457200" indent="-457200">
              <a:spcBef>
                <a:spcPts val="1800"/>
              </a:spcBef>
              <a:buFont typeface="+mj-lt"/>
              <a:buAutoNum type="arabicPeriod"/>
            </a:pPr>
            <a:r>
              <a:rPr lang="en-US" sz="2400" i="1" dirty="0"/>
              <a:t>Whoever makes a practice of sinning is of the </a:t>
            </a:r>
            <a:r>
              <a:rPr lang="en-US" sz="2400" i="1" dirty="0" smtClean="0"/>
              <a:t>devil… The </a:t>
            </a:r>
            <a:r>
              <a:rPr lang="en-US" sz="2400" i="1" dirty="0"/>
              <a:t>reason the Son of </a:t>
            </a:r>
            <a:r>
              <a:rPr lang="en-US" sz="2400" i="1" dirty="0" smtClean="0"/>
              <a:t>God appeared </a:t>
            </a:r>
            <a:r>
              <a:rPr lang="en-US" sz="2400" i="1" dirty="0"/>
              <a:t>was to destroy the works of the devil. No one born </a:t>
            </a:r>
            <a:r>
              <a:rPr lang="en-US" sz="2400" i="1" dirty="0" smtClean="0"/>
              <a:t>of God </a:t>
            </a:r>
            <a:r>
              <a:rPr lang="en-US" sz="2400" i="1" dirty="0"/>
              <a:t>makes a practice of sinning, for </a:t>
            </a:r>
            <a:r>
              <a:rPr lang="en-US" sz="2400" b="1" i="1" dirty="0">
                <a:solidFill>
                  <a:schemeClr val="accent1"/>
                </a:solidFill>
              </a:rPr>
              <a:t>God’s seed abides in </a:t>
            </a:r>
            <a:r>
              <a:rPr lang="en-US" sz="2400" b="1" i="1" dirty="0">
                <a:solidFill>
                  <a:schemeClr val="accent1"/>
                </a:solidFill>
              </a:rPr>
              <a:t>him, and </a:t>
            </a:r>
            <a:r>
              <a:rPr lang="en-US" sz="2400" b="1" i="1" dirty="0">
                <a:solidFill>
                  <a:schemeClr val="accent1"/>
                </a:solidFill>
              </a:rPr>
              <a:t>he cannot keep on sinning because he has been born of God</a:t>
            </a:r>
            <a:r>
              <a:rPr lang="en-US" sz="2400" i="1" dirty="0" smtClean="0"/>
              <a:t>. </a:t>
            </a:r>
            <a:r>
              <a:rPr lang="en-GB" sz="2400" i="1" dirty="0" smtClean="0"/>
              <a:t>(</a:t>
            </a:r>
            <a:r>
              <a:rPr lang="en-GB" sz="2400" i="1" dirty="0"/>
              <a:t>1 </a:t>
            </a:r>
            <a:r>
              <a:rPr lang="en-GB" sz="2400" i="1" dirty="0" err="1"/>
              <a:t>Jn</a:t>
            </a:r>
            <a:r>
              <a:rPr lang="en-GB" sz="2400" i="1" dirty="0"/>
              <a:t> 3:8–9) </a:t>
            </a:r>
            <a:endParaRPr lang="en-GB" sz="2400" b="1" dirty="0"/>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pPr>
                <a:defRPr/>
              </a:pPr>
              <a:t>32</a:t>
            </a:fld>
            <a:endParaRPr lang="en-ZA"/>
          </a:p>
        </p:txBody>
      </p:sp>
    </p:spTree>
    <p:extLst>
      <p:ext uri="{BB962C8B-B14F-4D97-AF65-F5344CB8AC3E}">
        <p14:creationId xmlns:p14="http://schemas.microsoft.com/office/powerpoint/2010/main" val="2184879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credomag.com/wp-content/uploads/2011/11/faith.jpg"/>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3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2250" y="90488"/>
            <a:ext cx="8445500" cy="504825"/>
          </a:xfrm>
        </p:spPr>
        <p:txBody>
          <a:bodyPr/>
          <a:lstStyle/>
          <a:p>
            <a:r>
              <a:rPr lang="en-US" dirty="0" smtClean="0"/>
              <a:t>The 10 Basic principles of faith - Summary</a:t>
            </a:r>
            <a:endParaRPr lang="en-ZA" dirty="0"/>
          </a:p>
        </p:txBody>
      </p:sp>
      <p:sp>
        <p:nvSpPr>
          <p:cNvPr id="3" name="Content Placeholder 2"/>
          <p:cNvSpPr>
            <a:spLocks noGrp="1"/>
          </p:cNvSpPr>
          <p:nvPr>
            <p:ph idx="1"/>
          </p:nvPr>
        </p:nvSpPr>
        <p:spPr>
          <a:xfrm>
            <a:off x="151493" y="671593"/>
            <a:ext cx="8990919" cy="5360988"/>
          </a:xfrm>
        </p:spPr>
        <p:txBody>
          <a:bodyPr/>
          <a:lstStyle/>
          <a:p>
            <a:pPr marL="177800" lvl="2" indent="-177800">
              <a:spcBef>
                <a:spcPct val="0"/>
              </a:spcBef>
            </a:pPr>
            <a:r>
              <a:rPr lang="en-US" sz="1500" b="1" dirty="0"/>
              <a:t>P1. </a:t>
            </a:r>
            <a:r>
              <a:rPr lang="en-US" sz="1500" b="1" u="sng" dirty="0"/>
              <a:t>God is a God of love covenants</a:t>
            </a:r>
            <a:r>
              <a:rPr lang="en-US" sz="1500" b="1" dirty="0"/>
              <a:t>: </a:t>
            </a:r>
            <a:r>
              <a:rPr lang="en-US" sz="1500" dirty="0"/>
              <a:t>He deals with us in covenant; i.e. a binding commitment</a:t>
            </a:r>
            <a:r>
              <a:rPr lang="en-US" sz="1500" baseline="30000" dirty="0"/>
              <a:t> </a:t>
            </a:r>
            <a:r>
              <a:rPr lang="en-US" sz="1500" dirty="0"/>
              <a:t>to promises which represent His will for us. But His covenant</a:t>
            </a:r>
            <a:r>
              <a:rPr lang="en-US" sz="1500" baseline="30000" dirty="0"/>
              <a:t>1</a:t>
            </a:r>
            <a:r>
              <a:rPr lang="en-US" sz="1500" dirty="0"/>
              <a:t> is rooted in His steadfast love &amp; faithfulness towards us</a:t>
            </a:r>
          </a:p>
          <a:p>
            <a:pPr marL="177800" lvl="2" indent="-177800">
              <a:spcBef>
                <a:spcPct val="0"/>
              </a:spcBef>
            </a:pPr>
            <a:r>
              <a:rPr lang="en-US" sz="1500" b="1" u="sng" dirty="0"/>
              <a:t>P2. He fulfills His promises by His Word</a:t>
            </a:r>
            <a:r>
              <a:rPr lang="en-US" sz="1500" b="1" dirty="0"/>
              <a:t>. </a:t>
            </a:r>
            <a:r>
              <a:rPr lang="en-US" sz="1500" dirty="0"/>
              <a:t>He sends His Word to accomplish His purposes</a:t>
            </a:r>
          </a:p>
          <a:p>
            <a:pPr marL="177800" lvl="2" indent="-177800">
              <a:spcBef>
                <a:spcPct val="0"/>
              </a:spcBef>
            </a:pPr>
            <a:r>
              <a:rPr lang="en-US" sz="1500" b="1" u="sng" dirty="0"/>
              <a:t>P3. Faith is trusting God’s Word because we trust Him</a:t>
            </a:r>
            <a:r>
              <a:rPr lang="en-US" sz="1500" b="1" dirty="0"/>
              <a:t>. </a:t>
            </a:r>
            <a:r>
              <a:rPr lang="en-US" sz="1500" dirty="0"/>
              <a:t>His Word is as true as His character; therefore, faith is </a:t>
            </a:r>
            <a:r>
              <a:rPr lang="en-US" sz="1500" dirty="0" smtClean="0"/>
              <a:t>trusting </a:t>
            </a:r>
            <a:r>
              <a:rPr lang="en-US" sz="1500" dirty="0"/>
              <a:t>God’s Word is always fully true, because we trust Him</a:t>
            </a:r>
          </a:p>
          <a:p>
            <a:pPr marL="177800" lvl="2" indent="-177800">
              <a:spcBef>
                <a:spcPct val="0"/>
              </a:spcBef>
            </a:pPr>
            <a:r>
              <a:rPr lang="en-US" sz="1500" b="1" u="sng" dirty="0"/>
              <a:t>P4. Faith trusts God’s Word over observable reality. </a:t>
            </a:r>
            <a:r>
              <a:rPr lang="en-US" sz="1500" dirty="0"/>
              <a:t>Faith sees God’s Word as the final word, the ultimate reality. Faith sees observable ‘reality’ through the lens of God’s Word</a:t>
            </a:r>
          </a:p>
          <a:p>
            <a:pPr marL="177800" lvl="2" indent="-177800">
              <a:spcBef>
                <a:spcPct val="0"/>
              </a:spcBef>
            </a:pPr>
            <a:r>
              <a:rPr lang="en-US" sz="1500" b="1" u="sng" dirty="0"/>
              <a:t>P5. We access grace when we act on God’s Word.</a:t>
            </a:r>
            <a:r>
              <a:rPr lang="en-US" sz="1500" b="1" dirty="0"/>
              <a:t> </a:t>
            </a:r>
            <a:r>
              <a:rPr lang="en-US" sz="1500" dirty="0"/>
              <a:t>‘Faith’ without corresponding actions is dead. Faith ‘comes alive’ when we act on the Word. Since all His promises are ours “by grace through [living] faith”, grace becomes manifest when we act on God’s Word</a:t>
            </a:r>
          </a:p>
          <a:p>
            <a:pPr marL="177800" lvl="2" indent="-177800">
              <a:spcBef>
                <a:spcPct val="0"/>
              </a:spcBef>
            </a:pPr>
            <a:r>
              <a:rPr lang="en-US" sz="1500" b="1" u="sng" dirty="0"/>
              <a:t>P6. Therefore, our experience of God is dictated by whether we act on His Word.</a:t>
            </a:r>
            <a:r>
              <a:rPr lang="en-US" sz="1500" b="1" dirty="0"/>
              <a:t> </a:t>
            </a:r>
            <a:r>
              <a:rPr lang="en-US" sz="1500" dirty="0"/>
              <a:t>If we believe His Word and act on it, we experience His grace. If we don’t, we don’t. But grace is still not ‘earned’ by obedience, because faith-based obedience originates in grace</a:t>
            </a:r>
          </a:p>
          <a:p>
            <a:pPr marL="177800" lvl="2" indent="-177800">
              <a:spcBef>
                <a:spcPct val="0"/>
              </a:spcBef>
            </a:pPr>
            <a:r>
              <a:rPr lang="en-US" sz="1500" b="1" u="sng" dirty="0"/>
              <a:t>P7. Tense matters! We must know what is for today. </a:t>
            </a:r>
            <a:r>
              <a:rPr lang="en-US" sz="1500" dirty="0"/>
              <a:t>Promises are either for 1) now (e.g. rebirth), 2) this life (e.g. sanctification), or 3) eternity (e.g. perfection). We must believe now to receive now, so we must know what is for today.</a:t>
            </a:r>
          </a:p>
          <a:p>
            <a:pPr marL="177800" lvl="2" indent="-177800">
              <a:spcBef>
                <a:spcPct val="0"/>
              </a:spcBef>
            </a:pPr>
            <a:r>
              <a:rPr lang="en-US" sz="1500" b="1" u="sng" dirty="0"/>
              <a:t>P8. We say what we believe, so we get what we say. </a:t>
            </a:r>
            <a:r>
              <a:rPr lang="en-US" sz="1500" dirty="0"/>
              <a:t>Speaking from the heart is the first act of faith. When we speak in agreement with God’s Word, we reveal faith. When we speak contrary to God’s Word, we reveal unbelief</a:t>
            </a:r>
          </a:p>
          <a:p>
            <a:pPr marL="177800" lvl="2" indent="-177800">
              <a:spcBef>
                <a:spcPct val="0"/>
              </a:spcBef>
            </a:pPr>
            <a:r>
              <a:rPr lang="en-US" sz="1500" b="1" u="sng" dirty="0"/>
              <a:t>P9. Our main weapon to overcome </a:t>
            </a:r>
            <a:r>
              <a:rPr lang="en-US" sz="1500" b="1" u="sng" dirty="0" err="1"/>
              <a:t>satan</a:t>
            </a:r>
            <a:r>
              <a:rPr lang="en-US" sz="1500" b="1" u="sng" dirty="0"/>
              <a:t> is confessing God’s Word.</a:t>
            </a:r>
            <a:r>
              <a:rPr lang="en-US" sz="1500" b="1" dirty="0"/>
              <a:t> </a:t>
            </a:r>
            <a:r>
              <a:rPr lang="en-US" sz="1500" dirty="0"/>
              <a:t>Because we receive God’s promises by faith, the devil’s strategy against us is always deception, and we always overcome by holding onto God’s Word</a:t>
            </a:r>
          </a:p>
          <a:p>
            <a:pPr marL="177800" lvl="2" indent="-177800">
              <a:spcBef>
                <a:spcPct val="0"/>
              </a:spcBef>
            </a:pPr>
            <a:r>
              <a:rPr lang="en-US" sz="1500" b="1" u="sng" dirty="0"/>
              <a:t>P10. We can and must grow in faith.</a:t>
            </a:r>
            <a:r>
              <a:rPr lang="en-US" sz="1500" dirty="0"/>
              <a:t> ‘Faith comes’ – that is, if we don’t have enough of it we can get more. We grow in faith by meditating on the Word of </a:t>
            </a:r>
            <a:r>
              <a:rPr lang="en-US" sz="1500" dirty="0" smtClean="0"/>
              <a:t>God</a:t>
            </a:r>
            <a:endParaRPr lang="en-US" sz="1500" b="1" dirty="0"/>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solidFill>
                  <a:schemeClr val="tx1"/>
                </a:solidFill>
              </a:rPr>
              <a:pPr>
                <a:defRPr/>
              </a:pPr>
              <a:t>33</a:t>
            </a:fld>
            <a:endParaRPr lang="en-ZA">
              <a:solidFill>
                <a:schemeClr val="tx1"/>
              </a:solidFill>
            </a:endParaRPr>
          </a:p>
        </p:txBody>
      </p:sp>
    </p:spTree>
    <p:extLst>
      <p:ext uri="{BB962C8B-B14F-4D97-AF65-F5344CB8AC3E}">
        <p14:creationId xmlns:p14="http://schemas.microsoft.com/office/powerpoint/2010/main" val="3947761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…(cont.)</a:t>
            </a:r>
            <a:endParaRPr lang="en-GB" sz="2800" b="1" dirty="0"/>
          </a:p>
        </p:txBody>
      </p:sp>
      <p:sp>
        <p:nvSpPr>
          <p:cNvPr id="3" name="Content Placeholder 2"/>
          <p:cNvSpPr>
            <a:spLocks noGrp="1"/>
          </p:cNvSpPr>
          <p:nvPr>
            <p:ph idx="1"/>
          </p:nvPr>
        </p:nvSpPr>
        <p:spPr>
          <a:xfrm>
            <a:off x="205099" y="737061"/>
            <a:ext cx="8872226" cy="5011738"/>
          </a:xfrm>
        </p:spPr>
        <p:txBody>
          <a:bodyPr/>
          <a:lstStyle/>
          <a:p>
            <a:pPr marL="179388" indent="-179388">
              <a:spcBef>
                <a:spcPts val="1800"/>
              </a:spcBef>
            </a:pPr>
            <a:r>
              <a:rPr lang="en-US" sz="2400" i="1" dirty="0"/>
              <a:t>(</a:t>
            </a:r>
            <a:r>
              <a:rPr lang="en-US" sz="2400" i="1" dirty="0" err="1"/>
              <a:t>Jn</a:t>
            </a:r>
            <a:r>
              <a:rPr lang="en-US" sz="2400" i="1" dirty="0"/>
              <a:t> </a:t>
            </a:r>
            <a:r>
              <a:rPr lang="en-GB" sz="2400" i="1" dirty="0"/>
              <a:t>15:7–9</a:t>
            </a:r>
            <a:r>
              <a:rPr lang="en-GB" sz="2400" i="1" dirty="0" smtClean="0"/>
              <a:t>)   </a:t>
            </a:r>
            <a:r>
              <a:rPr lang="en-US" sz="2400" i="1" dirty="0" smtClean="0"/>
              <a:t>“If </a:t>
            </a:r>
            <a:r>
              <a:rPr lang="en-US" sz="2400" i="1" dirty="0"/>
              <a:t>you abide in me, and my words abide in you, </a:t>
            </a:r>
            <a:r>
              <a:rPr lang="en-US" sz="2400" b="1" i="1" dirty="0">
                <a:solidFill>
                  <a:schemeClr val="accent1"/>
                </a:solidFill>
              </a:rPr>
              <a:t>ask whatever </a:t>
            </a:r>
            <a:r>
              <a:rPr lang="en-US" sz="2400" b="1" i="1" dirty="0">
                <a:solidFill>
                  <a:schemeClr val="accent1"/>
                </a:solidFill>
              </a:rPr>
              <a:t>you wish</a:t>
            </a:r>
            <a:r>
              <a:rPr lang="en-US" sz="2400" b="1" i="1" dirty="0">
                <a:solidFill>
                  <a:schemeClr val="accent1"/>
                </a:solidFill>
              </a:rPr>
              <a:t>, and it will be done for </a:t>
            </a:r>
            <a:r>
              <a:rPr lang="en-US" sz="2400" b="1" i="1" dirty="0" smtClean="0">
                <a:solidFill>
                  <a:schemeClr val="accent1"/>
                </a:solidFill>
              </a:rPr>
              <a:t>you</a:t>
            </a:r>
            <a:r>
              <a:rPr lang="en-US" sz="2400" i="1" dirty="0" smtClean="0"/>
              <a:t>”</a:t>
            </a:r>
            <a:endParaRPr lang="en-GB" sz="2400" i="1" dirty="0"/>
          </a:p>
          <a:p>
            <a:pPr marL="179388" indent="-179388">
              <a:spcBef>
                <a:spcPts val="1800"/>
              </a:spcBef>
            </a:pPr>
            <a:r>
              <a:rPr lang="en-US" sz="2400" dirty="0"/>
              <a:t>(Mk 11:22–24</a:t>
            </a:r>
            <a:r>
              <a:rPr lang="en-US" sz="2400" dirty="0" smtClean="0"/>
              <a:t>)  </a:t>
            </a:r>
            <a:r>
              <a:rPr lang="en-US" sz="2400" i="1" dirty="0" smtClean="0"/>
              <a:t>“…</a:t>
            </a:r>
            <a:r>
              <a:rPr lang="en-US" sz="2400" i="1" dirty="0"/>
              <a:t>whatever </a:t>
            </a:r>
            <a:r>
              <a:rPr lang="en-US" sz="2400" i="1" dirty="0"/>
              <a:t>you ask in prayer, believe that you have received it, and </a:t>
            </a:r>
            <a:r>
              <a:rPr lang="en-US" sz="2400" b="1" i="1" dirty="0">
                <a:solidFill>
                  <a:schemeClr val="accent1"/>
                </a:solidFill>
              </a:rPr>
              <a:t>it will be </a:t>
            </a:r>
            <a:r>
              <a:rPr lang="en-US" sz="2400" b="1" i="1" dirty="0" smtClean="0">
                <a:solidFill>
                  <a:schemeClr val="accent1"/>
                </a:solidFill>
              </a:rPr>
              <a:t>yours”. </a:t>
            </a:r>
            <a:endParaRPr lang="en-US" sz="2400" dirty="0"/>
          </a:p>
          <a:p>
            <a:pPr marL="179388" indent="-179388">
              <a:spcBef>
                <a:spcPts val="1800"/>
              </a:spcBef>
            </a:pPr>
            <a:r>
              <a:rPr lang="en-GB" sz="2400" i="1" dirty="0"/>
              <a:t>(Jas 5:13–17</a:t>
            </a:r>
            <a:r>
              <a:rPr lang="en-GB" sz="2400" i="1" dirty="0" smtClean="0"/>
              <a:t>)   </a:t>
            </a:r>
            <a:r>
              <a:rPr lang="en-US" sz="2400" i="1" dirty="0" smtClean="0"/>
              <a:t>Is </a:t>
            </a:r>
            <a:r>
              <a:rPr lang="en-US" sz="2400" i="1" dirty="0"/>
              <a:t>anyone among you suffering? Let him pray. … </a:t>
            </a:r>
            <a:r>
              <a:rPr lang="en-US" sz="2400" b="1" i="1" dirty="0">
                <a:solidFill>
                  <a:schemeClr val="accent1"/>
                </a:solidFill>
              </a:rPr>
              <a:t>The prayer of </a:t>
            </a:r>
            <a:r>
              <a:rPr lang="en-US" sz="2400" b="1" i="1" dirty="0">
                <a:solidFill>
                  <a:schemeClr val="accent1"/>
                </a:solidFill>
              </a:rPr>
              <a:t>a righteous </a:t>
            </a:r>
            <a:r>
              <a:rPr lang="en-US" sz="2400" b="1" i="1" dirty="0">
                <a:solidFill>
                  <a:schemeClr val="accent1"/>
                </a:solidFill>
              </a:rPr>
              <a:t>person has great power </a:t>
            </a:r>
            <a:r>
              <a:rPr lang="en-US" sz="2400" b="1" i="1" dirty="0" smtClean="0">
                <a:solidFill>
                  <a:schemeClr val="accent1"/>
                </a:solidFill>
              </a:rPr>
              <a:t/>
            </a:r>
            <a:br>
              <a:rPr lang="en-US" sz="2400" b="1" i="1" dirty="0" smtClean="0">
                <a:solidFill>
                  <a:schemeClr val="accent1"/>
                </a:solidFill>
              </a:rPr>
            </a:br>
            <a:endParaRPr lang="en-GB" sz="2400" dirty="0"/>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pPr>
                <a:defRPr/>
              </a:pPr>
              <a:t>4</a:t>
            </a:fld>
            <a:endParaRPr lang="en-ZA"/>
          </a:p>
        </p:txBody>
      </p:sp>
      <p:sp>
        <p:nvSpPr>
          <p:cNvPr id="5" name="Rectangle 4"/>
          <p:cNvSpPr/>
          <p:nvPr/>
        </p:nvSpPr>
        <p:spPr>
          <a:xfrm>
            <a:off x="163317" y="4018649"/>
            <a:ext cx="8848608" cy="461665"/>
          </a:xfrm>
          <a:prstGeom prst="rect">
            <a:avLst/>
          </a:prstGeom>
          <a:solidFill>
            <a:schemeClr val="tx2"/>
          </a:solidFill>
        </p:spPr>
        <p:txBody>
          <a:bodyPr wrap="square">
            <a:spAutoFit/>
          </a:bodyPr>
          <a:lstStyle/>
          <a:p>
            <a:pPr marL="0" lvl="2" algn="ctr" fontAlgn="base">
              <a:spcBef>
                <a:spcPct val="0"/>
              </a:spcBef>
              <a:spcAft>
                <a:spcPct val="0"/>
              </a:spcAft>
            </a:pPr>
            <a:r>
              <a:rPr lang="en-US" sz="2400" b="1" dirty="0" smtClean="0">
                <a:solidFill>
                  <a:prstClr val="white"/>
                </a:solidFill>
                <a:latin typeface="Century Gothic" pitchFamily="34" charset="0"/>
                <a:ea typeface="MS PGothic" pitchFamily="34" charset="-128"/>
              </a:rPr>
              <a:t>Is this what we experience? </a:t>
            </a:r>
            <a:endParaRPr lang="en-US" sz="2400" b="1" dirty="0">
              <a:solidFill>
                <a:prstClr val="white"/>
              </a:solidFill>
              <a:latin typeface="Century Gothic" pitchFamily="34" charset="0"/>
              <a:ea typeface="MS PGothic" pitchFamily="34" charset="-128"/>
            </a:endParaRPr>
          </a:p>
        </p:txBody>
      </p:sp>
      <p:sp>
        <p:nvSpPr>
          <p:cNvPr id="6" name="Down Arrow 5"/>
          <p:cNvSpPr/>
          <p:nvPr/>
        </p:nvSpPr>
        <p:spPr>
          <a:xfrm>
            <a:off x="4137903" y="3525659"/>
            <a:ext cx="847165" cy="40341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
        <p:nvSpPr>
          <p:cNvPr id="7" name="Rectangle 6"/>
          <p:cNvSpPr/>
          <p:nvPr/>
        </p:nvSpPr>
        <p:spPr>
          <a:xfrm>
            <a:off x="150249" y="5071693"/>
            <a:ext cx="8848608" cy="461665"/>
          </a:xfrm>
          <a:prstGeom prst="rect">
            <a:avLst/>
          </a:prstGeom>
          <a:solidFill>
            <a:schemeClr val="tx2"/>
          </a:solidFill>
        </p:spPr>
        <p:txBody>
          <a:bodyPr wrap="square">
            <a:spAutoFit/>
          </a:bodyPr>
          <a:lstStyle/>
          <a:p>
            <a:pPr marL="0" lvl="2" algn="ctr" fontAlgn="base">
              <a:spcBef>
                <a:spcPct val="0"/>
              </a:spcBef>
              <a:spcAft>
                <a:spcPct val="0"/>
              </a:spcAft>
            </a:pPr>
            <a:r>
              <a:rPr lang="en-US" sz="2400" b="1" dirty="0" smtClean="0">
                <a:solidFill>
                  <a:prstClr val="white"/>
                </a:solidFill>
                <a:latin typeface="Century Gothic" pitchFamily="34" charset="0"/>
                <a:ea typeface="MS PGothic" pitchFamily="34" charset="-128"/>
              </a:rPr>
              <a:t>Why not? What’s the catch? Was Jesus joking? </a:t>
            </a:r>
            <a:endParaRPr lang="en-US" sz="2400" b="1" dirty="0">
              <a:solidFill>
                <a:prstClr val="white"/>
              </a:solidFill>
              <a:latin typeface="Century Gothic" pitchFamily="34" charset="0"/>
              <a:ea typeface="MS PGothic" pitchFamily="34" charset="-128"/>
            </a:endParaRPr>
          </a:p>
        </p:txBody>
      </p:sp>
      <p:sp>
        <p:nvSpPr>
          <p:cNvPr id="8" name="Down Arrow 7"/>
          <p:cNvSpPr/>
          <p:nvPr/>
        </p:nvSpPr>
        <p:spPr>
          <a:xfrm>
            <a:off x="4137903" y="4578703"/>
            <a:ext cx="847165" cy="40341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
        <p:nvSpPr>
          <p:cNvPr id="9" name="Rectangle 8"/>
          <p:cNvSpPr/>
          <p:nvPr/>
        </p:nvSpPr>
        <p:spPr>
          <a:xfrm>
            <a:off x="176384" y="6129348"/>
            <a:ext cx="8848608" cy="461665"/>
          </a:xfrm>
          <a:prstGeom prst="rect">
            <a:avLst/>
          </a:prstGeom>
          <a:solidFill>
            <a:schemeClr val="tx2"/>
          </a:solidFill>
        </p:spPr>
        <p:txBody>
          <a:bodyPr wrap="square">
            <a:spAutoFit/>
          </a:bodyPr>
          <a:lstStyle/>
          <a:p>
            <a:pPr marL="0" lvl="2" algn="ctr" fontAlgn="base">
              <a:spcBef>
                <a:spcPct val="0"/>
              </a:spcBef>
              <a:spcAft>
                <a:spcPct val="0"/>
              </a:spcAft>
            </a:pPr>
            <a:r>
              <a:rPr lang="en-US" sz="2400" b="1" dirty="0" smtClean="0">
                <a:solidFill>
                  <a:prstClr val="white"/>
                </a:solidFill>
                <a:latin typeface="Century Gothic" pitchFamily="34" charset="0"/>
                <a:ea typeface="MS PGothic" pitchFamily="34" charset="-128"/>
              </a:rPr>
              <a:t>What’s the truth about God answering prayer? </a:t>
            </a:r>
            <a:endParaRPr lang="en-US" sz="2400" b="1" dirty="0">
              <a:solidFill>
                <a:prstClr val="white"/>
              </a:solidFill>
              <a:latin typeface="Century Gothic" pitchFamily="34" charset="0"/>
              <a:ea typeface="MS PGothic" pitchFamily="34" charset="-128"/>
            </a:endParaRPr>
          </a:p>
        </p:txBody>
      </p:sp>
      <p:sp>
        <p:nvSpPr>
          <p:cNvPr id="10" name="Down Arrow 9"/>
          <p:cNvSpPr/>
          <p:nvPr/>
        </p:nvSpPr>
        <p:spPr>
          <a:xfrm>
            <a:off x="4137903" y="5636358"/>
            <a:ext cx="847165" cy="40341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Tree>
    <p:extLst>
      <p:ext uri="{BB962C8B-B14F-4D97-AF65-F5344CB8AC3E}">
        <p14:creationId xmlns:p14="http://schemas.microsoft.com/office/powerpoint/2010/main" val="10826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5"/>
          <p:cNvSpPr>
            <a:spLocks noGrp="1"/>
          </p:cNvSpPr>
          <p:nvPr>
            <p:ph idx="1"/>
          </p:nvPr>
        </p:nvSpPr>
        <p:spPr>
          <a:xfrm>
            <a:off x="201386" y="654464"/>
            <a:ext cx="8713694" cy="2680138"/>
          </a:xfrm>
        </p:spPr>
        <p:txBody>
          <a:bodyPr/>
          <a:lstStyle/>
          <a:p>
            <a:pPr>
              <a:spcBef>
                <a:spcPts val="0"/>
              </a:spcBef>
              <a:spcAft>
                <a:spcPts val="1200"/>
              </a:spcAft>
            </a:pPr>
            <a:r>
              <a:rPr lang="en-US" sz="2400" dirty="0" smtClean="0"/>
              <a:t>Let </a:t>
            </a:r>
            <a:r>
              <a:rPr lang="en-US" sz="2400" dirty="0"/>
              <a:t>us then with confidence </a:t>
            </a:r>
            <a:r>
              <a:rPr lang="en-US" sz="2400" b="1" i="1" dirty="0">
                <a:solidFill>
                  <a:schemeClr val="accent1"/>
                </a:solidFill>
              </a:rPr>
              <a:t>draw near </a:t>
            </a:r>
            <a:r>
              <a:rPr lang="en-US" sz="2400" dirty="0"/>
              <a:t>to the </a:t>
            </a:r>
            <a:r>
              <a:rPr lang="en-US" sz="2400" b="1" i="1" dirty="0">
                <a:solidFill>
                  <a:schemeClr val="accent1"/>
                </a:solidFill>
              </a:rPr>
              <a:t>throne of grace</a:t>
            </a:r>
            <a:r>
              <a:rPr lang="en-US" sz="2400" dirty="0"/>
              <a:t>, </a:t>
            </a:r>
            <a:r>
              <a:rPr lang="en-US" sz="2400" dirty="0" smtClean="0"/>
              <a:t/>
            </a:r>
            <a:br>
              <a:rPr lang="en-US" sz="2400" dirty="0" smtClean="0"/>
            </a:br>
            <a:r>
              <a:rPr lang="en-US" sz="2400" dirty="0" smtClean="0"/>
              <a:t/>
            </a:r>
            <a:br>
              <a:rPr lang="en-US" sz="2400" dirty="0" smtClean="0"/>
            </a:br>
            <a:r>
              <a:rPr lang="en-US" sz="3200" b="1" u="sng" dirty="0" smtClean="0">
                <a:solidFill>
                  <a:schemeClr val="accent1"/>
                </a:solidFill>
              </a:rPr>
              <a:t>that</a:t>
            </a:r>
            <a:r>
              <a:rPr lang="en-US" sz="3200" b="1" i="1" dirty="0" smtClean="0">
                <a:solidFill>
                  <a:schemeClr val="accent1"/>
                </a:solidFill>
              </a:rPr>
              <a:t> </a:t>
            </a:r>
            <a:br>
              <a:rPr lang="en-US" sz="3200" b="1" i="1" dirty="0" smtClean="0">
                <a:solidFill>
                  <a:schemeClr val="accent1"/>
                </a:solidFill>
              </a:rPr>
            </a:br>
            <a:r>
              <a:rPr lang="en-US" sz="3200" b="1" i="1" dirty="0" smtClean="0">
                <a:solidFill>
                  <a:schemeClr val="accent1"/>
                </a:solidFill>
              </a:rPr>
              <a:t/>
            </a:r>
            <a:br>
              <a:rPr lang="en-US" sz="3200" b="1" i="1" dirty="0" smtClean="0">
                <a:solidFill>
                  <a:schemeClr val="accent1"/>
                </a:solidFill>
              </a:rPr>
            </a:br>
            <a:r>
              <a:rPr lang="en-US" sz="2400" b="1" i="1" dirty="0" smtClean="0">
                <a:solidFill>
                  <a:schemeClr val="accent1"/>
                </a:solidFill>
              </a:rPr>
              <a:t>we </a:t>
            </a:r>
            <a:r>
              <a:rPr lang="en-US" sz="2400" b="1" i="1" dirty="0">
                <a:solidFill>
                  <a:schemeClr val="accent1"/>
                </a:solidFill>
              </a:rPr>
              <a:t>may receive mercy and find grace to help in time of need</a:t>
            </a:r>
            <a:r>
              <a:rPr lang="en-US" sz="2400" i="1" dirty="0" smtClean="0"/>
              <a:t>.  </a:t>
            </a:r>
            <a:r>
              <a:rPr lang="en-US" sz="2400" i="1" dirty="0"/>
              <a:t>(</a:t>
            </a:r>
            <a:r>
              <a:rPr lang="en-US" sz="2400" i="1" dirty="0" err="1"/>
              <a:t>Heb</a:t>
            </a:r>
            <a:r>
              <a:rPr lang="en-US" sz="2400" i="1" dirty="0"/>
              <a:t> 4:16</a:t>
            </a:r>
            <a:r>
              <a:rPr lang="en-US" sz="2400" i="1" dirty="0" smtClean="0"/>
              <a:t>)</a:t>
            </a:r>
          </a:p>
          <a:p>
            <a:pPr>
              <a:spcBef>
                <a:spcPts val="0"/>
              </a:spcBef>
              <a:spcAft>
                <a:spcPts val="1200"/>
              </a:spcAft>
            </a:pPr>
            <a:endParaRPr lang="en-US" sz="2400" dirty="0" smtClean="0"/>
          </a:p>
          <a:p>
            <a:pPr>
              <a:spcBef>
                <a:spcPts val="0"/>
              </a:spcBef>
              <a:spcAft>
                <a:spcPts val="1200"/>
              </a:spcAft>
            </a:pPr>
            <a:r>
              <a:rPr lang="en-US" sz="2400" dirty="0" smtClean="0"/>
              <a:t>Seek </a:t>
            </a:r>
            <a:r>
              <a:rPr lang="en-US" sz="2400" dirty="0"/>
              <a:t>the Lord… </a:t>
            </a:r>
            <a:r>
              <a:rPr lang="en-US" sz="2400" b="1" i="1" dirty="0">
                <a:solidFill>
                  <a:schemeClr val="accent1"/>
                </a:solidFill>
              </a:rPr>
              <a:t>seek his presence </a:t>
            </a:r>
            <a:r>
              <a:rPr lang="en-US" sz="2400" dirty="0"/>
              <a:t>continually! </a:t>
            </a:r>
            <a:r>
              <a:rPr lang="en-US" sz="2400" dirty="0" smtClean="0"/>
              <a:t/>
            </a:r>
            <a:br>
              <a:rPr lang="en-US" sz="2400" dirty="0" smtClean="0"/>
            </a:br>
            <a:r>
              <a:rPr lang="en-US" sz="2400" dirty="0" smtClean="0"/>
              <a:t>(</a:t>
            </a:r>
            <a:r>
              <a:rPr lang="en-US" sz="2400" dirty="0"/>
              <a:t>Ps 105:4</a:t>
            </a:r>
            <a:r>
              <a:rPr lang="en-US" sz="2400" dirty="0" smtClean="0"/>
              <a:t>)</a:t>
            </a:r>
            <a:endParaRPr lang="en-US" sz="2400" i="1" dirty="0"/>
          </a:p>
          <a:p>
            <a:pPr>
              <a:spcBef>
                <a:spcPts val="0"/>
              </a:spcBef>
              <a:spcAft>
                <a:spcPts val="1200"/>
              </a:spcAft>
            </a:pPr>
            <a:endParaRPr lang="en-US" sz="2400" i="1" dirty="0"/>
          </a:p>
          <a:p>
            <a:pPr marL="457200" lvl="1" indent="0">
              <a:spcBef>
                <a:spcPts val="0"/>
              </a:spcBef>
              <a:spcAft>
                <a:spcPts val="1200"/>
              </a:spcAft>
              <a:buNone/>
            </a:pPr>
            <a:r>
              <a:rPr lang="en-US" sz="1800" dirty="0" smtClean="0"/>
              <a:t> </a:t>
            </a:r>
            <a:endParaRPr lang="en-US" sz="1800" dirty="0"/>
          </a:p>
        </p:txBody>
      </p:sp>
      <p:sp>
        <p:nvSpPr>
          <p:cNvPr id="3076" name="Slide Number Placeholder 4"/>
          <p:cNvSpPr>
            <a:spLocks noGrp="1"/>
          </p:cNvSpPr>
          <p:nvPr>
            <p:ph type="sldNum" sz="quarter" idx="12"/>
          </p:nvPr>
        </p:nvSpPr>
        <p:spPr bwMode="auto">
          <a:xfrm>
            <a:off x="6930564" y="647246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6AC94B87-D427-4173-89B7-F1653470FADE}" type="slidenum">
              <a:rPr lang="en-ZA" smtClean="0">
                <a:solidFill>
                  <a:srgbClr val="898989"/>
                </a:solidFill>
                <a:latin typeface="Calibri" pitchFamily="34" charset="0"/>
              </a:rPr>
              <a:pPr eaLnBrk="1" hangingPunct="1"/>
              <a:t>5</a:t>
            </a:fld>
            <a:endParaRPr lang="en-ZA" dirty="0" smtClean="0">
              <a:solidFill>
                <a:srgbClr val="898989"/>
              </a:solidFill>
              <a:latin typeface="Calibri" pitchFamily="34" charset="0"/>
            </a:endParaRPr>
          </a:p>
        </p:txBody>
      </p:sp>
      <p:sp>
        <p:nvSpPr>
          <p:cNvPr id="5" name="Rounded Rectangle 4"/>
          <p:cNvSpPr/>
          <p:nvPr/>
        </p:nvSpPr>
        <p:spPr>
          <a:xfrm>
            <a:off x="490537" y="1818565"/>
            <a:ext cx="1024391" cy="52251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smtClean="0">
              <a:solidFill>
                <a:prstClr val="white"/>
              </a:solidFill>
              <a:latin typeface="Arial" pitchFamily="34" charset="0"/>
              <a:cs typeface="Arial" pitchFamily="34" charset="0"/>
            </a:endParaRPr>
          </a:p>
        </p:txBody>
      </p:sp>
      <p:sp>
        <p:nvSpPr>
          <p:cNvPr id="9" name="Rounded Rectangle 8"/>
          <p:cNvSpPr/>
          <p:nvPr/>
        </p:nvSpPr>
        <p:spPr>
          <a:xfrm>
            <a:off x="2128152" y="1364991"/>
            <a:ext cx="6698343" cy="1411515"/>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2400" i="1" dirty="0">
                <a:solidFill>
                  <a:prstClr val="black"/>
                </a:solidFill>
                <a:latin typeface="Arial" pitchFamily="34" charset="0"/>
                <a:cs typeface="Arial" pitchFamily="34" charset="0"/>
              </a:rPr>
              <a:t>G2443.  </a:t>
            </a:r>
            <a:r>
              <a:rPr lang="el-GR" sz="2400" i="1" dirty="0">
                <a:solidFill>
                  <a:prstClr val="black"/>
                </a:solidFill>
                <a:latin typeface="Arial" pitchFamily="34" charset="0"/>
                <a:cs typeface="Arial" pitchFamily="34" charset="0"/>
              </a:rPr>
              <a:t>ἵνα</a:t>
            </a:r>
            <a:r>
              <a:rPr lang="en-US" sz="2400" i="1" dirty="0">
                <a:solidFill>
                  <a:prstClr val="black"/>
                </a:solidFill>
                <a:latin typeface="Arial" pitchFamily="34" charset="0"/>
                <a:cs typeface="Arial" pitchFamily="34" charset="0"/>
              </a:rPr>
              <a:t>, </a:t>
            </a:r>
            <a:r>
              <a:rPr lang="en-US" sz="2400" i="1" dirty="0" err="1">
                <a:solidFill>
                  <a:prstClr val="black"/>
                </a:solidFill>
                <a:latin typeface="Arial" pitchFamily="34" charset="0"/>
                <a:cs typeface="Arial" pitchFamily="34" charset="0"/>
              </a:rPr>
              <a:t>hina</a:t>
            </a:r>
            <a:r>
              <a:rPr lang="en-US" sz="2400" i="1" dirty="0">
                <a:solidFill>
                  <a:prstClr val="black"/>
                </a:solidFill>
                <a:latin typeface="Arial" pitchFamily="34" charset="0"/>
                <a:cs typeface="Arial" pitchFamily="34" charset="0"/>
              </a:rPr>
              <a:t>, </a:t>
            </a:r>
            <a:r>
              <a:rPr lang="en-US" sz="2400" i="1" dirty="0" err="1">
                <a:solidFill>
                  <a:prstClr val="black"/>
                </a:solidFill>
                <a:latin typeface="Arial" pitchFamily="34" charset="0"/>
                <a:cs typeface="Arial" pitchFamily="34" charset="0"/>
              </a:rPr>
              <a:t>hin</a:t>
            </a:r>
            <a:r>
              <a:rPr lang="en-US" sz="2400" i="1" dirty="0">
                <a:solidFill>
                  <a:prstClr val="black"/>
                </a:solidFill>
                <a:latin typeface="Arial" pitchFamily="34" charset="0"/>
                <a:cs typeface="Arial" pitchFamily="34" charset="0"/>
              </a:rPr>
              <a:t>´-ah; </a:t>
            </a:r>
            <a:r>
              <a:rPr lang="en-US" sz="2400" b="1" u="sng" dirty="0">
                <a:solidFill>
                  <a:prstClr val="black"/>
                </a:solidFill>
                <a:latin typeface="Arial" pitchFamily="34" charset="0"/>
                <a:cs typeface="Arial" pitchFamily="34" charset="0"/>
              </a:rPr>
              <a:t>in order that</a:t>
            </a:r>
            <a:r>
              <a:rPr lang="en-US" sz="2400" i="1" dirty="0">
                <a:solidFill>
                  <a:prstClr val="black"/>
                </a:solidFill>
                <a:latin typeface="Arial" pitchFamily="34" charset="0"/>
                <a:cs typeface="Arial" pitchFamily="34" charset="0"/>
              </a:rPr>
              <a:t> (denoting the </a:t>
            </a:r>
            <a:r>
              <a:rPr lang="en-US" sz="2400" i="1" dirty="0" smtClean="0">
                <a:solidFill>
                  <a:prstClr val="black"/>
                </a:solidFill>
                <a:latin typeface="Arial" pitchFamily="34" charset="0"/>
                <a:cs typeface="Arial" pitchFamily="34" charset="0"/>
              </a:rPr>
              <a:t>purpose…) </a:t>
            </a:r>
            <a:r>
              <a:rPr lang="en-US" sz="2400" dirty="0" smtClean="0">
                <a:solidFill>
                  <a:prstClr val="black"/>
                </a:solidFill>
                <a:latin typeface="Arial" pitchFamily="34" charset="0"/>
                <a:cs typeface="Arial" pitchFamily="34" charset="0"/>
              </a:rPr>
              <a:t>Strong</a:t>
            </a:r>
            <a:r>
              <a:rPr lang="en-US" sz="2400" dirty="0">
                <a:solidFill>
                  <a:prstClr val="black"/>
                </a:solidFill>
                <a:latin typeface="Arial" pitchFamily="34" charset="0"/>
                <a:cs typeface="Arial" pitchFamily="34" charset="0"/>
              </a:rPr>
              <a:t>, J. (2009).</a:t>
            </a:r>
          </a:p>
        </p:txBody>
      </p:sp>
      <p:cxnSp>
        <p:nvCxnSpPr>
          <p:cNvPr id="7" name="Straight Connector 6"/>
          <p:cNvCxnSpPr/>
          <p:nvPr/>
        </p:nvCxnSpPr>
        <p:spPr>
          <a:xfrm flipV="1">
            <a:off x="565150" y="1364991"/>
            <a:ext cx="1748064" cy="453574"/>
          </a:xfrm>
          <a:prstGeom prst="line">
            <a:avLst/>
          </a:prstGeom>
          <a:noFill/>
          <a:ln w="1905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a:off x="565150" y="2341079"/>
            <a:ext cx="1748064" cy="435427"/>
          </a:xfrm>
          <a:prstGeom prst="line">
            <a:avLst/>
          </a:prstGeom>
          <a:noFill/>
          <a:ln w="1905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1" name="Rectangle 10"/>
          <p:cNvSpPr/>
          <p:nvPr/>
        </p:nvSpPr>
        <p:spPr>
          <a:xfrm>
            <a:off x="323850" y="5311538"/>
            <a:ext cx="8540745" cy="1200329"/>
          </a:xfrm>
          <a:prstGeom prst="rect">
            <a:avLst/>
          </a:prstGeom>
          <a:solidFill>
            <a:schemeClr val="tx2"/>
          </a:solidFill>
        </p:spPr>
        <p:txBody>
          <a:bodyPr wrap="square">
            <a:spAutoFit/>
          </a:bodyPr>
          <a:lstStyle/>
          <a:p>
            <a:pPr marL="0" lvl="2" fontAlgn="base">
              <a:spcBef>
                <a:spcPct val="0"/>
              </a:spcBef>
              <a:spcAft>
                <a:spcPct val="0"/>
              </a:spcAft>
            </a:pPr>
            <a:r>
              <a:rPr lang="en-US" sz="2400" b="1" dirty="0" smtClean="0">
                <a:solidFill>
                  <a:prstClr val="white"/>
                </a:solidFill>
                <a:latin typeface="Century Gothic" panose="020B0502020202020204" pitchFamily="34" charset="0"/>
                <a:ea typeface="MS PGothic" pitchFamily="34" charset="-128"/>
              </a:rPr>
              <a:t>P2. But the </a:t>
            </a:r>
            <a:r>
              <a:rPr lang="en-US" sz="2400" b="1" dirty="0" smtClean="0">
                <a:solidFill>
                  <a:prstClr val="white"/>
                </a:solidFill>
                <a:latin typeface="Century Gothic" panose="020B0502020202020204" pitchFamily="34" charset="0"/>
                <a:ea typeface="MS PGothic" pitchFamily="34" charset="-128"/>
              </a:rPr>
              <a:t>foundational principle for “how to pray</a:t>
            </a:r>
            <a:r>
              <a:rPr lang="en-US" sz="2400" b="1" dirty="0" smtClean="0">
                <a:solidFill>
                  <a:prstClr val="white"/>
                </a:solidFill>
                <a:latin typeface="Century Gothic" panose="020B0502020202020204" pitchFamily="34" charset="0"/>
                <a:ea typeface="MS PGothic" pitchFamily="34" charset="-128"/>
              </a:rPr>
              <a:t>” is: </a:t>
            </a:r>
            <a:r>
              <a:rPr lang="en-US" sz="2400" b="1" dirty="0" smtClean="0">
                <a:solidFill>
                  <a:prstClr val="white"/>
                </a:solidFill>
                <a:latin typeface="Century Gothic" panose="020B0502020202020204" pitchFamily="34" charset="0"/>
                <a:ea typeface="MS PGothic" pitchFamily="34" charset="-128"/>
              </a:rPr>
              <a:t/>
            </a:r>
            <a:br>
              <a:rPr lang="en-US" sz="2400" b="1" dirty="0" smtClean="0">
                <a:solidFill>
                  <a:prstClr val="white"/>
                </a:solidFill>
                <a:latin typeface="Century Gothic" panose="020B0502020202020204" pitchFamily="34" charset="0"/>
                <a:ea typeface="MS PGothic" pitchFamily="34" charset="-128"/>
              </a:rPr>
            </a:br>
            <a:r>
              <a:rPr lang="en-US" sz="2400" b="1" u="sng" dirty="0" smtClean="0">
                <a:solidFill>
                  <a:prstClr val="white"/>
                </a:solidFill>
                <a:latin typeface="Century Gothic" panose="020B0502020202020204" pitchFamily="34" charset="0"/>
                <a:ea typeface="MS PGothic" pitchFamily="34" charset="-128"/>
              </a:rPr>
              <a:t>Presence first</a:t>
            </a:r>
            <a:r>
              <a:rPr lang="en-US" sz="2400" b="1" dirty="0" smtClean="0">
                <a:solidFill>
                  <a:prstClr val="white"/>
                </a:solidFill>
                <a:latin typeface="Century Gothic" panose="020B0502020202020204" pitchFamily="34" charset="0"/>
                <a:ea typeface="MS PGothic" pitchFamily="34" charset="-128"/>
              </a:rPr>
              <a:t>, </a:t>
            </a:r>
            <a:r>
              <a:rPr lang="en-US" sz="2400" b="1" u="sng" dirty="0" smtClean="0">
                <a:solidFill>
                  <a:prstClr val="white"/>
                </a:solidFill>
                <a:latin typeface="Century Gothic" panose="020B0502020202020204" pitchFamily="34" charset="0"/>
                <a:ea typeface="MS PGothic" pitchFamily="34" charset="-128"/>
              </a:rPr>
              <a:t>Answers second</a:t>
            </a:r>
            <a:r>
              <a:rPr lang="en-US" sz="2400" b="1" dirty="0" smtClean="0">
                <a:solidFill>
                  <a:prstClr val="white"/>
                </a:solidFill>
                <a:latin typeface="Century Gothic" panose="020B0502020202020204" pitchFamily="34" charset="0"/>
                <a:ea typeface="MS PGothic" pitchFamily="34" charset="-128"/>
              </a:rPr>
              <a:t>. </a:t>
            </a:r>
            <a:br>
              <a:rPr lang="en-US" sz="2400" b="1" dirty="0" smtClean="0">
                <a:solidFill>
                  <a:prstClr val="white"/>
                </a:solidFill>
                <a:latin typeface="Century Gothic" panose="020B0502020202020204" pitchFamily="34" charset="0"/>
                <a:ea typeface="MS PGothic" pitchFamily="34" charset="-128"/>
              </a:rPr>
            </a:br>
            <a:r>
              <a:rPr lang="en-US" sz="2400" b="1" dirty="0" smtClean="0">
                <a:solidFill>
                  <a:prstClr val="white"/>
                </a:solidFill>
                <a:latin typeface="Century Gothic" panose="020B0502020202020204" pitchFamily="34" charset="0"/>
                <a:ea typeface="MS PGothic" pitchFamily="34" charset="-128"/>
              </a:rPr>
              <a:t>Prayer </a:t>
            </a:r>
            <a:r>
              <a:rPr lang="en-US" sz="2400" b="1" dirty="0" smtClean="0">
                <a:solidFill>
                  <a:prstClr val="white"/>
                </a:solidFill>
                <a:latin typeface="Century Gothic" panose="020B0502020202020204" pitchFamily="34" charset="0"/>
                <a:ea typeface="MS PGothic" pitchFamily="34" charset="-128"/>
              </a:rPr>
              <a:t>begins with intimacy.</a:t>
            </a:r>
            <a:endParaRPr lang="en-US" sz="2400" b="1" dirty="0">
              <a:solidFill>
                <a:prstClr val="white"/>
              </a:solidFill>
              <a:latin typeface="Century Gothic" panose="020B0502020202020204" pitchFamily="34" charset="0"/>
              <a:ea typeface="MS PGothic" pitchFamily="34" charset="-128"/>
            </a:endParaRPr>
          </a:p>
        </p:txBody>
      </p:sp>
      <p:sp>
        <p:nvSpPr>
          <p:cNvPr id="13" name="Down Arrow 12"/>
          <p:cNvSpPr/>
          <p:nvPr/>
        </p:nvSpPr>
        <p:spPr>
          <a:xfrm>
            <a:off x="4150972" y="4790576"/>
            <a:ext cx="847165" cy="40341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Tree>
    <p:extLst>
      <p:ext uri="{BB962C8B-B14F-4D97-AF65-F5344CB8AC3E}">
        <p14:creationId xmlns:p14="http://schemas.microsoft.com/office/powerpoint/2010/main" val="3365960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75">
                                            <p:txEl>
                                              <p:pRg st="2" end="2"/>
                                            </p:txEl>
                                          </p:spTgt>
                                        </p:tgtEl>
                                        <p:attrNameLst>
                                          <p:attrName>style.visibility</p:attrName>
                                        </p:attrNameLst>
                                      </p:cBhvr>
                                      <p:to>
                                        <p:strVal val="visible"/>
                                      </p:to>
                                    </p:set>
                                    <p:animEffect transition="in" filter="fade">
                                      <p:cBhvr>
                                        <p:cTn id="24" dur="500"/>
                                        <p:tgtEl>
                                          <p:spTgt spid="307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P spid="5" grpId="0" animBg="1"/>
      <p:bldP spid="9"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3318" y="736600"/>
            <a:ext cx="8713982" cy="2616101"/>
          </a:xfrm>
          <a:prstGeom prst="rect">
            <a:avLst/>
          </a:prstGeom>
        </p:spPr>
        <p:txBody>
          <a:bodyPr wrap="square">
            <a:spAutoFit/>
          </a:bodyPr>
          <a:lstStyle/>
          <a:p>
            <a:pPr marL="342900" indent="-342900" fontAlgn="base">
              <a:spcBef>
                <a:spcPct val="0"/>
              </a:spcBef>
              <a:spcAft>
                <a:spcPts val="1200"/>
              </a:spcAft>
              <a:buFont typeface="Arial" pitchFamily="34" charset="0"/>
              <a:buChar char="•"/>
            </a:pPr>
            <a:endParaRPr lang="en-US" sz="2400" i="1" dirty="0" smtClean="0">
              <a:solidFill>
                <a:prstClr val="black"/>
              </a:solidFill>
              <a:latin typeface="Century Gothic" pitchFamily="34" charset="0"/>
              <a:ea typeface="MS PGothic" pitchFamily="34" charset="-128"/>
            </a:endParaRPr>
          </a:p>
          <a:p>
            <a:pPr marL="342900" indent="-342900" fontAlgn="base">
              <a:spcBef>
                <a:spcPct val="0"/>
              </a:spcBef>
              <a:spcAft>
                <a:spcPts val="1200"/>
              </a:spcAft>
              <a:buFont typeface="Arial" pitchFamily="34" charset="0"/>
              <a:buChar char="•"/>
            </a:pPr>
            <a:r>
              <a:rPr lang="en-US" sz="2400" i="1" dirty="0" smtClean="0">
                <a:solidFill>
                  <a:prstClr val="black"/>
                </a:solidFill>
                <a:latin typeface="Century Gothic" pitchFamily="34" charset="0"/>
                <a:ea typeface="MS PGothic" pitchFamily="34" charset="-128"/>
              </a:rPr>
              <a:t>Therefore</a:t>
            </a:r>
            <a:r>
              <a:rPr lang="en-US" sz="2400" i="1" dirty="0">
                <a:solidFill>
                  <a:prstClr val="black"/>
                </a:solidFill>
                <a:latin typeface="Century Gothic" pitchFamily="34" charset="0"/>
                <a:ea typeface="MS PGothic" pitchFamily="34" charset="-128"/>
              </a:rPr>
              <a:t>, …since we have</a:t>
            </a:r>
            <a:r>
              <a:rPr lang="en-US" sz="2400" b="1" i="1" dirty="0">
                <a:solidFill>
                  <a:srgbClr val="4F81BD"/>
                </a:solidFill>
                <a:latin typeface="Century Gothic" pitchFamily="34" charset="0"/>
                <a:ea typeface="MS PGothic" pitchFamily="34" charset="-128"/>
                <a:cs typeface="Arial" pitchFamily="34" charset="0"/>
              </a:rPr>
              <a:t> confidence to enter the holy places </a:t>
            </a:r>
            <a:r>
              <a:rPr lang="en-US" sz="2400" i="1" dirty="0">
                <a:solidFill>
                  <a:prstClr val="black"/>
                </a:solidFill>
                <a:latin typeface="Century Gothic" pitchFamily="34" charset="0"/>
                <a:ea typeface="MS PGothic" pitchFamily="34" charset="-128"/>
              </a:rPr>
              <a:t>by the blood of Jesus, by the new and </a:t>
            </a:r>
            <a:r>
              <a:rPr lang="en-US" sz="2400" b="1" i="1" u="sng" dirty="0" smtClean="0">
                <a:solidFill>
                  <a:srgbClr val="4F81BD"/>
                </a:solidFill>
                <a:latin typeface="Century Gothic" pitchFamily="34" charset="0"/>
                <a:ea typeface="MS PGothic" pitchFamily="34" charset="-128"/>
                <a:cs typeface="Arial" pitchFamily="34" charset="0"/>
              </a:rPr>
              <a:t>living </a:t>
            </a:r>
            <a:r>
              <a:rPr lang="en-US" sz="2400" b="1" i="1" u="sng" dirty="0">
                <a:solidFill>
                  <a:srgbClr val="4F81BD"/>
                </a:solidFill>
                <a:latin typeface="Century Gothic" pitchFamily="34" charset="0"/>
                <a:ea typeface="MS PGothic" pitchFamily="34" charset="-128"/>
                <a:cs typeface="Arial" pitchFamily="34" charset="0"/>
              </a:rPr>
              <a:t>way that </a:t>
            </a:r>
            <a:r>
              <a:rPr lang="en-US" sz="2400" b="1" i="1" u="sng" dirty="0" smtClean="0">
                <a:solidFill>
                  <a:srgbClr val="4F81BD"/>
                </a:solidFill>
                <a:latin typeface="Century Gothic" pitchFamily="34" charset="0"/>
                <a:ea typeface="MS PGothic" pitchFamily="34" charset="-128"/>
                <a:cs typeface="Arial" pitchFamily="34" charset="0"/>
              </a:rPr>
              <a:t>[Jesus] opened </a:t>
            </a:r>
            <a:r>
              <a:rPr lang="en-US" sz="2400" b="1" i="1" u="sng" dirty="0">
                <a:solidFill>
                  <a:srgbClr val="4F81BD"/>
                </a:solidFill>
                <a:latin typeface="Century Gothic" pitchFamily="34" charset="0"/>
                <a:ea typeface="MS PGothic" pitchFamily="34" charset="-128"/>
                <a:cs typeface="Arial" pitchFamily="34" charset="0"/>
              </a:rPr>
              <a:t>for us </a:t>
            </a:r>
            <a:r>
              <a:rPr lang="en-US" sz="2400" i="1" dirty="0" smtClean="0">
                <a:solidFill>
                  <a:prstClr val="black"/>
                </a:solidFill>
                <a:latin typeface="Century Gothic" pitchFamily="34" charset="0"/>
                <a:ea typeface="MS PGothic" pitchFamily="34" charset="-128"/>
              </a:rPr>
              <a:t>…let </a:t>
            </a:r>
            <a:r>
              <a:rPr lang="en-US" sz="2400" i="1" dirty="0">
                <a:solidFill>
                  <a:prstClr val="black"/>
                </a:solidFill>
                <a:latin typeface="Century Gothic" pitchFamily="34" charset="0"/>
                <a:ea typeface="MS PGothic" pitchFamily="34" charset="-128"/>
              </a:rPr>
              <a:t>us </a:t>
            </a:r>
            <a:r>
              <a:rPr lang="en-US" sz="2400" b="1" i="1" u="sng" dirty="0">
                <a:solidFill>
                  <a:srgbClr val="4F81BD"/>
                </a:solidFill>
                <a:latin typeface="Century Gothic" pitchFamily="34" charset="0"/>
                <a:ea typeface="MS PGothic" pitchFamily="34" charset="-128"/>
                <a:cs typeface="Arial" pitchFamily="34" charset="0"/>
              </a:rPr>
              <a:t>draw near </a:t>
            </a:r>
            <a:r>
              <a:rPr lang="en-US" sz="2400" i="1" dirty="0">
                <a:solidFill>
                  <a:prstClr val="black"/>
                </a:solidFill>
                <a:latin typeface="Century Gothic" pitchFamily="34" charset="0"/>
                <a:ea typeface="MS PGothic" pitchFamily="34" charset="-128"/>
              </a:rPr>
              <a:t>(</a:t>
            </a:r>
            <a:r>
              <a:rPr lang="en-US" sz="2400" i="1" dirty="0" err="1">
                <a:solidFill>
                  <a:prstClr val="black"/>
                </a:solidFill>
                <a:latin typeface="Century Gothic" pitchFamily="34" charset="0"/>
                <a:ea typeface="MS PGothic" pitchFamily="34" charset="-128"/>
              </a:rPr>
              <a:t>Heb</a:t>
            </a:r>
            <a:r>
              <a:rPr lang="en-US" sz="2400" i="1" dirty="0">
                <a:solidFill>
                  <a:prstClr val="black"/>
                </a:solidFill>
                <a:latin typeface="Century Gothic" pitchFamily="34" charset="0"/>
                <a:ea typeface="MS PGothic" pitchFamily="34" charset="-128"/>
              </a:rPr>
              <a:t> 10:19–23) </a:t>
            </a:r>
            <a:endParaRPr lang="en-US" sz="2400" i="1" dirty="0" smtClean="0">
              <a:solidFill>
                <a:prstClr val="black"/>
              </a:solidFill>
              <a:latin typeface="Century Gothic" pitchFamily="34" charset="0"/>
              <a:ea typeface="MS PGothic" pitchFamily="34" charset="-128"/>
            </a:endParaRPr>
          </a:p>
          <a:p>
            <a:pPr marL="342900" indent="-342900" fontAlgn="base">
              <a:spcBef>
                <a:spcPct val="0"/>
              </a:spcBef>
              <a:spcAft>
                <a:spcPts val="1200"/>
              </a:spcAft>
              <a:buFont typeface="Arial" pitchFamily="34" charset="0"/>
              <a:buChar char="•"/>
            </a:pPr>
            <a:endParaRPr lang="en-US" sz="2400" i="1" dirty="0" smtClean="0">
              <a:solidFill>
                <a:prstClr val="black"/>
              </a:solidFill>
              <a:latin typeface="Century Gothic" pitchFamily="34" charset="0"/>
              <a:ea typeface="MS PGothic" pitchFamily="34" charset="-128"/>
            </a:endParaRPr>
          </a:p>
        </p:txBody>
      </p:sp>
      <p:sp>
        <p:nvSpPr>
          <p:cNvPr id="21" name="Rectangle 20"/>
          <p:cNvSpPr/>
          <p:nvPr/>
        </p:nvSpPr>
        <p:spPr>
          <a:xfrm>
            <a:off x="163318" y="5283566"/>
            <a:ext cx="8848608" cy="830997"/>
          </a:xfrm>
          <a:prstGeom prst="rect">
            <a:avLst/>
          </a:prstGeom>
          <a:solidFill>
            <a:schemeClr val="tx2"/>
          </a:solidFill>
        </p:spPr>
        <p:txBody>
          <a:bodyPr wrap="square">
            <a:spAutoFit/>
          </a:bodyPr>
          <a:lstStyle/>
          <a:p>
            <a:pPr marL="0" lvl="2" fontAlgn="base">
              <a:spcBef>
                <a:spcPct val="0"/>
              </a:spcBef>
              <a:spcAft>
                <a:spcPct val="0"/>
              </a:spcAft>
            </a:pPr>
            <a:r>
              <a:rPr lang="en-US" sz="2400" b="1" dirty="0" smtClean="0">
                <a:solidFill>
                  <a:prstClr val="white"/>
                </a:solidFill>
                <a:latin typeface="Century Gothic" pitchFamily="34" charset="0"/>
                <a:ea typeface="MS PGothic" pitchFamily="34" charset="-128"/>
              </a:rPr>
              <a:t>P3. </a:t>
            </a:r>
            <a:r>
              <a:rPr lang="en-US" sz="2400" b="1" dirty="0">
                <a:solidFill>
                  <a:prstClr val="white"/>
                </a:solidFill>
                <a:latin typeface="Century Gothic" pitchFamily="34" charset="0"/>
                <a:ea typeface="MS PGothic" pitchFamily="34" charset="-128"/>
              </a:rPr>
              <a:t>We can </a:t>
            </a:r>
            <a:r>
              <a:rPr lang="en-US" sz="2400" b="1" u="sng" dirty="0">
                <a:solidFill>
                  <a:prstClr val="white"/>
                </a:solidFill>
                <a:latin typeface="Century Gothic" pitchFamily="34" charset="0"/>
                <a:ea typeface="MS PGothic" pitchFamily="34" charset="-128"/>
              </a:rPr>
              <a:t>boldly</a:t>
            </a:r>
            <a:r>
              <a:rPr lang="en-US" sz="2400" b="1" dirty="0">
                <a:solidFill>
                  <a:prstClr val="white"/>
                </a:solidFill>
                <a:latin typeface="Century Gothic" pitchFamily="34" charset="0"/>
                <a:ea typeface="MS PGothic" pitchFamily="34" charset="-128"/>
              </a:rPr>
              <a:t> </a:t>
            </a:r>
            <a:r>
              <a:rPr lang="en-US" sz="2400" b="1" dirty="0" smtClean="0">
                <a:solidFill>
                  <a:prstClr val="white"/>
                </a:solidFill>
                <a:latin typeface="Century Gothic" pitchFamily="34" charset="0"/>
                <a:ea typeface="MS PGothic" pitchFamily="34" charset="-128"/>
              </a:rPr>
              <a:t>enter His Presence because </a:t>
            </a:r>
            <a:r>
              <a:rPr lang="en-US" sz="2400" b="1" dirty="0">
                <a:solidFill>
                  <a:prstClr val="white"/>
                </a:solidFill>
                <a:latin typeface="Century Gothic" pitchFamily="34" charset="0"/>
                <a:ea typeface="MS PGothic" pitchFamily="34" charset="-128"/>
              </a:rPr>
              <a:t>Jesus’ death &amp; resurrection opened the way for us</a:t>
            </a:r>
          </a:p>
        </p:txBody>
      </p:sp>
      <p:sp>
        <p:nvSpPr>
          <p:cNvPr id="5" name="Down Arrow 4"/>
          <p:cNvSpPr/>
          <p:nvPr/>
        </p:nvSpPr>
        <p:spPr>
          <a:xfrm>
            <a:off x="4150972" y="4790576"/>
            <a:ext cx="847165" cy="40341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Tree>
    <p:extLst>
      <p:ext uri="{BB962C8B-B14F-4D97-AF65-F5344CB8AC3E}">
        <p14:creationId xmlns:p14="http://schemas.microsoft.com/office/powerpoint/2010/main" val="281106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B69759B-C1D9-417C-9B4A-0F717375400C}" type="slidenum">
              <a:rPr lang="en-ZA" smtClean="0"/>
              <a:pPr>
                <a:defRPr/>
              </a:pPr>
              <a:t>7</a:t>
            </a:fld>
            <a:endParaRPr lang="en-ZA"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7589520" cy="56921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0" y="5829300"/>
            <a:ext cx="7589520" cy="971550"/>
          </a:xfrm>
        </p:spPr>
        <p:txBody>
          <a:bodyPr/>
          <a:lstStyle/>
          <a:p>
            <a:pPr marL="0" indent="0" fontAlgn="ctr">
              <a:buNone/>
              <a:tabLst>
                <a:tab pos="714375" algn="l"/>
              </a:tabLst>
            </a:pPr>
            <a:r>
              <a:rPr lang="en-US" sz="2400" i="1" dirty="0" smtClean="0">
                <a:solidFill>
                  <a:schemeClr val="bg1">
                    <a:lumMod val="85000"/>
                  </a:schemeClr>
                </a:solidFill>
                <a:latin typeface="Century Gothic" panose="020B0502020202020204" pitchFamily="34" charset="0"/>
              </a:rPr>
              <a:t>In </a:t>
            </a:r>
            <a:r>
              <a:rPr lang="en-US" sz="2400" i="1" dirty="0">
                <a:solidFill>
                  <a:schemeClr val="bg1">
                    <a:lumMod val="85000"/>
                  </a:schemeClr>
                </a:solidFill>
                <a:latin typeface="Century Gothic" panose="020B0502020202020204" pitchFamily="34" charset="0"/>
              </a:rPr>
              <a:t>your presence </a:t>
            </a:r>
            <a:r>
              <a:rPr lang="en-US" sz="2400" i="1" dirty="0" smtClean="0">
                <a:solidFill>
                  <a:schemeClr val="bg1">
                    <a:lumMod val="85000"/>
                  </a:schemeClr>
                </a:solidFill>
                <a:latin typeface="Century Gothic" panose="020B0502020202020204" pitchFamily="34" charset="0"/>
              </a:rPr>
              <a:t>there </a:t>
            </a:r>
            <a:r>
              <a:rPr lang="en-US" sz="2400" i="1" dirty="0">
                <a:solidFill>
                  <a:schemeClr val="bg1">
                    <a:lumMod val="85000"/>
                  </a:schemeClr>
                </a:solidFill>
                <a:latin typeface="Century Gothic" panose="020B0502020202020204" pitchFamily="34" charset="0"/>
              </a:rPr>
              <a:t>is </a:t>
            </a:r>
            <a:r>
              <a:rPr lang="en-US" sz="2400" b="1" i="1" u="sng" dirty="0" smtClean="0">
                <a:solidFill>
                  <a:schemeClr val="bg1">
                    <a:lumMod val="85000"/>
                  </a:schemeClr>
                </a:solidFill>
                <a:latin typeface="Century Gothic" panose="020B0502020202020204" pitchFamily="34" charset="0"/>
              </a:rPr>
              <a:t>fullness of joy</a:t>
            </a:r>
            <a:r>
              <a:rPr lang="en-US" sz="2400" i="1" dirty="0">
                <a:solidFill>
                  <a:schemeClr val="bg1">
                    <a:lumMod val="85000"/>
                  </a:schemeClr>
                </a:solidFill>
                <a:latin typeface="Century Gothic" panose="020B0502020202020204" pitchFamily="34" charset="0"/>
              </a:rPr>
              <a:t>; </a:t>
            </a:r>
            <a:r>
              <a:rPr lang="en-US" sz="2400" i="1" dirty="0" smtClean="0">
                <a:solidFill>
                  <a:schemeClr val="bg1">
                    <a:lumMod val="85000"/>
                  </a:schemeClr>
                </a:solidFill>
                <a:latin typeface="Century Gothic" panose="020B0502020202020204" pitchFamily="34" charset="0"/>
              </a:rPr>
              <a:t>at </a:t>
            </a:r>
            <a:r>
              <a:rPr lang="en-US" sz="2400" i="1" dirty="0">
                <a:solidFill>
                  <a:schemeClr val="bg1">
                    <a:lumMod val="85000"/>
                  </a:schemeClr>
                </a:solidFill>
                <a:latin typeface="Century Gothic" panose="020B0502020202020204" pitchFamily="34" charset="0"/>
              </a:rPr>
              <a:t>your right </a:t>
            </a:r>
            <a:r>
              <a:rPr lang="en-US" sz="2400" i="1" dirty="0" smtClean="0">
                <a:solidFill>
                  <a:schemeClr val="bg1">
                    <a:lumMod val="85000"/>
                  </a:schemeClr>
                </a:solidFill>
                <a:latin typeface="Century Gothic" panose="020B0502020202020204" pitchFamily="34" charset="0"/>
              </a:rPr>
              <a:t>hand </a:t>
            </a:r>
            <a:r>
              <a:rPr lang="en-US" sz="2400" i="1" dirty="0">
                <a:solidFill>
                  <a:schemeClr val="bg1">
                    <a:lumMod val="85000"/>
                  </a:schemeClr>
                </a:solidFill>
                <a:latin typeface="Century Gothic" panose="020B0502020202020204" pitchFamily="34" charset="0"/>
              </a:rPr>
              <a:t>are </a:t>
            </a:r>
            <a:r>
              <a:rPr lang="en-US" sz="2400" b="1" i="1" u="sng" dirty="0" smtClean="0">
                <a:solidFill>
                  <a:schemeClr val="bg1">
                    <a:lumMod val="85000"/>
                  </a:schemeClr>
                </a:solidFill>
                <a:latin typeface="Century Gothic" panose="020B0502020202020204" pitchFamily="34" charset="0"/>
              </a:rPr>
              <a:t>pleasures</a:t>
            </a:r>
            <a:r>
              <a:rPr lang="en-US" sz="2400" b="1" i="1" dirty="0" smtClean="0">
                <a:solidFill>
                  <a:schemeClr val="bg1">
                    <a:lumMod val="85000"/>
                  </a:schemeClr>
                </a:solidFill>
                <a:latin typeface="Century Gothic" panose="020B0502020202020204" pitchFamily="34" charset="0"/>
              </a:rPr>
              <a:t> forevermore</a:t>
            </a:r>
            <a:r>
              <a:rPr lang="en-US" sz="2400" i="1" dirty="0">
                <a:solidFill>
                  <a:schemeClr val="bg1">
                    <a:lumMod val="85000"/>
                  </a:schemeClr>
                </a:solidFill>
                <a:latin typeface="Century Gothic" panose="020B0502020202020204" pitchFamily="34" charset="0"/>
              </a:rPr>
              <a:t>. </a:t>
            </a:r>
            <a:r>
              <a:rPr lang="en-US" sz="2400" i="1" dirty="0" smtClean="0">
                <a:solidFill>
                  <a:schemeClr val="bg1">
                    <a:lumMod val="85000"/>
                  </a:schemeClr>
                </a:solidFill>
                <a:latin typeface="Century Gothic" panose="020B0502020202020204" pitchFamily="34" charset="0"/>
              </a:rPr>
              <a:t>(</a:t>
            </a:r>
            <a:r>
              <a:rPr lang="en-US" sz="2400" i="1" dirty="0">
                <a:solidFill>
                  <a:schemeClr val="bg1">
                    <a:lumMod val="85000"/>
                  </a:schemeClr>
                </a:solidFill>
                <a:latin typeface="Century Gothic" panose="020B0502020202020204" pitchFamily="34" charset="0"/>
              </a:rPr>
              <a:t>Ps 16:11)</a:t>
            </a:r>
            <a:endParaRPr lang="en-ZA" sz="2400" b="1" i="1" dirty="0">
              <a:solidFill>
                <a:schemeClr val="bg1">
                  <a:lumMod val="85000"/>
                </a:schemeClr>
              </a:solidFill>
              <a:latin typeface="Century Gothic" panose="020B0502020202020204" pitchFamily="34" charset="0"/>
            </a:endParaRPr>
          </a:p>
        </p:txBody>
      </p:sp>
      <p:sp>
        <p:nvSpPr>
          <p:cNvPr id="2" name="Title 1"/>
          <p:cNvSpPr>
            <a:spLocks noGrp="1"/>
          </p:cNvSpPr>
          <p:nvPr>
            <p:ph type="title"/>
          </p:nvPr>
        </p:nvSpPr>
        <p:spPr>
          <a:xfrm>
            <a:off x="106680" y="0"/>
            <a:ext cx="4480560" cy="670560"/>
          </a:xfrm>
        </p:spPr>
        <p:txBody>
          <a:bodyPr/>
          <a:lstStyle/>
          <a:p>
            <a:r>
              <a:rPr lang="en-US" b="1" dirty="0" smtClean="0">
                <a:solidFill>
                  <a:schemeClr val="bg1"/>
                </a:solidFill>
              </a:rPr>
              <a:t>Testimony </a:t>
            </a:r>
            <a:endParaRPr lang="en-ZA" b="1" dirty="0">
              <a:solidFill>
                <a:schemeClr val="bg1"/>
              </a:solidFill>
            </a:endParaRPr>
          </a:p>
        </p:txBody>
      </p:sp>
    </p:spTree>
    <p:extLst>
      <p:ext uri="{BB962C8B-B14F-4D97-AF65-F5344CB8AC3E}">
        <p14:creationId xmlns:p14="http://schemas.microsoft.com/office/powerpoint/2010/main" val="1517020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7" y="128588"/>
            <a:ext cx="8708572" cy="504825"/>
          </a:xfrm>
        </p:spPr>
        <p:txBody>
          <a:bodyPr/>
          <a:lstStyle/>
          <a:p>
            <a:r>
              <a:rPr lang="en-US" sz="2800" b="1" dirty="0" smtClean="0"/>
              <a:t>P4. </a:t>
            </a:r>
            <a:r>
              <a:rPr lang="en-US" sz="2800" b="1" dirty="0" smtClean="0"/>
              <a:t>Experiencing </a:t>
            </a:r>
            <a:r>
              <a:rPr lang="en-US" sz="2800" b="1" dirty="0"/>
              <a:t>God’s </a:t>
            </a:r>
            <a:r>
              <a:rPr lang="en-US" sz="2800" b="1" u="sng" dirty="0" smtClean="0"/>
              <a:t>tangible presence</a:t>
            </a:r>
            <a:r>
              <a:rPr lang="en-US" sz="2800" b="1" dirty="0" smtClean="0"/>
              <a:t> is a normal part of the </a:t>
            </a:r>
            <a:r>
              <a:rPr lang="en-US" sz="2800" b="1" dirty="0"/>
              <a:t>Christian walk</a:t>
            </a:r>
            <a:endParaRPr lang="en-ZA" sz="2800" b="1" dirty="0"/>
          </a:p>
        </p:txBody>
      </p:sp>
      <p:sp>
        <p:nvSpPr>
          <p:cNvPr id="3" name="Content Placeholder 2"/>
          <p:cNvSpPr>
            <a:spLocks noGrp="1"/>
          </p:cNvSpPr>
          <p:nvPr>
            <p:ph idx="1"/>
          </p:nvPr>
        </p:nvSpPr>
        <p:spPr>
          <a:xfrm>
            <a:off x="133350" y="1422399"/>
            <a:ext cx="8934450" cy="4398963"/>
          </a:xfrm>
        </p:spPr>
        <p:txBody>
          <a:bodyPr/>
          <a:lstStyle/>
          <a:p>
            <a:pPr>
              <a:spcAft>
                <a:spcPts val="1200"/>
              </a:spcAft>
            </a:pPr>
            <a:r>
              <a:rPr lang="en-US" sz="2400" b="1" i="1" dirty="0" smtClean="0"/>
              <a:t>OLD TESTAMENT PROMISE</a:t>
            </a:r>
            <a:r>
              <a:rPr lang="en-US" sz="2400" i="1" dirty="0" smtClean="0"/>
              <a:t>: I </a:t>
            </a:r>
            <a:r>
              <a:rPr lang="en-US" sz="2400" i="1" dirty="0"/>
              <a:t>will give you a new heart, and </a:t>
            </a:r>
            <a:r>
              <a:rPr lang="en-US" sz="2400" b="1" i="1" dirty="0">
                <a:solidFill>
                  <a:schemeClr val="accent1"/>
                </a:solidFill>
              </a:rPr>
              <a:t>a new spirit I will put within </a:t>
            </a:r>
            <a:r>
              <a:rPr lang="en-US" sz="2400" b="1" i="1" dirty="0" smtClean="0">
                <a:solidFill>
                  <a:schemeClr val="accent1"/>
                </a:solidFill>
              </a:rPr>
              <a:t>you</a:t>
            </a:r>
            <a:r>
              <a:rPr lang="en-US" sz="2400" i="1" dirty="0" smtClean="0"/>
              <a:t>…. And </a:t>
            </a:r>
            <a:r>
              <a:rPr lang="en-US" sz="2400" b="1" i="1" dirty="0">
                <a:solidFill>
                  <a:schemeClr val="accent1"/>
                </a:solidFill>
              </a:rPr>
              <a:t>I will put my Spirit within </a:t>
            </a:r>
            <a:r>
              <a:rPr lang="en-US" sz="2400" b="1" i="1" dirty="0" smtClean="0">
                <a:solidFill>
                  <a:schemeClr val="accent1"/>
                </a:solidFill>
              </a:rPr>
              <a:t>you</a:t>
            </a:r>
            <a:r>
              <a:rPr lang="en-US" sz="2400" i="1" dirty="0" smtClean="0"/>
              <a:t> </a:t>
            </a:r>
            <a:r>
              <a:rPr lang="en-US" sz="2400" dirty="0" smtClean="0"/>
              <a:t>(</a:t>
            </a:r>
            <a:r>
              <a:rPr lang="en-US" sz="2400" dirty="0" err="1"/>
              <a:t>Eze</a:t>
            </a:r>
            <a:r>
              <a:rPr lang="en-US" sz="2400" dirty="0"/>
              <a:t> 36:25–27</a:t>
            </a:r>
            <a:r>
              <a:rPr lang="en-US" sz="2400" dirty="0" smtClean="0"/>
              <a:t>)</a:t>
            </a:r>
          </a:p>
          <a:p>
            <a:pPr>
              <a:spcAft>
                <a:spcPts val="1200"/>
              </a:spcAft>
            </a:pPr>
            <a:r>
              <a:rPr lang="en-US" sz="2400" b="1" i="1" dirty="0" smtClean="0"/>
              <a:t>NEW TESTAMENT REALITY</a:t>
            </a:r>
            <a:r>
              <a:rPr lang="en-US" sz="2400" i="1" dirty="0" smtClean="0"/>
              <a:t>: “If </a:t>
            </a:r>
            <a:r>
              <a:rPr lang="en-US" sz="2400" i="1" dirty="0"/>
              <a:t>you love me, you will keep my commandments. And I will ask the Father, and he will </a:t>
            </a:r>
            <a:r>
              <a:rPr lang="en-US" sz="2400" b="1" i="1" dirty="0">
                <a:solidFill>
                  <a:schemeClr val="accent1"/>
                </a:solidFill>
              </a:rPr>
              <a:t>give you another Helper, to be with you forever, even the Spirit of truth</a:t>
            </a:r>
            <a:r>
              <a:rPr lang="en-US" sz="2400" i="1" dirty="0" smtClean="0"/>
              <a:t>... </a:t>
            </a:r>
            <a:r>
              <a:rPr lang="en-US" sz="2400" i="1" dirty="0"/>
              <a:t>You know him, for he dwells with you and </a:t>
            </a:r>
            <a:r>
              <a:rPr lang="en-US" sz="2400" b="1" i="1" dirty="0">
                <a:solidFill>
                  <a:schemeClr val="accent1"/>
                </a:solidFill>
              </a:rPr>
              <a:t>will be in you</a:t>
            </a:r>
            <a:r>
              <a:rPr lang="en-US" sz="2400" i="1" dirty="0"/>
              <a:t>. </a:t>
            </a:r>
            <a:r>
              <a:rPr lang="en-US" sz="2400" i="1" dirty="0" smtClean="0"/>
              <a:t>I </a:t>
            </a:r>
            <a:r>
              <a:rPr lang="en-US" sz="2400" i="1" dirty="0"/>
              <a:t>will not leave you as orphans; </a:t>
            </a:r>
            <a:r>
              <a:rPr lang="en-US" sz="2400" b="1" i="1" dirty="0">
                <a:solidFill>
                  <a:schemeClr val="accent1"/>
                </a:solidFill>
              </a:rPr>
              <a:t>I will come to you</a:t>
            </a:r>
            <a:r>
              <a:rPr lang="en-US" sz="2400" i="1" dirty="0" smtClean="0"/>
              <a:t>… In </a:t>
            </a:r>
            <a:r>
              <a:rPr lang="en-US" sz="2400" i="1" dirty="0"/>
              <a:t>that day you will know that </a:t>
            </a:r>
            <a:r>
              <a:rPr lang="en-US" sz="2400" b="1" i="1" dirty="0">
                <a:solidFill>
                  <a:schemeClr val="accent1"/>
                </a:solidFill>
              </a:rPr>
              <a:t>I am in my Father, and you in me, and I in you</a:t>
            </a:r>
            <a:r>
              <a:rPr lang="en-US" sz="2400" i="1" dirty="0"/>
              <a:t>. Whoever has my commandments and keeps them, he it is who loves me. And he who loves me will be loved by my Father, and </a:t>
            </a:r>
            <a:r>
              <a:rPr lang="en-US" sz="2400" b="1" i="1" dirty="0">
                <a:solidFill>
                  <a:schemeClr val="accent1"/>
                </a:solidFill>
              </a:rPr>
              <a:t>I will love him and </a:t>
            </a:r>
            <a:r>
              <a:rPr lang="en-US" sz="2400" b="1" i="1" dirty="0">
                <a:ln>
                  <a:solidFill>
                    <a:schemeClr val="accent6">
                      <a:lumMod val="75000"/>
                    </a:schemeClr>
                  </a:solidFill>
                </a:ln>
                <a:solidFill>
                  <a:schemeClr val="accent6"/>
                </a:solidFill>
              </a:rPr>
              <a:t>manifest</a:t>
            </a:r>
            <a:r>
              <a:rPr lang="en-US" sz="2400" b="1" i="1" dirty="0">
                <a:solidFill>
                  <a:schemeClr val="accent6"/>
                </a:solidFill>
              </a:rPr>
              <a:t> </a:t>
            </a:r>
            <a:r>
              <a:rPr lang="en-US" sz="2400" b="1" i="1" dirty="0">
                <a:solidFill>
                  <a:schemeClr val="accent1"/>
                </a:solidFill>
              </a:rPr>
              <a:t>myself to him</a:t>
            </a:r>
            <a:r>
              <a:rPr lang="en-US" sz="2400" i="1" dirty="0"/>
              <a:t>.” </a:t>
            </a:r>
            <a:r>
              <a:rPr lang="en-US" sz="2400" i="1" dirty="0" smtClean="0"/>
              <a:t> </a:t>
            </a:r>
            <a:r>
              <a:rPr lang="en-US" sz="2400" dirty="0" smtClean="0"/>
              <a:t>(</a:t>
            </a:r>
            <a:r>
              <a:rPr lang="en-US" sz="2400" dirty="0" err="1"/>
              <a:t>Jn</a:t>
            </a:r>
            <a:r>
              <a:rPr lang="en-US" sz="2400" dirty="0"/>
              <a:t> 14:15–21</a:t>
            </a:r>
            <a:r>
              <a:rPr lang="en-US" sz="2400" dirty="0" smtClean="0"/>
              <a:t>)</a:t>
            </a:r>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pPr>
                <a:defRPr/>
              </a:pPr>
              <a:t>8</a:t>
            </a:fld>
            <a:endParaRPr lang="en-ZA"/>
          </a:p>
        </p:txBody>
      </p:sp>
    </p:spTree>
    <p:extLst>
      <p:ext uri="{BB962C8B-B14F-4D97-AF65-F5344CB8AC3E}">
        <p14:creationId xmlns:p14="http://schemas.microsoft.com/office/powerpoint/2010/main" val="203294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a:stCxn id="7" idx="0"/>
            <a:endCxn id="4" idx="2"/>
          </p:cNvCxnSpPr>
          <p:nvPr/>
        </p:nvCxnSpPr>
        <p:spPr>
          <a:xfrm flipV="1">
            <a:off x="2066474" y="3011706"/>
            <a:ext cx="1270000" cy="1828764"/>
          </a:xfrm>
          <a:prstGeom prst="lin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a:stCxn id="8" idx="0"/>
            <a:endCxn id="6" idx="2"/>
          </p:cNvCxnSpPr>
          <p:nvPr/>
        </p:nvCxnSpPr>
        <p:spPr>
          <a:xfrm flipH="1" flipV="1">
            <a:off x="6219374" y="3011706"/>
            <a:ext cx="1282700" cy="1828764"/>
          </a:xfrm>
          <a:prstGeom prst="lin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140004" y="121782"/>
            <a:ext cx="8975422" cy="551769"/>
          </a:xfrm>
        </p:spPr>
        <p:txBody>
          <a:bodyPr/>
          <a:lstStyle/>
          <a:p>
            <a:pPr fontAlgn="ctr"/>
            <a:r>
              <a:rPr lang="en-US" sz="2800" b="1" dirty="0" smtClean="0"/>
              <a:t>P5. </a:t>
            </a:r>
            <a:r>
              <a:rPr lang="en-US" sz="2800" b="1" dirty="0" smtClean="0"/>
              <a:t>But, paradoxically, there still </a:t>
            </a:r>
            <a:r>
              <a:rPr lang="en-US" sz="2800" b="1" i="1" u="sng" dirty="0" smtClean="0"/>
              <a:t>SEEM TO BE </a:t>
            </a:r>
            <a:r>
              <a:rPr lang="en-US" sz="2800" b="1" dirty="0" smtClean="0"/>
              <a:t>obstacles </a:t>
            </a:r>
            <a:r>
              <a:rPr lang="en-US" sz="2800" b="1" dirty="0"/>
              <a:t>to </a:t>
            </a:r>
            <a:r>
              <a:rPr lang="en-US" sz="2800" b="1" dirty="0" smtClean="0"/>
              <a:t>entering Father’s </a:t>
            </a:r>
            <a:r>
              <a:rPr lang="en-US" sz="2800" b="1" dirty="0" smtClean="0"/>
              <a:t>Presence…</a:t>
            </a:r>
            <a:endParaRPr lang="en-US" sz="2800" b="1" dirty="0"/>
          </a:p>
        </p:txBody>
      </p:sp>
      <p:sp>
        <p:nvSpPr>
          <p:cNvPr id="12" name="Rectangle 11"/>
          <p:cNvSpPr/>
          <p:nvPr/>
        </p:nvSpPr>
        <p:spPr>
          <a:xfrm>
            <a:off x="189414" y="1855058"/>
            <a:ext cx="8735060" cy="4154984"/>
          </a:xfrm>
          <a:prstGeom prst="rect">
            <a:avLst/>
          </a:prstGeom>
        </p:spPr>
        <p:txBody>
          <a:bodyPr wrap="square">
            <a:spAutoFit/>
          </a:bodyPr>
          <a:lstStyle/>
          <a:p>
            <a:pPr marL="342900" indent="-342900" fontAlgn="base">
              <a:spcBef>
                <a:spcPct val="0"/>
              </a:spcBef>
              <a:spcAft>
                <a:spcPct val="0"/>
              </a:spcAft>
              <a:buFont typeface="Arial" pitchFamily="34" charset="0"/>
              <a:buChar char="•"/>
            </a:pPr>
            <a:r>
              <a:rPr lang="en-US" sz="2400" i="1" dirty="0" smtClean="0">
                <a:solidFill>
                  <a:prstClr val="black"/>
                </a:solidFill>
                <a:latin typeface="Century Gothic" pitchFamily="34" charset="0"/>
                <a:ea typeface="MS PGothic" pitchFamily="34" charset="-128"/>
              </a:rPr>
              <a:t>Who </a:t>
            </a:r>
            <a:r>
              <a:rPr lang="en-US" sz="2400" i="1" dirty="0">
                <a:solidFill>
                  <a:prstClr val="black"/>
                </a:solidFill>
                <a:latin typeface="Century Gothic" pitchFamily="34" charset="0"/>
                <a:ea typeface="MS PGothic" pitchFamily="34" charset="-128"/>
              </a:rPr>
              <a:t>shall ascend the hill of the </a:t>
            </a:r>
            <a:r>
              <a:rPr lang="en-US" sz="2400" i="1" cap="small" dirty="0">
                <a:solidFill>
                  <a:prstClr val="black"/>
                </a:solidFill>
                <a:latin typeface="Century Gothic" pitchFamily="34" charset="0"/>
                <a:ea typeface="MS PGothic" pitchFamily="34" charset="-128"/>
              </a:rPr>
              <a:t>Lord</a:t>
            </a:r>
            <a:r>
              <a:rPr lang="en-US" sz="2400" i="1" dirty="0">
                <a:solidFill>
                  <a:prstClr val="black"/>
                </a:solidFill>
                <a:latin typeface="Century Gothic" pitchFamily="34" charset="0"/>
                <a:ea typeface="MS PGothic" pitchFamily="34" charset="-128"/>
              </a:rPr>
              <a:t>? And </a:t>
            </a:r>
            <a:r>
              <a:rPr lang="en-US" sz="2400" b="1" i="1" dirty="0">
                <a:solidFill>
                  <a:srgbClr val="4F81BD"/>
                </a:solidFill>
                <a:latin typeface="Century Gothic" pitchFamily="34" charset="0"/>
                <a:ea typeface="MS PGothic" pitchFamily="34" charset="-128"/>
              </a:rPr>
              <a:t>who shall stand in his holy place</a:t>
            </a:r>
            <a:r>
              <a:rPr lang="en-US" sz="2400" i="1" dirty="0">
                <a:solidFill>
                  <a:prstClr val="black"/>
                </a:solidFill>
                <a:latin typeface="Century Gothic" pitchFamily="34" charset="0"/>
                <a:ea typeface="MS PGothic" pitchFamily="34" charset="-128"/>
              </a:rPr>
              <a:t>? </a:t>
            </a:r>
            <a:r>
              <a:rPr lang="en-US" sz="2400" i="1" dirty="0" smtClean="0">
                <a:solidFill>
                  <a:prstClr val="black"/>
                </a:solidFill>
                <a:latin typeface="Century Gothic" pitchFamily="34" charset="0"/>
                <a:ea typeface="MS PGothic" pitchFamily="34" charset="-128"/>
              </a:rPr>
              <a:t/>
            </a:r>
            <a:br>
              <a:rPr lang="en-US" sz="2400" i="1" dirty="0" smtClean="0">
                <a:solidFill>
                  <a:prstClr val="black"/>
                </a:solidFill>
                <a:latin typeface="Century Gothic" pitchFamily="34" charset="0"/>
                <a:ea typeface="MS PGothic" pitchFamily="34" charset="-128"/>
              </a:rPr>
            </a:br>
            <a:r>
              <a:rPr lang="en-US" sz="2400" i="1" dirty="0" smtClean="0">
                <a:solidFill>
                  <a:prstClr val="black"/>
                </a:solidFill>
                <a:latin typeface="Century Gothic" pitchFamily="34" charset="0"/>
                <a:ea typeface="MS PGothic" pitchFamily="34" charset="-128"/>
              </a:rPr>
              <a:t>He </a:t>
            </a:r>
            <a:r>
              <a:rPr lang="en-US" sz="2400" i="1" dirty="0">
                <a:solidFill>
                  <a:prstClr val="black"/>
                </a:solidFill>
                <a:latin typeface="Century Gothic" pitchFamily="34" charset="0"/>
                <a:ea typeface="MS PGothic" pitchFamily="34" charset="-128"/>
              </a:rPr>
              <a:t>who has </a:t>
            </a:r>
            <a:r>
              <a:rPr lang="en-US" sz="2400" b="1" i="1" dirty="0">
                <a:solidFill>
                  <a:srgbClr val="4F81BD"/>
                </a:solidFill>
                <a:latin typeface="Century Gothic" pitchFamily="34" charset="0"/>
                <a:ea typeface="MS PGothic" pitchFamily="34" charset="-128"/>
              </a:rPr>
              <a:t>clean hands </a:t>
            </a:r>
            <a:r>
              <a:rPr lang="en-US" sz="2400" i="1" dirty="0">
                <a:solidFill>
                  <a:prstClr val="black"/>
                </a:solidFill>
                <a:latin typeface="Century Gothic" pitchFamily="34" charset="0"/>
                <a:ea typeface="MS PGothic" pitchFamily="34" charset="-128"/>
              </a:rPr>
              <a:t>and a </a:t>
            </a:r>
            <a:r>
              <a:rPr lang="en-US" sz="2400" b="1" i="1" dirty="0">
                <a:solidFill>
                  <a:srgbClr val="4F81BD"/>
                </a:solidFill>
                <a:latin typeface="Century Gothic" pitchFamily="34" charset="0"/>
                <a:ea typeface="MS PGothic" pitchFamily="34" charset="-128"/>
              </a:rPr>
              <a:t>pure </a:t>
            </a:r>
            <a:r>
              <a:rPr lang="en-US" sz="2400" b="1" i="1" dirty="0" smtClean="0">
                <a:solidFill>
                  <a:srgbClr val="4F81BD"/>
                </a:solidFill>
                <a:latin typeface="Century Gothic" pitchFamily="34" charset="0"/>
                <a:ea typeface="MS PGothic" pitchFamily="34" charset="-128"/>
              </a:rPr>
              <a:t>heart…</a:t>
            </a:r>
            <a:r>
              <a:rPr lang="en-US" sz="2400" i="1" dirty="0" smtClean="0">
                <a:solidFill>
                  <a:prstClr val="black"/>
                </a:solidFill>
                <a:latin typeface="Century Gothic" pitchFamily="34" charset="0"/>
                <a:ea typeface="MS PGothic" pitchFamily="34" charset="-128"/>
              </a:rPr>
              <a:t> </a:t>
            </a:r>
            <a:r>
              <a:rPr lang="en-US" sz="2400" dirty="0" smtClean="0">
                <a:solidFill>
                  <a:prstClr val="black"/>
                </a:solidFill>
                <a:latin typeface="Century Gothic" pitchFamily="34" charset="0"/>
                <a:ea typeface="MS PGothic" pitchFamily="34" charset="-128"/>
              </a:rPr>
              <a:t>(Ps </a:t>
            </a:r>
            <a:r>
              <a:rPr lang="en-US" sz="2400" dirty="0">
                <a:solidFill>
                  <a:prstClr val="black"/>
                </a:solidFill>
                <a:latin typeface="Century Gothic" pitchFamily="34" charset="0"/>
                <a:ea typeface="MS PGothic" pitchFamily="34" charset="-128"/>
              </a:rPr>
              <a:t>24:3–6) </a:t>
            </a:r>
            <a:endParaRPr lang="en-US" sz="2400" dirty="0" smtClean="0">
              <a:solidFill>
                <a:prstClr val="black"/>
              </a:solidFill>
              <a:latin typeface="Century Gothic" pitchFamily="34" charset="0"/>
              <a:ea typeface="MS PGothic" pitchFamily="34" charset="-128"/>
            </a:endParaRPr>
          </a:p>
          <a:p>
            <a:pPr marL="342900" indent="-342900" fontAlgn="base">
              <a:spcBef>
                <a:spcPct val="0"/>
              </a:spcBef>
              <a:spcAft>
                <a:spcPct val="0"/>
              </a:spcAft>
              <a:buFont typeface="Arial" pitchFamily="34" charset="0"/>
              <a:buChar char="•"/>
            </a:pPr>
            <a:endParaRPr lang="en-US" sz="2400" dirty="0">
              <a:solidFill>
                <a:prstClr val="black"/>
              </a:solidFill>
              <a:latin typeface="Century Gothic" pitchFamily="34" charset="0"/>
              <a:ea typeface="MS PGothic" pitchFamily="34" charset="-128"/>
            </a:endParaRPr>
          </a:p>
          <a:p>
            <a:pPr marL="342900" indent="-342900" fontAlgn="base">
              <a:spcBef>
                <a:spcPct val="0"/>
              </a:spcBef>
              <a:spcAft>
                <a:spcPct val="0"/>
              </a:spcAft>
              <a:buFont typeface="Arial" pitchFamily="34" charset="0"/>
              <a:buChar char="•"/>
            </a:pPr>
            <a:r>
              <a:rPr lang="en-US" sz="2400" dirty="0">
                <a:solidFill>
                  <a:prstClr val="white">
                    <a:lumMod val="50000"/>
                  </a:prstClr>
                </a:solidFill>
                <a:latin typeface="Century Gothic" pitchFamily="34" charset="0"/>
                <a:ea typeface="MS PGothic" pitchFamily="34" charset="-128"/>
              </a:rPr>
              <a:t>James, a servant of God and of the Lord Jesus Christ, To the twelve tribes in the </a:t>
            </a:r>
            <a:r>
              <a:rPr lang="en-US" sz="2400" dirty="0" smtClean="0">
                <a:solidFill>
                  <a:prstClr val="white">
                    <a:lumMod val="50000"/>
                  </a:prstClr>
                </a:solidFill>
                <a:latin typeface="Century Gothic" pitchFamily="34" charset="0"/>
                <a:ea typeface="MS PGothic" pitchFamily="34" charset="-128"/>
              </a:rPr>
              <a:t>Dispersion … [who] hold the faith </a:t>
            </a:r>
            <a:r>
              <a:rPr lang="en-US" sz="2400" dirty="0">
                <a:solidFill>
                  <a:prstClr val="white">
                    <a:lumMod val="50000"/>
                  </a:prstClr>
                </a:solidFill>
                <a:latin typeface="Century Gothic" pitchFamily="34" charset="0"/>
                <a:ea typeface="MS PGothic" pitchFamily="34" charset="-128"/>
              </a:rPr>
              <a:t>in our Lord Jesus </a:t>
            </a:r>
            <a:r>
              <a:rPr lang="en-US" sz="2400" dirty="0" smtClean="0">
                <a:solidFill>
                  <a:prstClr val="white">
                    <a:lumMod val="50000"/>
                  </a:prstClr>
                </a:solidFill>
                <a:latin typeface="Century Gothic" pitchFamily="34" charset="0"/>
                <a:ea typeface="MS PGothic" pitchFamily="34" charset="-128"/>
              </a:rPr>
              <a:t>Christ…(Jm1:1; 2:1)</a:t>
            </a:r>
          </a:p>
          <a:p>
            <a:pPr marL="342900" indent="-342900" fontAlgn="base">
              <a:spcBef>
                <a:spcPct val="0"/>
              </a:spcBef>
              <a:spcAft>
                <a:spcPct val="0"/>
              </a:spcAft>
              <a:buFont typeface="Arial" pitchFamily="34" charset="0"/>
              <a:buChar char="•"/>
            </a:pPr>
            <a:r>
              <a:rPr lang="en-US" sz="2400" dirty="0" smtClean="0">
                <a:solidFill>
                  <a:prstClr val="black"/>
                </a:solidFill>
                <a:latin typeface="Century Gothic" pitchFamily="34" charset="0"/>
                <a:ea typeface="MS PGothic" pitchFamily="34" charset="-128"/>
              </a:rPr>
              <a:t>Draw </a:t>
            </a:r>
            <a:r>
              <a:rPr lang="en-US" sz="2400" dirty="0">
                <a:solidFill>
                  <a:prstClr val="black"/>
                </a:solidFill>
                <a:latin typeface="Century Gothic" pitchFamily="34" charset="0"/>
                <a:ea typeface="MS PGothic" pitchFamily="34" charset="-128"/>
              </a:rPr>
              <a:t>near to God, and he will draw near to you</a:t>
            </a:r>
            <a:r>
              <a:rPr lang="en-US" sz="2400" dirty="0" smtClean="0">
                <a:solidFill>
                  <a:prstClr val="black"/>
                </a:solidFill>
                <a:latin typeface="Century Gothic" pitchFamily="34" charset="0"/>
                <a:ea typeface="MS PGothic" pitchFamily="34" charset="-128"/>
              </a:rPr>
              <a:t>. </a:t>
            </a:r>
            <a:br>
              <a:rPr lang="en-US" sz="2400" dirty="0" smtClean="0">
                <a:solidFill>
                  <a:prstClr val="black"/>
                </a:solidFill>
                <a:latin typeface="Century Gothic" pitchFamily="34" charset="0"/>
                <a:ea typeface="MS PGothic" pitchFamily="34" charset="-128"/>
              </a:rPr>
            </a:br>
            <a:r>
              <a:rPr lang="en-US" sz="2400" b="1" i="1" dirty="0" smtClean="0">
                <a:solidFill>
                  <a:srgbClr val="4F81BD"/>
                </a:solidFill>
                <a:latin typeface="Century Gothic" pitchFamily="34" charset="0"/>
                <a:ea typeface="MS PGothic" pitchFamily="34" charset="-128"/>
              </a:rPr>
              <a:t>Cleanse </a:t>
            </a:r>
            <a:r>
              <a:rPr lang="en-US" sz="2400" b="1" i="1" dirty="0">
                <a:solidFill>
                  <a:srgbClr val="4F81BD"/>
                </a:solidFill>
                <a:latin typeface="Century Gothic" pitchFamily="34" charset="0"/>
                <a:ea typeface="MS PGothic" pitchFamily="34" charset="-128"/>
              </a:rPr>
              <a:t>your hands</a:t>
            </a:r>
            <a:r>
              <a:rPr lang="en-US" sz="2400" i="1" dirty="0">
                <a:solidFill>
                  <a:prstClr val="black"/>
                </a:solidFill>
                <a:latin typeface="Century Gothic" pitchFamily="34" charset="0"/>
                <a:ea typeface="MS PGothic" pitchFamily="34" charset="-128"/>
                <a:cs typeface="Arial" pitchFamily="34" charset="0"/>
              </a:rPr>
              <a:t>, you sinners, and </a:t>
            </a:r>
            <a:r>
              <a:rPr lang="en-US" sz="2400" b="1" i="1" dirty="0">
                <a:solidFill>
                  <a:srgbClr val="4F81BD"/>
                </a:solidFill>
                <a:latin typeface="Century Gothic" pitchFamily="34" charset="0"/>
                <a:ea typeface="MS PGothic" pitchFamily="34" charset="-128"/>
              </a:rPr>
              <a:t>purify your hearts</a:t>
            </a:r>
            <a:r>
              <a:rPr lang="en-US" sz="2400" i="1" dirty="0">
                <a:solidFill>
                  <a:prstClr val="black"/>
                </a:solidFill>
                <a:latin typeface="Century Gothic" pitchFamily="34" charset="0"/>
                <a:ea typeface="MS PGothic" pitchFamily="34" charset="-128"/>
                <a:cs typeface="Arial" pitchFamily="34" charset="0"/>
              </a:rPr>
              <a:t>, you double-minded. </a:t>
            </a:r>
            <a:r>
              <a:rPr lang="en-US" sz="2400" dirty="0">
                <a:solidFill>
                  <a:prstClr val="black"/>
                </a:solidFill>
                <a:latin typeface="Century Gothic" pitchFamily="34" charset="0"/>
                <a:ea typeface="MS PGothic" pitchFamily="34" charset="-128"/>
                <a:cs typeface="Arial" pitchFamily="34" charset="0"/>
              </a:rPr>
              <a:t>(Jas 4:8) </a:t>
            </a:r>
          </a:p>
          <a:p>
            <a:pPr marL="342900" indent="-342900" fontAlgn="base">
              <a:spcBef>
                <a:spcPct val="0"/>
              </a:spcBef>
              <a:spcAft>
                <a:spcPct val="0"/>
              </a:spcAft>
              <a:buFont typeface="Arial" pitchFamily="34" charset="0"/>
              <a:buChar char="•"/>
            </a:pPr>
            <a:endParaRPr lang="en-US" sz="2400" dirty="0">
              <a:solidFill>
                <a:prstClr val="black"/>
              </a:solidFill>
              <a:latin typeface="Century Gothic" pitchFamily="34" charset="0"/>
              <a:ea typeface="MS PGothic" pitchFamily="34" charset="-128"/>
            </a:endParaRPr>
          </a:p>
        </p:txBody>
      </p:sp>
      <p:sp>
        <p:nvSpPr>
          <p:cNvPr id="4" name="Rounded Rectangle 3"/>
          <p:cNvSpPr/>
          <p:nvPr/>
        </p:nvSpPr>
        <p:spPr>
          <a:xfrm>
            <a:off x="2409374" y="2643406"/>
            <a:ext cx="1854200" cy="3683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smtClean="0">
              <a:solidFill>
                <a:prstClr val="white"/>
              </a:solidFill>
              <a:latin typeface="Century Gothic" pitchFamily="34" charset="0"/>
              <a:cs typeface="Arial" pitchFamily="34" charset="0"/>
            </a:endParaRPr>
          </a:p>
        </p:txBody>
      </p:sp>
      <p:sp>
        <p:nvSpPr>
          <p:cNvPr id="6" name="Rounded Rectangle 5"/>
          <p:cNvSpPr/>
          <p:nvPr/>
        </p:nvSpPr>
        <p:spPr>
          <a:xfrm>
            <a:off x="5292274" y="2643406"/>
            <a:ext cx="1854200" cy="3683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smtClean="0">
              <a:solidFill>
                <a:prstClr val="white"/>
              </a:solidFill>
              <a:latin typeface="Century Gothic" pitchFamily="34" charset="0"/>
              <a:cs typeface="Arial" pitchFamily="34" charset="0"/>
            </a:endParaRPr>
          </a:p>
        </p:txBody>
      </p:sp>
      <p:sp>
        <p:nvSpPr>
          <p:cNvPr id="7" name="Rounded Rectangle 6"/>
          <p:cNvSpPr/>
          <p:nvPr/>
        </p:nvSpPr>
        <p:spPr>
          <a:xfrm>
            <a:off x="580574" y="4840470"/>
            <a:ext cx="2971800" cy="3683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smtClean="0">
              <a:solidFill>
                <a:prstClr val="white"/>
              </a:solidFill>
              <a:latin typeface="Century Gothic" pitchFamily="34" charset="0"/>
              <a:cs typeface="Arial" pitchFamily="34" charset="0"/>
            </a:endParaRPr>
          </a:p>
        </p:txBody>
      </p:sp>
      <p:sp>
        <p:nvSpPr>
          <p:cNvPr id="8" name="Rounded Rectangle 7"/>
          <p:cNvSpPr/>
          <p:nvPr/>
        </p:nvSpPr>
        <p:spPr>
          <a:xfrm>
            <a:off x="6136824" y="4840470"/>
            <a:ext cx="2730500" cy="3683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smtClean="0">
              <a:solidFill>
                <a:prstClr val="white"/>
              </a:solidFill>
              <a:latin typeface="Century Gothic" pitchFamily="34" charset="0"/>
              <a:cs typeface="Arial" pitchFamily="34" charset="0"/>
            </a:endParaRPr>
          </a:p>
        </p:txBody>
      </p:sp>
      <p:sp>
        <p:nvSpPr>
          <p:cNvPr id="14" name="Slide Number Placeholder 3"/>
          <p:cNvSpPr>
            <a:spLocks noGrp="1"/>
          </p:cNvSpPr>
          <p:nvPr>
            <p:ph type="sldNum" sz="quarter" idx="12"/>
          </p:nvPr>
        </p:nvSpPr>
        <p:spPr>
          <a:xfrm>
            <a:off x="6930564" y="6548662"/>
            <a:ext cx="2133600" cy="365125"/>
          </a:xfrm>
        </p:spPr>
        <p:txBody>
          <a:bodyPr/>
          <a:lstStyle/>
          <a:p>
            <a:pPr>
              <a:defRPr/>
            </a:pPr>
            <a:fld id="{9B69759B-C1D9-417C-9B4A-0F717375400C}" type="slidenum">
              <a:rPr lang="en-ZA" smtClean="0"/>
              <a:pPr>
                <a:defRPr/>
              </a:pPr>
              <a:t>9</a:t>
            </a:fld>
            <a:endParaRPr lang="en-ZA" dirty="0"/>
          </a:p>
        </p:txBody>
      </p:sp>
    </p:spTree>
    <p:extLst>
      <p:ext uri="{BB962C8B-B14F-4D97-AF65-F5344CB8AC3E}">
        <p14:creationId xmlns:p14="http://schemas.microsoft.com/office/powerpoint/2010/main" val="4172180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fade">
                                      <p:cBhvr>
                                        <p:cTn id="7" dur="500"/>
                                        <p:tgtEl>
                                          <p:spTgt spid="1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4" grpId="0" animBg="1"/>
      <p:bldP spid="6" grpId="0" animBg="1"/>
      <p:bldP spid="7" grpId="0" animBg="1"/>
      <p:bldP spid="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fontAlgn="ctr">
          <a:defRPr sz="2400" b="1" dirty="0"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23362</TotalTime>
  <Words>5254</Words>
  <Application>Microsoft Office PowerPoint</Application>
  <PresentationFormat>On-screen Show (4:3)</PresentationFormat>
  <Paragraphs>329</Paragraphs>
  <Slides>33</Slides>
  <Notes>27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1_Office Theme</vt:lpstr>
      <vt:lpstr>PowerPoint Presentation</vt:lpstr>
      <vt:lpstr>PowerPoint Presentation</vt:lpstr>
      <vt:lpstr>P1. God has a clear desire to answer our prayers</vt:lpstr>
      <vt:lpstr>…(cont.)</vt:lpstr>
      <vt:lpstr>PowerPoint Presentation</vt:lpstr>
      <vt:lpstr>PowerPoint Presentation</vt:lpstr>
      <vt:lpstr>Testimony </vt:lpstr>
      <vt:lpstr>P4. Experiencing God’s tangible presence is a normal part of the Christian walk</vt:lpstr>
      <vt:lpstr>P5. But, paradoxically, there still SEEM TO BE obstacles to entering Father’s Presence…</vt:lpstr>
      <vt:lpstr>… and to answered prayer</vt:lpstr>
      <vt:lpstr>P5. The NT in fact teaches about many obstacles. They are not matters of law, but of the heart</vt:lpstr>
      <vt:lpstr>PowerPoint Presentation</vt:lpstr>
      <vt:lpstr>The example of Israel (1/5): What faith is not…</vt:lpstr>
      <vt:lpstr>The example of Israel (2/5): God’s Promise to Israel</vt:lpstr>
      <vt:lpstr>The example of Israel (3/5): Israel’s response </vt:lpstr>
      <vt:lpstr>The example of Israel (4/5): Unbelief vs. faith  </vt:lpstr>
      <vt:lpstr>The example of Israel (5/5): The fruit of faith &amp; unbelief</vt:lpstr>
      <vt:lpstr>Illustration:</vt:lpstr>
      <vt:lpstr> </vt:lpstr>
      <vt:lpstr> </vt:lpstr>
      <vt:lpstr> </vt:lpstr>
      <vt:lpstr>PowerPoint Presentation</vt:lpstr>
      <vt:lpstr>PowerPoint Presentation</vt:lpstr>
      <vt:lpstr>PowerPoint Presentation</vt:lpstr>
      <vt:lpstr>PowerPoint Presentation</vt:lpstr>
      <vt:lpstr>PowerPoint Presentation</vt:lpstr>
      <vt:lpstr> </vt:lpstr>
      <vt:lpstr>The 10 Principles of faith (10) </vt:lpstr>
      <vt:lpstr>In summary: Recognizing biblical, saving faith</vt:lpstr>
      <vt:lpstr>Example 1: Psalm 91</vt:lpstr>
      <vt:lpstr>Example 1: Psalm 91</vt:lpstr>
      <vt:lpstr>Grp discussion: Unbelief response, vs. faith response</vt:lpstr>
      <vt:lpstr>The 10 Basic principles of faith - Summary</vt:lpstr>
    </vt:vector>
  </TitlesOfParts>
  <Company>EDGE Growth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Goldberg</dc:creator>
  <cp:lastModifiedBy>Jason Goldberg</cp:lastModifiedBy>
  <cp:revision>357</cp:revision>
  <dcterms:created xsi:type="dcterms:W3CDTF">2013-02-07T17:40:20Z</dcterms:created>
  <dcterms:modified xsi:type="dcterms:W3CDTF">2014-02-10T06:06:59Z</dcterms:modified>
</cp:coreProperties>
</file>