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82" r:id="rId5"/>
    <p:sldId id="281" r:id="rId6"/>
    <p:sldId id="284" r:id="rId7"/>
    <p:sldId id="285" r:id="rId8"/>
    <p:sldId id="258" r:id="rId9"/>
    <p:sldId id="271" r:id="rId10"/>
    <p:sldId id="260" r:id="rId11"/>
    <p:sldId id="261" r:id="rId12"/>
    <p:sldId id="262" r:id="rId13"/>
    <p:sldId id="275" r:id="rId14"/>
    <p:sldId id="263" r:id="rId15"/>
    <p:sldId id="264" r:id="rId16"/>
    <p:sldId id="265" r:id="rId17"/>
    <p:sldId id="267" r:id="rId18"/>
    <p:sldId id="268" r:id="rId19"/>
    <p:sldId id="277" r:id="rId20"/>
    <p:sldId id="269" r:id="rId21"/>
    <p:sldId id="283" r:id="rId22"/>
    <p:sldId id="270" r:id="rId23"/>
    <p:sldId id="286" r:id="rId24"/>
    <p:sldId id="276" r:id="rId25"/>
    <p:sldId id="278" r:id="rId26"/>
    <p:sldId id="273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531" autoAdjust="0"/>
  </p:normalViewPr>
  <p:slideViewPr>
    <p:cSldViewPr snapToGrid="0" showGuides="1">
      <p:cViewPr>
        <p:scale>
          <a:sx n="50" d="100"/>
          <a:sy n="50" d="100"/>
        </p:scale>
        <p:origin x="-1710" y="-642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984A8-C220-4346-B541-AC30D4E870F5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E2AA8-ECDE-4C13-A026-7C04AEF7A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1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6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15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0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16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7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17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72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18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6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19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21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90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25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2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7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8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F125D-4EBD-4D56-AFF5-EA38B9B109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10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0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11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22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13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3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A59B3-A960-4D50-B166-C7567CF5EF6D}" type="slidenum">
              <a:rPr lang="en-ZA" smtClean="0">
                <a:solidFill>
                  <a:prstClr val="black"/>
                </a:solidFill>
              </a:rPr>
              <a:pPr/>
              <a:t>14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7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4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9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3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B054-33C1-46B9-A5DA-68A08D2D23DC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0564" y="654866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5EF53-4AF0-45DD-B7A1-47F2FCBB8AE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47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3CC4-FB65-40BB-A649-AAA73275748A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8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3CC4-FB65-40BB-A649-AAA73275748A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9759B-C1D9-417C-9B4A-0F717375400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703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4C1C-5D85-455B-AF55-6985FCE7C8F8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C3EF-B627-408E-8E9E-9B0F840AB0D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985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F04B-C28D-49D1-A510-1F8597D69D54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AE4B-C207-423B-BB34-0F304942718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2289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46EB-090D-4DC9-A18A-9201F3CC4F8E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C811-B0FE-4ED2-B4A6-94D8AEF0AFF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646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ACF1-17C0-4101-B896-37FB13694401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86B9F-750A-43CA-9C99-2953B0F34C1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8768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1AB1-E33B-4FB7-B2AB-3F458D3526AB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2C29-00D7-46B9-BCF4-EF3A581DB6A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947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40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4B17-1228-4535-B089-B2EE0352511D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DD1C-638E-414F-95A6-08B1E03F86B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4922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F583-D75D-47EA-B8B4-3F17986D47E1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B545-756F-4A9F-9642-5649DB0A8E3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7653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073A-4FF1-4EFA-8D24-5FAD020530AA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BAEE-F6E3-4D88-BDF2-95A86F0C788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4710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AC93-711F-4B6C-91DC-241598B780A3}" type="datetime1">
              <a:rPr lang="en-ZA"/>
              <a:pPr>
                <a:defRPr/>
              </a:pPr>
              <a:t>2014/01/27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A0FB-B224-4C9E-B6DE-E0BC71471BE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307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28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31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1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2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1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3074-DC57-4AB2-98D5-839F55DF8E3D}" type="datetimeFigureOut">
              <a:rPr lang="en-GB" smtClean="0"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8AE4-BC4D-4721-86BF-5CF9BFF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9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9657" y="128588"/>
            <a:ext cx="852714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entury Gothic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B6531-76B4-4751-937D-CC753073F83C}" type="datetime1">
              <a:rPr lang="en-Z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2014/01/27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486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entury Gothic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9AD886-E021-4A0E-AF17-6C8A1A213D20}" type="slidenum">
              <a:rPr lang="en-Z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44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rtl="0" eaLnBrk="0" fontAlgn="base" hangingPunct="0">
        <a:spcBef>
          <a:spcPct val="0"/>
        </a:spcBef>
        <a:spcAft>
          <a:spcPct val="0"/>
        </a:spcAft>
        <a:defRPr lang="en-ZA" sz="3200" b="1" kern="1200" dirty="0" smtClean="0">
          <a:solidFill>
            <a:schemeClr val="tx1"/>
          </a:solidFill>
          <a:latin typeface="Century Gothic" pitchFamily="34" charset="0"/>
          <a:ea typeface="MS PGothic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Century Gothic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Century Gothic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rayer Minist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02FAED8-3281-46D8-B909-C3773E283134}" type="slidenum">
              <a:rPr lang="en-ZA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</a:t>
            </a:fld>
            <a:endParaRPr lang="en-ZA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982" y="5994950"/>
            <a:ext cx="6685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ZA" sz="2400" b="1" dirty="0">
                <a:solidFill>
                  <a:srgbClr val="EEECE1">
                    <a:lumMod val="90000"/>
                  </a:srgbClr>
                </a:solidFill>
                <a:latin typeface="Papyrus" pitchFamily="66" charset="0"/>
              </a:rPr>
              <a:t>2 Chron. 7:14</a:t>
            </a:r>
            <a:endParaRPr lang="en-ZA" sz="3600" b="1" dirty="0">
              <a:solidFill>
                <a:srgbClr val="EEECE1">
                  <a:lumMod val="90000"/>
                </a:srgbClr>
              </a:solidFill>
              <a:latin typeface="Papyrus" pitchFamily="66" charset="0"/>
            </a:endParaRPr>
          </a:p>
          <a:p>
            <a:pPr algn="r">
              <a:defRPr/>
            </a:pPr>
            <a:r>
              <a:rPr lang="en-ZA" sz="2400" b="1" dirty="0">
                <a:solidFill>
                  <a:srgbClr val="EEECE1">
                    <a:lumMod val="90000"/>
                  </a:srgbClr>
                </a:solidFill>
                <a:latin typeface="Papyrus" pitchFamily="66" charset="0"/>
              </a:rPr>
              <a:t>If My people who are called by My name...	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1982" y="263727"/>
            <a:ext cx="8318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ZA" sz="4400" b="1" dirty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  <a:t>“Our Father”… </a:t>
            </a:r>
            <a:r>
              <a:rPr lang="en-ZA" sz="4400" b="1" dirty="0" smtClean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  <a:t/>
            </a:r>
            <a:br>
              <a:rPr lang="en-ZA" sz="4400" b="1" dirty="0" smtClean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</a:br>
            <a:r>
              <a:rPr lang="en-ZA" sz="4400" b="1" dirty="0" smtClean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  <a:t>	</a:t>
            </a:r>
            <a:r>
              <a:rPr lang="en-ZA" sz="3600" b="1" i="1" dirty="0" smtClean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  <a:t>… A </a:t>
            </a:r>
            <a:r>
              <a:rPr lang="en-ZA" sz="3600" b="1" i="1" dirty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  <a:t>Prayer  Journey</a:t>
            </a:r>
            <a:br>
              <a:rPr lang="en-ZA" sz="3600" b="1" i="1" dirty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</a:br>
            <a:endParaRPr lang="en-ZA" sz="4400" b="1" i="1" dirty="0" smtClean="0">
              <a:solidFill>
                <a:srgbClr val="EEECE1">
                  <a:lumMod val="25000"/>
                </a:srgbClr>
              </a:solidFill>
              <a:latin typeface="Papyrus" pitchFamily="66" charset="0"/>
            </a:endParaRPr>
          </a:p>
          <a:p>
            <a:pPr eaLnBrk="1" hangingPunct="1"/>
            <a:r>
              <a:rPr lang="en-ZA" sz="3600" b="1" dirty="0" smtClean="0">
                <a:solidFill>
                  <a:srgbClr val="EEECE1">
                    <a:lumMod val="50000"/>
                  </a:srgbClr>
                </a:solidFill>
                <a:latin typeface="Papyrus" pitchFamily="66" charset="0"/>
              </a:rPr>
              <a:t>Jan 2014</a:t>
            </a:r>
            <a:endParaRPr lang="en-ZA" sz="3600" b="1" dirty="0">
              <a:solidFill>
                <a:srgbClr val="EEECE1">
                  <a:lumMod val="50000"/>
                </a:srgbClr>
              </a:solidFill>
              <a:latin typeface="Papyru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8" b="100000" l="0" r="100000">
                        <a14:foregroundMark x1="2863" y1="77982" x2="24670" y2="71560"/>
                        <a14:foregroundMark x1="5947" y1="83257" x2="27753" y2="8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5" y="4669000"/>
            <a:ext cx="2245995" cy="215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0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0.gstatic.com/images?q=tbn:ANd9GcSzgWV0IN8RG_9FpGWFT1zJUc4JxEFuoWZLggLs9rnTV1aNPfXZ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4" y="2851306"/>
            <a:ext cx="2531262" cy="38038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>
                <a:latin typeface="Century Gothic" pitchFamily="34" charset="0"/>
              </a:rPr>
              <a:t>Some questions… </a:t>
            </a:r>
          </a:p>
        </p:txBody>
      </p:sp>
      <p:sp>
        <p:nvSpPr>
          <p:cNvPr id="40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31A8475-E7A4-4A0B-9B83-E7587B1012C6}" type="slidenum">
              <a:rPr lang="en-ZA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10</a:t>
            </a:fld>
            <a:endParaRPr lang="en-ZA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6" name="Picture 2" descr="https://encrypted-tbn0.gstatic.com/images?q=tbn:ANd9GcSzgWV0IN8RG_9FpGWFT1zJUc4JxEFuoWZLggLs9rnTV1aNPfXZ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4" y="838199"/>
            <a:ext cx="2531262" cy="38038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SzgWV0IN8RG_9FpGWFT1zJUc4JxEFuoWZLggLs9rnTV1aNPfXZ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65" y="2508404"/>
            <a:ext cx="2531262" cy="38038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SzgWV0IN8RG_9FpGWFT1zJUc4JxEFuoWZLggLs9rnTV1aNPfXZ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29" y="612693"/>
            <a:ext cx="2531262" cy="38038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0.gstatic.com/images?q=tbn:ANd9GcSzgWV0IN8RG_9FpGWFT1zJUc4JxEFuoWZLggLs9rnTV1aNPfXZ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10" y="2740103"/>
            <a:ext cx="2531262" cy="38038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static.com/images?q=tbn:ANd9GcSzgWV0IN8RG_9FpGWFT1zJUc4JxEFuoWZLggLs9rnTV1aNPfXZ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74" y="647698"/>
            <a:ext cx="2531262" cy="38038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0.gstatic.com/images?q=tbn:ANd9GcSzgWV0IN8RG_9FpGWFT1zJUc4JxEFuoWZLggLs9rnTV1aNPfXZ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38" y="2657710"/>
            <a:ext cx="2531262" cy="38038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 smtClean="0">
                <a:latin typeface="Century Gothic" pitchFamily="34" charset="0"/>
              </a:rPr>
              <a:t>The call to prayer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388" y="901128"/>
            <a:ext cx="8713787" cy="5360988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ZA" altLang="en-ZA" sz="2400" dirty="0" smtClean="0">
                <a:latin typeface="Century Gothic" pitchFamily="34" charset="0"/>
              </a:rPr>
              <a:t>“</a:t>
            </a:r>
            <a:r>
              <a:rPr lang="en-ZA" altLang="ja-JP" sz="2400" i="1" dirty="0" smtClean="0">
                <a:latin typeface="Century Gothic" pitchFamily="34" charset="0"/>
              </a:rPr>
              <a:t>And [Jesus] </a:t>
            </a:r>
            <a:r>
              <a:rPr lang="en-ZA" altLang="ja-JP" sz="2400" i="1" dirty="0" err="1" smtClean="0">
                <a:latin typeface="Century Gothic" pitchFamily="34" charset="0"/>
              </a:rPr>
              <a:t>spake</a:t>
            </a:r>
            <a:r>
              <a:rPr lang="en-ZA" altLang="ja-JP" sz="2400" i="1" dirty="0" smtClean="0">
                <a:latin typeface="Century Gothic" pitchFamily="34" charset="0"/>
              </a:rPr>
              <a:t> a parable unto them to this end, that </a:t>
            </a:r>
            <a:r>
              <a:rPr lang="en-ZA" altLang="ja-JP" sz="2400" b="1" i="1" dirty="0" smtClean="0">
                <a:solidFill>
                  <a:schemeClr val="accent1"/>
                </a:solidFill>
                <a:latin typeface="Century Gothic" pitchFamily="34" charset="0"/>
              </a:rPr>
              <a:t>men ought always to pray, and not to faint</a:t>
            </a:r>
            <a:r>
              <a:rPr lang="en-ZA" altLang="ja-JP" sz="2400" i="1" dirty="0" smtClean="0">
                <a:latin typeface="Century Gothic" pitchFamily="34" charset="0"/>
              </a:rPr>
              <a:t>; </a:t>
            </a:r>
            <a:r>
              <a:rPr lang="en-ZA" altLang="en-ZA" sz="2400" i="1" dirty="0" smtClean="0">
                <a:latin typeface="Century Gothic" pitchFamily="34" charset="0"/>
              </a:rPr>
              <a:t>”</a:t>
            </a:r>
            <a:r>
              <a:rPr lang="en-ZA" altLang="ja-JP" sz="2400" i="1" dirty="0" smtClean="0">
                <a:latin typeface="Century Gothic" pitchFamily="34" charset="0"/>
              </a:rPr>
              <a:t> (Luke 18:1)</a:t>
            </a:r>
            <a:endParaRPr lang="en-ZA" sz="2400" dirty="0" smtClean="0">
              <a:latin typeface="Century Gothic" pitchFamily="34" charset="0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latin typeface="Century Gothic" pitchFamily="34" charset="0"/>
              </a:rPr>
              <a:t>Rejoice in hope, be patient in tribulation, </a:t>
            </a:r>
            <a:r>
              <a:rPr lang="en-US" sz="2400" b="1" i="1" dirty="0">
                <a:solidFill>
                  <a:schemeClr val="accent1"/>
                </a:solidFill>
                <a:latin typeface="Century Gothic" pitchFamily="34" charset="0"/>
              </a:rPr>
              <a:t>be constant in </a:t>
            </a:r>
            <a:r>
              <a:rPr lang="en-US" sz="2400" b="1" i="1" dirty="0" smtClean="0">
                <a:solidFill>
                  <a:schemeClr val="accent1"/>
                </a:solidFill>
                <a:latin typeface="Century Gothic" pitchFamily="34" charset="0"/>
              </a:rPr>
              <a:t>prayer</a:t>
            </a:r>
            <a:r>
              <a:rPr lang="en-US" sz="2400" b="1" i="1" dirty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(Ro 12:12)</a:t>
            </a:r>
            <a:endParaRPr lang="en-ZA" sz="2400" dirty="0" smtClean="0">
              <a:latin typeface="Century Gothic" pitchFamily="34" charset="0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ZA" altLang="en-ZA" sz="2400" dirty="0" smtClean="0">
                <a:latin typeface="Century Gothic" pitchFamily="34" charset="0"/>
              </a:rPr>
              <a:t>“</a:t>
            </a:r>
            <a:r>
              <a:rPr lang="en-ZA" altLang="ja-JP" sz="2400" b="1" i="1" dirty="0">
                <a:solidFill>
                  <a:schemeClr val="accent1"/>
                </a:solidFill>
                <a:latin typeface="Century Gothic" pitchFamily="34" charset="0"/>
              </a:rPr>
              <a:t>Continue [always be] in prayer</a:t>
            </a:r>
            <a:r>
              <a:rPr lang="en-ZA" altLang="ja-JP" sz="2400" i="1" dirty="0" smtClean="0">
                <a:latin typeface="Century Gothic" pitchFamily="34" charset="0"/>
              </a:rPr>
              <a:t>, and watch in the same with thanksgiving</a:t>
            </a:r>
            <a:r>
              <a:rPr lang="en-ZA" altLang="en-ZA" sz="2400" i="1" dirty="0" smtClean="0">
                <a:latin typeface="Century Gothic" pitchFamily="34" charset="0"/>
              </a:rPr>
              <a:t>”</a:t>
            </a:r>
            <a:r>
              <a:rPr lang="en-ZA" altLang="ja-JP" sz="2400" i="1" dirty="0" smtClean="0">
                <a:latin typeface="Century Gothic" pitchFamily="34" charset="0"/>
              </a:rPr>
              <a:t> (Colossians 4:2)</a:t>
            </a:r>
            <a:endParaRPr lang="en-ZA" sz="2400" b="1" i="1" dirty="0" smtClean="0">
              <a:latin typeface="Century Gothic" pitchFamily="34" charset="0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ZA" sz="2400" i="1" dirty="0" smtClean="0">
                <a:latin typeface="Century Gothic" pitchFamily="34" charset="0"/>
              </a:rPr>
              <a:t>…</a:t>
            </a:r>
            <a:r>
              <a:rPr lang="en-ZA" sz="2400" b="1" i="1" dirty="0">
                <a:solidFill>
                  <a:schemeClr val="accent1"/>
                </a:solidFill>
                <a:latin typeface="Century Gothic" pitchFamily="34" charset="0"/>
              </a:rPr>
              <a:t>praying at all times in the Spirit</a:t>
            </a:r>
            <a:r>
              <a:rPr lang="en-ZA" sz="2400" b="1" i="1" dirty="0" smtClean="0">
                <a:latin typeface="Century Gothic" pitchFamily="34" charset="0"/>
              </a:rPr>
              <a:t>, </a:t>
            </a:r>
            <a:r>
              <a:rPr lang="en-ZA" sz="2400" i="1" dirty="0" smtClean="0">
                <a:latin typeface="Century Gothic" pitchFamily="34" charset="0"/>
              </a:rPr>
              <a:t>with all prayer and supplication</a:t>
            </a:r>
            <a:r>
              <a:rPr lang="en-ZA" sz="2400" b="1" i="1" dirty="0" smtClean="0">
                <a:latin typeface="Century Gothic" pitchFamily="34" charset="0"/>
              </a:rPr>
              <a:t> </a:t>
            </a:r>
            <a:r>
              <a:rPr lang="en-ZA" sz="2400" i="1" dirty="0" smtClean="0">
                <a:latin typeface="Century Gothic" pitchFamily="34" charset="0"/>
              </a:rPr>
              <a:t>(</a:t>
            </a:r>
            <a:r>
              <a:rPr lang="en-ZA" sz="2400" i="1" dirty="0" err="1" smtClean="0">
                <a:latin typeface="Century Gothic" pitchFamily="34" charset="0"/>
              </a:rPr>
              <a:t>Eph</a:t>
            </a:r>
            <a:r>
              <a:rPr lang="en-ZA" sz="2400" i="1" dirty="0" smtClean="0">
                <a:latin typeface="Century Gothic" pitchFamily="34" charset="0"/>
              </a:rPr>
              <a:t> 6:18-20) </a:t>
            </a:r>
            <a:endParaRPr lang="en-US" sz="2400" i="1" dirty="0" smtClean="0">
              <a:latin typeface="Century Gothic" pitchFamily="34" charset="0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i="1" dirty="0" smtClean="0">
                <a:latin typeface="Century Gothic" pitchFamily="34" charset="0"/>
              </a:rPr>
              <a:t>Rejoice always, </a:t>
            </a:r>
            <a:r>
              <a:rPr lang="en-US" sz="2400" b="1" i="1" dirty="0" smtClean="0">
                <a:solidFill>
                  <a:schemeClr val="accent1"/>
                </a:solidFill>
                <a:latin typeface="Century Gothic" pitchFamily="34" charset="0"/>
              </a:rPr>
              <a:t>pray </a:t>
            </a:r>
            <a:r>
              <a:rPr lang="en-US" sz="2400" b="1" i="1" dirty="0">
                <a:solidFill>
                  <a:schemeClr val="accent1"/>
                </a:solidFill>
                <a:latin typeface="Century Gothic" pitchFamily="34" charset="0"/>
              </a:rPr>
              <a:t>without ceasing</a:t>
            </a:r>
            <a:r>
              <a:rPr lang="en-US" sz="2400" i="1" dirty="0" smtClean="0">
                <a:latin typeface="Century Gothic" pitchFamily="34" charset="0"/>
              </a:rPr>
              <a:t>, give thanks in all circumstances; for this is the will of God in Christ Jesus for you (1 </a:t>
            </a:r>
            <a:r>
              <a:rPr lang="en-US" sz="2400" i="1" dirty="0" err="1" smtClean="0">
                <a:latin typeface="Century Gothic" pitchFamily="34" charset="0"/>
              </a:rPr>
              <a:t>Thess</a:t>
            </a:r>
            <a:r>
              <a:rPr lang="en-US" sz="2400" i="1" dirty="0" smtClean="0">
                <a:latin typeface="Century Gothic" pitchFamily="34" charset="0"/>
              </a:rPr>
              <a:t> 5:16-24) </a:t>
            </a:r>
            <a:endParaRPr lang="en-ZA" sz="2400" dirty="0" smtClean="0">
              <a:latin typeface="Century Gothic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EFF972E-DCCF-4BE3-8300-3A010FA0B431}" type="slidenum">
              <a:rPr lang="en-ZA" smtClean="0">
                <a:solidFill>
                  <a:srgbClr val="898989"/>
                </a:solidFill>
                <a:latin typeface="Century Gothic" pitchFamily="34" charset="0"/>
              </a:rPr>
              <a:pPr eaLnBrk="1" hangingPunct="1"/>
              <a:t>11</a:t>
            </a:fld>
            <a:endParaRPr lang="en-ZA" smtClean="0">
              <a:solidFill>
                <a:srgbClr val="89898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2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What </a:t>
            </a:r>
            <a:r>
              <a:rPr lang="en-US" b="1" dirty="0" smtClean="0">
                <a:latin typeface="Century Gothic" pitchFamily="34" charset="0"/>
              </a:rPr>
              <a:t>do you think He </a:t>
            </a:r>
            <a:r>
              <a:rPr lang="en-US" b="1" dirty="0" smtClean="0">
                <a:latin typeface="Century Gothic" pitchFamily="34" charset="0"/>
              </a:rPr>
              <a:t>means by</a:t>
            </a:r>
            <a:endParaRPr lang="en-GB" b="1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>
                <a:defRPr/>
              </a:pPr>
              <a:t>12</a:t>
            </a:fld>
            <a:endParaRPr lang="en-ZA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544" y="5945645"/>
            <a:ext cx="8306292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lvl="2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P1. We have an amazing God. Our God pleads with us to pray, instead of us pleading with Him to listen.</a:t>
            </a:r>
          </a:p>
        </p:txBody>
      </p:sp>
      <p:sp>
        <p:nvSpPr>
          <p:cNvPr id="6" name="Down Arrow 5"/>
          <p:cNvSpPr/>
          <p:nvPr/>
        </p:nvSpPr>
        <p:spPr>
          <a:xfrm>
            <a:off x="4069730" y="5616181"/>
            <a:ext cx="847165" cy="403412"/>
          </a:xfrm>
          <a:prstGeom prst="downArrow">
            <a:avLst/>
          </a:prstGeom>
          <a:solidFill>
            <a:schemeClr val="tx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1195" y="2428875"/>
            <a:ext cx="3714750" cy="18573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does He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not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mean? 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00086" y="2428875"/>
            <a:ext cx="3714750" cy="18573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does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He mean? 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06" y="617250"/>
            <a:ext cx="4745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1"/>
                </a:solidFill>
                <a:latin typeface="Century Gothic" pitchFamily="34" charset="0"/>
              </a:rPr>
              <a:t>“pray </a:t>
            </a:r>
            <a:r>
              <a:rPr lang="en-US" sz="3200" b="1" i="1" dirty="0">
                <a:solidFill>
                  <a:schemeClr val="accent1"/>
                </a:solidFill>
                <a:latin typeface="Century Gothic" pitchFamily="34" charset="0"/>
              </a:rPr>
              <a:t>without </a:t>
            </a:r>
            <a:r>
              <a:rPr lang="en-US" sz="3200" b="1" i="1" dirty="0" smtClean="0">
                <a:solidFill>
                  <a:schemeClr val="accent1"/>
                </a:solidFill>
                <a:latin typeface="Century Gothic" pitchFamily="34" charset="0"/>
              </a:rPr>
              <a:t>ceasing”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095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>
                <a:latin typeface="Century Gothic" pitchFamily="34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3404" y="402546"/>
            <a:ext cx="845989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ZA" sz="3200" b="1" dirty="0" smtClean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How </a:t>
            </a:r>
            <a:r>
              <a:rPr lang="en-ZA" sz="3200" b="1" dirty="0" smtClean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do our prayer lives compare to “pray without ceasing”?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" y="1654908"/>
            <a:ext cx="3549889" cy="2599591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2811" y="4877272"/>
            <a:ext cx="8686801" cy="1754326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ZA" sz="2400" b="1" i="1" dirty="0">
                <a:solidFill>
                  <a:schemeClr val="bg1"/>
                </a:solidFill>
                <a:latin typeface="Century Gothic" pitchFamily="34" charset="0"/>
              </a:rPr>
              <a:t>P2. The Great Prayer Disconnect: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Century Gothic" pitchFamily="34" charset="0"/>
              </a:rPr>
              <a:t>There </a:t>
            </a:r>
            <a:r>
              <a:rPr lang="en-US" sz="2400" i="1" dirty="0">
                <a:solidFill>
                  <a:schemeClr val="bg1"/>
                </a:solidFill>
                <a:latin typeface="Century Gothic" pitchFamily="34" charset="0"/>
              </a:rPr>
              <a:t>is a total disconnect between how </a:t>
            </a:r>
            <a:br>
              <a:rPr lang="en-US" sz="2400" i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Century Gothic" pitchFamily="34" charset="0"/>
              </a:rPr>
              <a:t>important prayer is </a:t>
            </a:r>
            <a:r>
              <a:rPr lang="en-US" sz="2400" i="1" dirty="0" smtClean="0">
                <a:solidFill>
                  <a:schemeClr val="bg1"/>
                </a:solidFill>
                <a:latin typeface="Century Gothic" pitchFamily="34" charset="0"/>
              </a:rPr>
              <a:t>to </a:t>
            </a:r>
            <a:r>
              <a:rPr lang="en-US" sz="2400" i="1" dirty="0">
                <a:solidFill>
                  <a:schemeClr val="bg1"/>
                </a:solidFill>
                <a:latin typeface="Century Gothic" pitchFamily="34" charset="0"/>
              </a:rPr>
              <a:t>us, &amp; how </a:t>
            </a:r>
            <a:r>
              <a:rPr lang="en-US" sz="2400" i="1" dirty="0" smtClean="0">
                <a:solidFill>
                  <a:schemeClr val="bg1"/>
                </a:solidFill>
                <a:latin typeface="Century Gothic" pitchFamily="34" charset="0"/>
              </a:rPr>
              <a:t>important </a:t>
            </a:r>
            <a:r>
              <a:rPr lang="en-US" sz="2400" i="1" dirty="0">
                <a:solidFill>
                  <a:schemeClr val="bg1"/>
                </a:solidFill>
                <a:latin typeface="Century Gothic" pitchFamily="34" charset="0"/>
              </a:rPr>
              <a:t>it is to </a:t>
            </a:r>
            <a:r>
              <a:rPr lang="en-US" sz="2400" i="1" dirty="0" smtClean="0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en-US" sz="2400" i="1" dirty="0">
                <a:solidFill>
                  <a:schemeClr val="bg1"/>
                </a:solidFill>
                <a:latin typeface="Century Gothic" pitchFamily="34" charset="0"/>
              </a:rPr>
              <a:t>Lord. He calls </a:t>
            </a:r>
            <a:r>
              <a:rPr lang="en-US" sz="2400" i="1" dirty="0" smtClean="0">
                <a:solidFill>
                  <a:schemeClr val="bg1"/>
                </a:solidFill>
                <a:latin typeface="Century Gothic" pitchFamily="34" charset="0"/>
              </a:rPr>
              <a:t>us </a:t>
            </a:r>
            <a:r>
              <a:rPr lang="en-US" sz="2400" i="1" dirty="0">
                <a:solidFill>
                  <a:schemeClr val="bg1"/>
                </a:solidFill>
                <a:latin typeface="Century Gothic" pitchFamily="34" charset="0"/>
              </a:rPr>
              <a:t>to pray without </a:t>
            </a:r>
            <a:r>
              <a:rPr lang="en-US" sz="2400" i="1" dirty="0" smtClean="0">
                <a:solidFill>
                  <a:schemeClr val="bg1"/>
                </a:solidFill>
                <a:latin typeface="Century Gothic" pitchFamily="34" charset="0"/>
              </a:rPr>
              <a:t>ceasing</a:t>
            </a:r>
            <a:r>
              <a:rPr lang="en-US" sz="2400" i="1" dirty="0">
                <a:solidFill>
                  <a:schemeClr val="bg1"/>
                </a:solidFill>
                <a:latin typeface="Century Gothic" pitchFamily="34" charset="0"/>
              </a:rPr>
              <a:t>. We hardly </a:t>
            </a:r>
            <a:r>
              <a:rPr lang="en-US" sz="2400" i="1" dirty="0" smtClean="0">
                <a:solidFill>
                  <a:schemeClr val="bg1"/>
                </a:solidFill>
                <a:latin typeface="Century Gothic" pitchFamily="34" charset="0"/>
              </a:rPr>
              <a:t>pray </a:t>
            </a:r>
            <a:r>
              <a:rPr lang="en-US" sz="2400" i="1" dirty="0">
                <a:solidFill>
                  <a:schemeClr val="bg1"/>
                </a:solidFill>
                <a:latin typeface="Century Gothic" pitchFamily="34" charset="0"/>
              </a:rPr>
              <a:t>at all…</a:t>
            </a:r>
            <a:endParaRPr lang="en-ZA" sz="24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5100" y="1591409"/>
            <a:ext cx="4876800" cy="25995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i="1" dirty="0">
                <a:latin typeface="Century Gothic" pitchFamily="34" charset="0"/>
              </a:rPr>
              <a:t>"We are too busy to pray, and so we are too busy to have power.  We have a great deal of activity, but we accomplish little; many </a:t>
            </a:r>
            <a:r>
              <a:rPr lang="en-US" sz="2400" i="1" dirty="0" smtClean="0">
                <a:latin typeface="Century Gothic" pitchFamily="34" charset="0"/>
              </a:rPr>
              <a:t>services, few </a:t>
            </a:r>
            <a:r>
              <a:rPr lang="en-US" sz="2400" i="1" dirty="0">
                <a:latin typeface="Century Gothic" pitchFamily="34" charset="0"/>
              </a:rPr>
              <a:t>conversions; much machinery but few results." </a:t>
            </a:r>
            <a:r>
              <a:rPr lang="en-US" sz="2400" i="1" dirty="0" smtClean="0">
                <a:latin typeface="Century Gothic" pitchFamily="34" charset="0"/>
              </a:rPr>
              <a:t/>
            </a:r>
            <a:br>
              <a:rPr lang="en-US" sz="2400" i="1" dirty="0" smtClean="0">
                <a:latin typeface="Century Gothic" pitchFamily="34" charset="0"/>
              </a:rPr>
            </a:br>
            <a:r>
              <a:rPr lang="en-US" sz="2400" b="1" i="1" dirty="0" smtClean="0">
                <a:latin typeface="Century Gothic" pitchFamily="34" charset="0"/>
              </a:rPr>
              <a:t>R</a:t>
            </a:r>
            <a:r>
              <a:rPr lang="en-US" sz="2400" b="1" i="1" dirty="0">
                <a:latin typeface="Century Gothic" pitchFamily="34" charset="0"/>
              </a:rPr>
              <a:t>. A. Torrey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EFF972E-DCCF-4BE3-8300-3A010FA0B431}" type="slidenum">
              <a:rPr lang="en-ZA" smtClean="0">
                <a:latin typeface="Century Gothic" pitchFamily="34" charset="0"/>
              </a:rPr>
              <a:pPr eaLnBrk="1" hangingPunct="1"/>
              <a:t>13</a:t>
            </a:fld>
            <a:endParaRPr lang="en-ZA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>
                <a:latin typeface="Century Gothic" pitchFamily="34" charset="0"/>
              </a:rPr>
              <a:t>The problem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400" y="765175"/>
            <a:ext cx="4908550" cy="536098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entury Gothic" pitchFamily="34" charset="0"/>
              </a:rPr>
              <a:t>Do not </a:t>
            </a:r>
            <a:r>
              <a:rPr lang="en-US" sz="2400" b="1" i="1" dirty="0">
                <a:solidFill>
                  <a:schemeClr val="accent1"/>
                </a:solidFill>
                <a:latin typeface="Century Gothic" pitchFamily="34" charset="0"/>
              </a:rPr>
              <a:t>believe </a:t>
            </a:r>
            <a:r>
              <a:rPr lang="en-US" sz="2400" dirty="0" smtClean="0">
                <a:latin typeface="Century Gothic" pitchFamily="34" charset="0"/>
              </a:rPr>
              <a:t>in the 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importance &amp; power of prayer 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latin typeface="Century Gothic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Century Gothic" pitchFamily="34" charset="0"/>
              </a:rPr>
              <a:t>Do not </a:t>
            </a:r>
            <a:r>
              <a:rPr lang="en-US" sz="2400" b="1" i="1" dirty="0">
                <a:solidFill>
                  <a:schemeClr val="accent1"/>
                </a:solidFill>
                <a:latin typeface="Century Gothic" pitchFamily="34" charset="0"/>
              </a:rPr>
              <a:t>enjoy</a:t>
            </a:r>
            <a:r>
              <a:rPr lang="en-US" sz="2400" dirty="0">
                <a:latin typeface="Century Gothic" pitchFamily="34" charset="0"/>
              </a:rPr>
              <a:t> prayer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400" dirty="0">
              <a:latin typeface="Century Gothic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entury Gothic" pitchFamily="34" charset="0"/>
              </a:rPr>
              <a:t>AND: The devil wars against our time in the secret place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latin typeface="Century Gothic" pitchFamily="34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latin typeface="Century Gothic" pitchFamily="34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latin typeface="Century Gothic" pitchFamily="34" charset="0"/>
            </a:endParaRPr>
          </a:p>
          <a:p>
            <a:pPr marL="457200" indent="-457200" algn="ctr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09DED3B-3224-444C-AFC0-CE943E9721D8}" type="slidenum">
              <a:rPr lang="en-ZA" smtClean="0">
                <a:solidFill>
                  <a:srgbClr val="898989"/>
                </a:solidFill>
                <a:latin typeface="Century Gothic" pitchFamily="34" charset="0"/>
              </a:rPr>
              <a:pPr eaLnBrk="1" hangingPunct="1"/>
              <a:t>14</a:t>
            </a:fld>
            <a:endParaRPr lang="en-ZA" smtClean="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544" y="5170304"/>
            <a:ext cx="8507910" cy="156966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355600" lvl="2" indent="-3556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P3. The 2 great enemies of prayer are </a:t>
            </a:r>
            <a:br>
              <a:rPr lang="en-US" sz="2400" b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</a:br>
            <a:r>
              <a:rPr lang="en-US" sz="2400" b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1) our </a:t>
            </a:r>
            <a:r>
              <a:rPr lang="en-US" sz="2400" b="1" u="sng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paradigm</a:t>
            </a:r>
            <a:r>
              <a:rPr lang="en-US" sz="2400" b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 of </a:t>
            </a:r>
            <a:r>
              <a:rPr lang="en-US" sz="2400" b="1" dirty="0" smtClean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prayer </a:t>
            </a:r>
            <a:br>
              <a:rPr lang="en-US" sz="2400" b="1" dirty="0" smtClean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</a:br>
            <a:r>
              <a:rPr lang="en-US" sz="2400" b="1" dirty="0" smtClean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	</a:t>
            </a:r>
            <a:r>
              <a:rPr lang="en-US" sz="2400" i="1" dirty="0" smtClean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(importance, enjoyment</a:t>
            </a:r>
            <a:r>
              <a:rPr lang="en-US" sz="2400" i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, </a:t>
            </a:r>
            <a:r>
              <a:rPr lang="en-US" sz="2400" i="1" dirty="0" smtClean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power)</a:t>
            </a:r>
            <a:br>
              <a:rPr lang="en-US" sz="2400" i="1" dirty="0" smtClean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</a:br>
            <a:r>
              <a:rPr lang="en-US" sz="2400" b="1" dirty="0" smtClean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2</a:t>
            </a:r>
            <a:r>
              <a:rPr lang="en-US" sz="2400" b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) </a:t>
            </a:r>
            <a:r>
              <a:rPr lang="en-US" sz="2400" b="1" dirty="0" smtClean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And the </a:t>
            </a:r>
            <a:r>
              <a:rPr lang="en-US" sz="2400" b="1" u="sng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devil</a:t>
            </a:r>
          </a:p>
        </p:txBody>
      </p:sp>
      <p:sp>
        <p:nvSpPr>
          <p:cNvPr id="8" name="Down Arrow 7"/>
          <p:cNvSpPr/>
          <p:nvPr/>
        </p:nvSpPr>
        <p:spPr>
          <a:xfrm>
            <a:off x="4055216" y="4820472"/>
            <a:ext cx="847165" cy="403412"/>
          </a:xfrm>
          <a:prstGeom prst="downArrow">
            <a:avLst/>
          </a:prstGeom>
          <a:solidFill>
            <a:schemeClr val="tx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static.greatbigcanvas.com/images/singlecanvas_thick_none/getty-images/an-eagle-in-flight-rising-above-the-storm-126293216.jpg?max=5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735" b="6070"/>
          <a:stretch/>
        </p:blipFill>
        <p:spPr bwMode="auto">
          <a:xfrm>
            <a:off x="240305" y="854394"/>
            <a:ext cx="3658596" cy="309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9763" y="3429000"/>
            <a:ext cx="2143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entury Gothic" pitchFamily="34" charset="0"/>
                <a:cs typeface="Arial" pitchFamily="34" charset="0"/>
              </a:rPr>
              <a:t>Isaiah 40… </a:t>
            </a:r>
            <a:endParaRPr lang="en-ZA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116112" y="79604"/>
            <a:ext cx="6059961" cy="504825"/>
          </a:xfrm>
        </p:spPr>
        <p:txBody>
          <a:bodyPr/>
          <a:lstStyle/>
          <a:p>
            <a:pPr algn="l" eaLnBrk="1" hangingPunct="1"/>
            <a:r>
              <a:rPr lang="en-ZA" sz="3200" b="1" dirty="0" smtClean="0">
                <a:latin typeface="Century Gothic" pitchFamily="34" charset="0"/>
              </a:rPr>
              <a:t>P4. </a:t>
            </a:r>
            <a:r>
              <a:rPr lang="en-US" sz="3200" b="1" dirty="0" smtClean="0">
                <a:latin typeface="Century Gothic" pitchFamily="34" charset="0"/>
              </a:rPr>
              <a:t>First </a:t>
            </a:r>
            <a:r>
              <a:rPr lang="en-US" sz="3200" b="1" dirty="0">
                <a:latin typeface="Century Gothic" pitchFamily="34" charset="0"/>
              </a:rPr>
              <a:t>step to building a prayer life is changing our paradigm </a:t>
            </a:r>
            <a:r>
              <a:rPr lang="en-US" sz="3200" b="1" dirty="0" smtClean="0">
                <a:latin typeface="Century Gothic" pitchFamily="34" charset="0"/>
              </a:rPr>
              <a:t>– prayer is:</a:t>
            </a:r>
            <a:endParaRPr lang="en-ZA" sz="3200" b="1" dirty="0" smtClean="0">
              <a:latin typeface="Century Gothic" pitchFamily="34" charset="0"/>
            </a:endParaRPr>
          </a:p>
        </p:txBody>
      </p:sp>
      <p:sp>
        <p:nvSpPr>
          <p:cNvPr id="4101" name="Content Placeholder 5"/>
          <p:cNvSpPr>
            <a:spLocks noGrp="1"/>
          </p:cNvSpPr>
          <p:nvPr>
            <p:ph idx="1"/>
          </p:nvPr>
        </p:nvSpPr>
        <p:spPr>
          <a:xfrm>
            <a:off x="203910" y="2123281"/>
            <a:ext cx="6076269" cy="2537619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dirty="0" smtClean="0">
                <a:latin typeface="Century Gothic" pitchFamily="34" charset="0"/>
              </a:rPr>
              <a:t>THE source of deepest </a:t>
            </a:r>
            <a:r>
              <a:rPr lang="en-US" b="1" i="1" dirty="0" smtClean="0">
                <a:solidFill>
                  <a:schemeClr val="accent1"/>
                </a:solidFill>
                <a:latin typeface="Century Gothic" pitchFamily="34" charset="0"/>
              </a:rPr>
              <a:t>pleasure</a:t>
            </a:r>
            <a:endParaRPr lang="en-ZA" b="1" i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ZA" dirty="0" smtClean="0">
                <a:latin typeface="Century Gothic" pitchFamily="34" charset="0"/>
              </a:rPr>
              <a:t>KEY source of </a:t>
            </a:r>
            <a:r>
              <a:rPr lang="en-ZA" b="1" i="1" dirty="0">
                <a:solidFill>
                  <a:schemeClr val="accent1"/>
                </a:solidFill>
                <a:latin typeface="Century Gothic" pitchFamily="34" charset="0"/>
              </a:rPr>
              <a:t>provision, protection, and </a:t>
            </a:r>
            <a:r>
              <a:rPr lang="en-ZA" b="1" i="1" dirty="0" smtClean="0">
                <a:solidFill>
                  <a:schemeClr val="accent1"/>
                </a:solidFill>
                <a:latin typeface="Century Gothic" pitchFamily="34" charset="0"/>
              </a:rPr>
              <a:t>power</a:t>
            </a:r>
          </a:p>
          <a:p>
            <a:pPr eaLnBrk="1" hangingPunct="1">
              <a:spcBef>
                <a:spcPts val="2400"/>
              </a:spcBef>
            </a:pPr>
            <a:r>
              <a:rPr lang="en-ZA" dirty="0">
                <a:latin typeface="Century Gothic" pitchFamily="34" charset="0"/>
              </a:rPr>
              <a:t>The fountain of a Christian </a:t>
            </a:r>
            <a:r>
              <a:rPr lang="en-ZA" dirty="0" smtClean="0">
                <a:latin typeface="Century Gothic" pitchFamily="34" charset="0"/>
              </a:rPr>
              <a:t>life</a:t>
            </a: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09D1AEF-8FE7-45AA-901C-2D8DA477C82B}" type="slidenum">
              <a:rPr lang="en-ZA" smtClean="0">
                <a:solidFill>
                  <a:srgbClr val="898989"/>
                </a:solidFill>
                <a:latin typeface="Century Gothic" pitchFamily="34" charset="0"/>
              </a:rPr>
              <a:pPr eaLnBrk="1" hangingPunct="1"/>
              <a:t>15</a:t>
            </a:fld>
            <a:endParaRPr lang="en-ZA" smtClean="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253" y="5652947"/>
            <a:ext cx="5619090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lvl="2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With the right paradigm of prayer, we will win the war for time in prayer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2539925" y="5187003"/>
            <a:ext cx="847165" cy="40341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9" name="Picture 2" descr="http://3.bp.blogspot.com/_SMJ62-E-bsU/Sbjga3vtz0I/AAAAAAAAAMI/_rSDaKq49qo/s400/storm_yorkton_sm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79" y="0"/>
            <a:ext cx="286382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37545" y="26351"/>
            <a:ext cx="28064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“The one concern of the devil is to keep Christians from praying.  He fears nothing from </a:t>
            </a:r>
            <a:r>
              <a:rPr lang="en-US" sz="2400" b="1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prayerless</a:t>
            </a:r>
            <a:r>
              <a:rPr 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studies, </a:t>
            </a:r>
            <a:r>
              <a:rPr lang="en-US" sz="2400" b="1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prayerless</a:t>
            </a:r>
            <a:r>
              <a:rPr 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work and </a:t>
            </a:r>
            <a:r>
              <a:rPr lang="en-US" sz="2400" b="1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prayerless</a:t>
            </a:r>
            <a:r>
              <a:rPr 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religion. … but he trembles when we pray.”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 </a:t>
            </a:r>
            <a:b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Samuel Chadwick</a:t>
            </a:r>
            <a:endParaRPr lang="en-ZA" sz="24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2745" y="5992770"/>
            <a:ext cx="8698843" cy="706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 smtClean="0">
                <a:solidFill>
                  <a:prstClr val="white"/>
                </a:solidFill>
                <a:latin typeface="Century Gothic" pitchFamily="34" charset="0"/>
                <a:ea typeface="Aegean" pitchFamily="34" charset="0"/>
              </a:rPr>
              <a:t>Fellowship </a:t>
            </a:r>
            <a:r>
              <a:rPr lang="en-ZA" sz="3200" dirty="0">
                <a:solidFill>
                  <a:prstClr val="white"/>
                </a:solidFill>
                <a:latin typeface="Century Gothic" pitchFamily="34" charset="0"/>
                <a:ea typeface="Aegean" pitchFamily="34" charset="0"/>
              </a:rPr>
              <a:t>= </a:t>
            </a:r>
            <a:r>
              <a:rPr lang="en-ZA" sz="3200" dirty="0" err="1">
                <a:solidFill>
                  <a:prstClr val="white"/>
                </a:solidFill>
                <a:latin typeface="Century Gothic" pitchFamily="34" charset="0"/>
                <a:ea typeface="Aegean" pitchFamily="34" charset="0"/>
              </a:rPr>
              <a:t>Koinonia</a:t>
            </a:r>
            <a:r>
              <a:rPr lang="en-ZA" sz="3200" dirty="0">
                <a:solidFill>
                  <a:prstClr val="white"/>
                </a:solidFill>
                <a:latin typeface="Century Gothic" pitchFamily="34" charset="0"/>
                <a:ea typeface="Aegean" pitchFamily="34" charset="0"/>
              </a:rPr>
              <a:t> = ?</a:t>
            </a:r>
          </a:p>
        </p:txBody>
      </p:sp>
      <p:sp>
        <p:nvSpPr>
          <p:cNvPr id="81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entury Gothic" pitchFamily="34" charset="0"/>
              </a:rPr>
              <a:t>Why pray?</a:t>
            </a:r>
            <a:br>
              <a:rPr lang="en-US" b="1" dirty="0" smtClean="0">
                <a:latin typeface="Century Gothic" pitchFamily="34" charset="0"/>
              </a:rPr>
            </a:br>
            <a:endParaRPr lang="en-ZA" b="1" dirty="0" smtClean="0"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745" y="2305707"/>
            <a:ext cx="53572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“That which we have seen and heard we proclaim also to you, </a:t>
            </a:r>
            <a:b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lang="en-ZA" sz="2400" b="1" i="1" u="sng" dirty="0">
                <a:solidFill>
                  <a:srgbClr val="4F81BD"/>
                </a:solidFill>
                <a:latin typeface="Century Gothic" pitchFamily="34" charset="0"/>
                <a:cs typeface="Arial" panose="020B0604020202020204" pitchFamily="34" charset="0"/>
              </a:rPr>
              <a:t>so that</a:t>
            </a: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b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you too may have fellowship &lt;</a:t>
            </a:r>
            <a:r>
              <a:rPr lang="en-ZA" sz="2400" i="1" dirty="0" err="1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koinonia</a:t>
            </a: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&gt; with us; and indeed our fellowship &lt;</a:t>
            </a:r>
            <a:r>
              <a:rPr lang="en-ZA" sz="2400" i="1" dirty="0" err="1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koinonia</a:t>
            </a: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&gt; is with the </a:t>
            </a:r>
            <a:r>
              <a:rPr lang="en-ZA" sz="2400" i="1" dirty="0" smtClean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Father </a:t>
            </a: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and with his Son Jesus Christ.” </a:t>
            </a:r>
            <a:r>
              <a:rPr lang="en-ZA" sz="2400" i="1" dirty="0" smtClean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 (</a:t>
            </a: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1 </a:t>
            </a:r>
            <a:r>
              <a:rPr lang="en-ZA" sz="2400" i="1" dirty="0" err="1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Jn</a:t>
            </a: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 1:3)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7014" y="2337973"/>
            <a:ext cx="3033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We preach the gospel to you </a:t>
            </a:r>
            <a:b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lang="en-ZA" sz="2400" b="1" i="1" u="sng" dirty="0">
                <a:solidFill>
                  <a:srgbClr val="4F81BD"/>
                </a:solidFill>
                <a:latin typeface="Century Gothic" pitchFamily="34" charset="0"/>
                <a:cs typeface="Arial" panose="020B0604020202020204" pitchFamily="34" charset="0"/>
              </a:rPr>
              <a:t>so that </a:t>
            </a: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/>
            </a:r>
            <a:b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you can have the same &lt;</a:t>
            </a:r>
            <a:r>
              <a:rPr lang="en-ZA" sz="2400" i="1" dirty="0" err="1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koinonia</a:t>
            </a: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&gt; we have, which is &lt;</a:t>
            </a:r>
            <a:r>
              <a:rPr lang="en-ZA" sz="2400" i="1" dirty="0" err="1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koinonia</a:t>
            </a:r>
            <a:r>
              <a:rPr lang="en-ZA" sz="2400" i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&gt; with God</a:t>
            </a:r>
          </a:p>
        </p:txBody>
      </p:sp>
      <p:sp>
        <p:nvSpPr>
          <p:cNvPr id="6" name="Down Arrow 5"/>
          <p:cNvSpPr/>
          <p:nvPr/>
        </p:nvSpPr>
        <p:spPr>
          <a:xfrm>
            <a:off x="4013200" y="5653725"/>
            <a:ext cx="850900" cy="453345"/>
          </a:xfrm>
          <a:prstGeom prst="downArrow">
            <a:avLst/>
          </a:prstGeom>
          <a:solidFill>
            <a:srgbClr val="1F497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ZA" sz="2400" b="1" dirty="0">
              <a:solidFill>
                <a:prstClr val="white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244" y="694345"/>
            <a:ext cx="86535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Why does </a:t>
            </a:r>
            <a:r>
              <a:rPr lang="en-US" sz="3200" i="1" u="sng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God</a:t>
            </a:r>
            <a:r>
              <a:rPr lang="en-US" sz="3200" i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want us to pray?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Why does God want </a:t>
            </a:r>
            <a:r>
              <a:rPr lang="en-US" sz="3200" i="1" u="sng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us</a:t>
            </a:r>
            <a:r>
              <a:rPr lang="en-US" sz="3200" i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?</a:t>
            </a:r>
            <a:endParaRPr lang="en-ZA" sz="3200" i="1" dirty="0">
              <a:solidFill>
                <a:prstClr val="black"/>
              </a:solidFill>
              <a:latin typeface="Century Gothic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351670" y="2337973"/>
            <a:ext cx="514130" cy="3014722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Century Gothic" pitchFamily="34" charset="0"/>
              <a:ea typeface="Aege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  <p:bldP spid="5" grpId="0"/>
      <p:bldP spid="6" grpId="0" animBg="1"/>
      <p:bldP spid="9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files.myopera.com/BackFromTheGrave/blog/BFTG.Sp2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384"/>
          <a:stretch/>
        </p:blipFill>
        <p:spPr bwMode="auto">
          <a:xfrm flipH="1">
            <a:off x="3897025" y="1542826"/>
            <a:ext cx="5014563" cy="37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6" y="1542826"/>
            <a:ext cx="3688103" cy="37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2745" y="836712"/>
            <a:ext cx="8698843" cy="706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 err="1">
                <a:solidFill>
                  <a:prstClr val="white"/>
                </a:solidFill>
                <a:latin typeface="Century Gothic" pitchFamily="34" charset="0"/>
                <a:ea typeface="Aegean" pitchFamily="34" charset="0"/>
              </a:rPr>
              <a:t>Koinonia</a:t>
            </a:r>
            <a:r>
              <a:rPr lang="en-ZA" sz="3200" dirty="0">
                <a:solidFill>
                  <a:prstClr val="white"/>
                </a:solidFill>
                <a:latin typeface="Century Gothic" pitchFamily="34" charset="0"/>
                <a:ea typeface="Aegean" pitchFamily="34" charset="0"/>
              </a:rPr>
              <a:t> = Fellowship = Sharing life = …</a:t>
            </a:r>
          </a:p>
        </p:txBody>
      </p:sp>
      <p:sp>
        <p:nvSpPr>
          <p:cNvPr id="81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Century Gothic" pitchFamily="34" charset="0"/>
              </a:rPr>
              <a:t>So what is &lt;</a:t>
            </a:r>
            <a:r>
              <a:rPr lang="en-US" sz="3600" b="1" dirty="0" err="1" smtClean="0">
                <a:latin typeface="Century Gothic" pitchFamily="34" charset="0"/>
              </a:rPr>
              <a:t>koinonia</a:t>
            </a:r>
            <a:r>
              <a:rPr lang="en-US" sz="3600" b="1" dirty="0" smtClean="0">
                <a:latin typeface="Century Gothic" pitchFamily="34" charset="0"/>
              </a:rPr>
              <a:t>&gt;?</a:t>
            </a:r>
            <a:endParaRPr lang="en-ZA" sz="3600" b="1" dirty="0" smtClean="0">
              <a:latin typeface="Century Gothic" pitchFamily="34" charset="0"/>
            </a:endParaRPr>
          </a:p>
        </p:txBody>
      </p:sp>
      <p:sp>
        <p:nvSpPr>
          <p:cNvPr id="81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5762EE7-D9FD-4FEB-B070-B15A76F664EE}" type="slidenum">
              <a:rPr lang="en-ZA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17</a:t>
            </a:fld>
            <a:endParaRPr lang="en-ZA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925" y="5866449"/>
            <a:ext cx="8707665" cy="95410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lvl="2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P1. God wants us to pray because </a:t>
            </a:r>
            <a:br>
              <a:rPr lang="en-US" sz="2800" b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</a:br>
            <a:r>
              <a:rPr lang="en-US" sz="2800" b="1" dirty="0">
                <a:solidFill>
                  <a:prstClr val="white"/>
                </a:solidFill>
                <a:latin typeface="Century Gothic" pitchFamily="34" charset="0"/>
                <a:ea typeface="MS PGothic" pitchFamily="34" charset="-128"/>
              </a:rPr>
              <a:t>He wants to share life with us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477267" y="5404280"/>
            <a:ext cx="847165" cy="4034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F497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ZA" sz="24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926" y="1135227"/>
            <a:ext cx="3693100" cy="1045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Aegean" pitchFamily="34" charset="0"/>
              </a:rPr>
              <a:t>Intimacy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51746" y="1092121"/>
            <a:ext cx="3898778" cy="1045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Aegean" pitchFamily="34" charset="0"/>
              </a:rPr>
              <a:t>partnership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67992" y="1138693"/>
            <a:ext cx="861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Aegean" pitchFamily="34" charset="0"/>
              </a:rPr>
              <a:t> +</a:t>
            </a:r>
            <a:endParaRPr lang="en-ZA" sz="6000" b="1" dirty="0">
              <a:ln>
                <a:solidFill>
                  <a:srgbClr val="1F497D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086" y="4695069"/>
            <a:ext cx="3367422" cy="429500"/>
          </a:xfrm>
          <a:prstGeom prst="roundRect">
            <a:avLst>
              <a:gd name="adj" fmla="val 0"/>
            </a:avLst>
          </a:prstGeom>
          <a:solidFill>
            <a:srgbClr val="F8F8F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2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Gen 2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:18a</a:t>
            </a:r>
            <a:endParaRPr lang="en-ZA" sz="24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37634" y="4695067"/>
            <a:ext cx="4820500" cy="429501"/>
          </a:xfrm>
          <a:prstGeom prst="roundRect">
            <a:avLst>
              <a:gd name="adj" fmla="val 1907"/>
            </a:avLst>
          </a:prstGeom>
          <a:solidFill>
            <a:srgbClr val="F8F8F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2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Gen 2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:18b</a:t>
            </a:r>
            <a:endParaRPr lang="en-ZA" sz="24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20" grpId="0"/>
      <p:bldP spid="21" grpId="0"/>
      <p:bldP spid="22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5466" y="269509"/>
            <a:ext cx="2802877" cy="401780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2"/>
            </a:solidFill>
          </a:ln>
          <a:effectLst>
            <a:outerShdw blurRad="368300" dist="76200" dir="582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447675" indent="-447675"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I. Why pray?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>
                <a:defRPr/>
              </a:pPr>
              <a:t>18</a:t>
            </a:fld>
            <a:endParaRPr lang="en-ZA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74122" y="269510"/>
            <a:ext cx="2846343" cy="401780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358775" indent="-35877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  <a:t>II. Foundations for effective prayer</a:t>
            </a:r>
            <a:endParaRPr lang="en-ZA" sz="24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82718" y="3453841"/>
            <a:ext cx="2469541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</a:pPr>
            <a:endParaRPr lang="en-ZA" sz="24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6935" y="260648"/>
            <a:ext cx="2726905" cy="40298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447675" indent="-44767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  <a:t>III. Practicing prayer: </a:t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</a:b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  <a:t>7 types: Principles &amp; tools</a:t>
            </a:r>
          </a:p>
        </p:txBody>
      </p:sp>
      <p:pic>
        <p:nvPicPr>
          <p:cNvPr id="29" name="Picture 4" descr="https://encrypted-tbn2.gstatic.com/images?q=tbn:ANd9GcQdXEt_lAfvw46RAzQ4Jh00k2lP8YprWXpbQCfgEZaZSwqIlC8aVQ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11588" b="6084"/>
          <a:stretch/>
        </p:blipFill>
        <p:spPr bwMode="auto">
          <a:xfrm>
            <a:off x="6591101" y="457104"/>
            <a:ext cx="2098421" cy="251107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0.gstatic.com/images?q=tbn:ANd9GcRQNj9VSTSmquixXEz80NfupAVjaIK9ZqImQveoIqToCmLDLSyy_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842" b="8496"/>
          <a:stretch/>
        </p:blipFill>
        <p:spPr bwMode="auto">
          <a:xfrm>
            <a:off x="346289" y="460786"/>
            <a:ext cx="2287516" cy="247465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4" b="100000" l="9769" r="99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68" y="460786"/>
            <a:ext cx="2511122" cy="247465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4494" y="4290448"/>
            <a:ext cx="29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MS PGothic" pitchFamily="34" charset="-128"/>
              </a:rPr>
              <a:t>Part 1 – Intro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MS PGothic" pitchFamily="34" charset="-128"/>
              </a:rPr>
              <a:t>Part 2 – Intimacy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Part 3 –</a:t>
            </a:r>
            <a:br>
              <a:rPr lang="en-US" sz="24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</a:br>
            <a:r>
              <a:rPr lang="en-US" sz="24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Part 4 –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2469" y="5239530"/>
            <a:ext cx="206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Next week</a:t>
            </a:r>
            <a:endParaRPr lang="en-GB" sz="2400" b="1" dirty="0">
              <a:latin typeface="Century Gothic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28" b="100000" l="0" r="100000">
                        <a14:foregroundMark x1="2863" y1="77982" x2="24670" y2="71560"/>
                        <a14:foregroundMark x1="5947" y1="83257" x2="27753" y2="8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80" y="5554637"/>
            <a:ext cx="1295371" cy="124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5466" y="4287318"/>
            <a:ext cx="2802877" cy="2323032"/>
          </a:xfrm>
          <a:prstGeom prst="rect">
            <a:avLst/>
          </a:prstGeom>
          <a:solidFill>
            <a:srgbClr val="1F497D"/>
          </a:solidFill>
          <a:ln w="38100">
            <a:solidFill>
              <a:schemeClr val="tx2"/>
            </a:solidFill>
          </a:ln>
          <a:effectLst>
            <a:outerShdw blurRad="368300" dist="76200" dir="582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447675" indent="-447675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4F81BD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494" y="4290448"/>
            <a:ext cx="2773849" cy="150810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MS PGothic" pitchFamily="34" charset="-128"/>
              </a:rPr>
              <a:t>1 </a:t>
            </a:r>
            <a:r>
              <a:rPr lang="en-US" sz="2300" b="1" i="1" dirty="0">
                <a:solidFill>
                  <a:prstClr val="white"/>
                </a:solidFill>
                <a:latin typeface="Century Gothic" panose="020B0502020202020204" pitchFamily="34" charset="0"/>
                <a:ea typeface="MS PGothic" pitchFamily="34" charset="-128"/>
              </a:rPr>
              <a:t>– Intro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MS PGothic" pitchFamily="34" charset="-128"/>
              </a:rPr>
              <a:t>2 </a:t>
            </a:r>
            <a:r>
              <a:rPr lang="en-US" sz="2300" b="1" i="1" dirty="0">
                <a:solidFill>
                  <a:prstClr val="white"/>
                </a:solidFill>
                <a:latin typeface="Century Gothic" panose="020B0502020202020204" pitchFamily="34" charset="0"/>
                <a:ea typeface="MS PGothic" pitchFamily="34" charset="-128"/>
              </a:rPr>
              <a:t>– </a:t>
            </a:r>
            <a:r>
              <a:rPr lang="en-US" sz="23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MS PGothic" pitchFamily="34" charset="-128"/>
              </a:rPr>
              <a:t>Intimacy</a:t>
            </a:r>
            <a:endParaRPr lang="en-US" sz="2300" b="1" i="1" dirty="0">
              <a:solidFill>
                <a:prstClr val="white"/>
              </a:solidFill>
              <a:latin typeface="Century Gothic" panose="020B0502020202020204" pitchFamily="34" charset="0"/>
              <a:ea typeface="MS PGothic" pitchFamily="34" charset="-128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3 </a:t>
            </a:r>
            <a:r>
              <a:rPr lang="en-US" sz="2300" b="1" i="1" dirty="0" smtClean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– Partnership</a:t>
            </a:r>
            <a:r>
              <a:rPr lang="en-US" sz="23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/>
            </a:r>
            <a:br>
              <a:rPr lang="en-US" sz="23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</a:br>
            <a:r>
              <a:rPr lang="en-US" sz="2300" b="1" i="1" dirty="0" smtClean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4 </a:t>
            </a:r>
            <a:r>
              <a:rPr lang="en-US" sz="23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– </a:t>
            </a:r>
            <a:r>
              <a:rPr lang="en-US" sz="2300" b="1" i="1" dirty="0" smtClean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Prayer</a:t>
            </a:r>
            <a:endParaRPr lang="en-US" sz="2300" b="1" i="1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  <a:ea typeface="MS PGothic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2469" y="4446770"/>
            <a:ext cx="206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This week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2781300" y="4311877"/>
            <a:ext cx="107043" cy="726848"/>
          </a:xfrm>
          <a:prstGeom prst="rightBrace">
            <a:avLst>
              <a:gd name="adj1" fmla="val 43926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/>
          <p:cNvSpPr/>
          <p:nvPr/>
        </p:nvSpPr>
        <p:spPr>
          <a:xfrm>
            <a:off x="2781300" y="5095310"/>
            <a:ext cx="107043" cy="726848"/>
          </a:xfrm>
          <a:prstGeom prst="rightBrace">
            <a:avLst>
              <a:gd name="adj1" fmla="val 43926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B-m3uaeOMqhaMlvoDJ67_G00-JrOLGmYsJSb3uuXUX5x4TSYH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082493" cy="68256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0" y="908050"/>
            <a:ext cx="8410575" cy="5100638"/>
          </a:xfrm>
          <a:custGeom>
            <a:avLst/>
            <a:gdLst>
              <a:gd name="T0" fmla="*/ 0 w 8411307"/>
              <a:gd name="T1" fmla="*/ 0 h 5099537"/>
              <a:gd name="T2" fmla="*/ 1142703 w 8411307"/>
              <a:gd name="T3" fmla="*/ 273715 h 5099537"/>
              <a:gd name="T4" fmla="*/ 1474769 w 8411307"/>
              <a:gd name="T5" fmla="*/ 1495661 h 5099537"/>
              <a:gd name="T6" fmla="*/ 2217036 w 8411307"/>
              <a:gd name="T7" fmla="*/ 2492767 h 5099537"/>
              <a:gd name="T8" fmla="*/ 4434072 w 8411307"/>
              <a:gd name="T9" fmla="*/ 2903341 h 5099537"/>
              <a:gd name="T10" fmla="*/ 5205641 w 8411307"/>
              <a:gd name="T11" fmla="*/ 3196608 h 5099537"/>
              <a:gd name="T12" fmla="*/ 5762340 w 8411307"/>
              <a:gd name="T13" fmla="*/ 3939550 h 5099537"/>
              <a:gd name="T14" fmla="*/ 7461743 w 8411307"/>
              <a:gd name="T15" fmla="*/ 5102840 h 5099537"/>
              <a:gd name="T16" fmla="*/ 8409111 w 8411307"/>
              <a:gd name="T17" fmla="*/ 4995310 h 5099537"/>
              <a:gd name="T18" fmla="*/ 8409111 w 8411307"/>
              <a:gd name="T19" fmla="*/ 4995310 h 50995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1307" h="5099537">
                <a:moveTo>
                  <a:pt x="0" y="0"/>
                </a:moveTo>
                <a:cubicBezTo>
                  <a:pt x="381000" y="91179"/>
                  <a:pt x="897141" y="24423"/>
                  <a:pt x="1143000" y="273538"/>
                </a:cubicBezTo>
                <a:cubicBezTo>
                  <a:pt x="1388859" y="522653"/>
                  <a:pt x="1227666" y="1162538"/>
                  <a:pt x="1475153" y="1494692"/>
                </a:cubicBezTo>
                <a:lnTo>
                  <a:pt x="2217615" y="2491153"/>
                </a:lnTo>
                <a:cubicBezTo>
                  <a:pt x="2710961" y="2725615"/>
                  <a:pt x="3936999" y="2784230"/>
                  <a:pt x="4435230" y="2901461"/>
                </a:cubicBezTo>
                <a:cubicBezTo>
                  <a:pt x="4933461" y="3018692"/>
                  <a:pt x="4985564" y="3021948"/>
                  <a:pt x="5207000" y="3194538"/>
                </a:cubicBezTo>
                <a:cubicBezTo>
                  <a:pt x="5428436" y="3367128"/>
                  <a:pt x="5387731" y="3619500"/>
                  <a:pt x="5763846" y="3937000"/>
                </a:cubicBezTo>
                <a:cubicBezTo>
                  <a:pt x="6139961" y="4254500"/>
                  <a:pt x="7022448" y="4923691"/>
                  <a:pt x="7463691" y="5099537"/>
                </a:cubicBezTo>
                <a:lnTo>
                  <a:pt x="8411307" y="4992076"/>
                </a:ln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black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9221" name="Title 4"/>
          <p:cNvSpPr>
            <a:spLocks noGrp="1"/>
          </p:cNvSpPr>
          <p:nvPr>
            <p:ph type="title"/>
          </p:nvPr>
        </p:nvSpPr>
        <p:spPr>
          <a:xfrm>
            <a:off x="90486" y="178464"/>
            <a:ext cx="8937399" cy="504825"/>
          </a:xfrm>
        </p:spPr>
        <p:txBody>
          <a:bodyPr/>
          <a:lstStyle/>
          <a:p>
            <a:pPr algn="l" eaLnBrk="1" hangingPunct="1"/>
            <a:r>
              <a:rPr lang="en-ZA" sz="3200" b="1" dirty="0" smtClean="0">
                <a:latin typeface="Century Gothic" pitchFamily="34" charset="0"/>
              </a:rPr>
              <a:t>P2. The golden thread of Intimacy is woven from beginning to end of scripture</a:t>
            </a:r>
          </a:p>
        </p:txBody>
      </p:sp>
      <p:sp>
        <p:nvSpPr>
          <p:cNvPr id="6149" name="Content Placeholder 5"/>
          <p:cNvSpPr>
            <a:spLocks noGrp="1"/>
          </p:cNvSpPr>
          <p:nvPr>
            <p:ph idx="1"/>
          </p:nvPr>
        </p:nvSpPr>
        <p:spPr>
          <a:xfrm>
            <a:off x="196850" y="1530797"/>
            <a:ext cx="2881086" cy="4929188"/>
          </a:xfrm>
          <a:solidFill>
            <a:srgbClr val="1F497D">
              <a:alpha val="86000"/>
            </a:srgbClr>
          </a:solidFill>
        </p:spPr>
        <p:txBody>
          <a:bodyPr/>
          <a:lstStyle/>
          <a:p>
            <a:pPr eaLnBrk="1" hangingPunct="1"/>
            <a:r>
              <a:rPr lang="en-ZA" sz="2400" b="1" dirty="0" smtClean="0">
                <a:solidFill>
                  <a:schemeClr val="bg1"/>
                </a:solidFill>
                <a:latin typeface="Century Gothic" pitchFamily="34" charset="0"/>
              </a:rPr>
              <a:t>Genesis 1	</a:t>
            </a:r>
          </a:p>
          <a:p>
            <a:pPr eaLnBrk="1" hangingPunct="1"/>
            <a:r>
              <a:rPr lang="en-ZA" altLang="en-ZA" sz="2400" b="1" dirty="0" smtClean="0">
                <a:solidFill>
                  <a:schemeClr val="bg1"/>
                </a:solidFill>
                <a:latin typeface="Century Gothic" pitchFamily="34" charset="0"/>
              </a:rPr>
              <a:t>Genesis 2</a:t>
            </a:r>
          </a:p>
          <a:p>
            <a:pPr eaLnBrk="1" hangingPunct="1"/>
            <a:r>
              <a:rPr lang="en-ZA" sz="2400" b="1" dirty="0" smtClean="0">
                <a:solidFill>
                  <a:schemeClr val="bg1"/>
                </a:solidFill>
                <a:latin typeface="Century Gothic" pitchFamily="34" charset="0"/>
              </a:rPr>
              <a:t>Genesis 3 </a:t>
            </a:r>
          </a:p>
          <a:p>
            <a:pPr eaLnBrk="1" hangingPunct="1"/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Jer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31:31-34 </a:t>
            </a:r>
          </a:p>
          <a:p>
            <a:pPr eaLnBrk="1" hangingPunct="1"/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Jer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31:31-34 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Isaiah 7	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Isaiah 62 	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John 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17:3, 25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John 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17:24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/>
            <a:r>
              <a:rPr lang="en-ZA" sz="2400" b="1" dirty="0" smtClean="0">
                <a:solidFill>
                  <a:schemeClr val="bg1"/>
                </a:solidFill>
                <a:latin typeface="Century Gothic" pitchFamily="34" charset="0"/>
              </a:rPr>
              <a:t>John 14	</a:t>
            </a:r>
          </a:p>
          <a:p>
            <a:pPr eaLnBrk="1" hangingPunct="1"/>
            <a:r>
              <a:rPr lang="en-ZA" sz="2400" b="1" dirty="0" smtClean="0">
                <a:solidFill>
                  <a:schemeClr val="bg1"/>
                </a:solidFill>
                <a:latin typeface="Century Gothic" pitchFamily="34" charset="0"/>
              </a:rPr>
              <a:t>Revelation 19</a:t>
            </a:r>
          </a:p>
          <a:p>
            <a:pPr eaLnBrk="1" hangingPunct="1"/>
            <a:endParaRPr lang="en-ZA" sz="2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2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0BA26B0-F098-4B8B-9252-ED5F26943A9C}" type="slidenum">
              <a:rPr lang="en-ZA" smtClean="0">
                <a:solidFill>
                  <a:srgbClr val="898989"/>
                </a:solidFill>
                <a:latin typeface="Century Gothic" pitchFamily="34" charset="0"/>
              </a:rPr>
              <a:pPr eaLnBrk="1" hangingPunct="1"/>
              <a:t>19</a:t>
            </a:fld>
            <a:endParaRPr lang="en-ZA" smtClean="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3047093" y="1530797"/>
            <a:ext cx="583474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ZA" sz="2400" dirty="0" smtClean="0">
                <a:latin typeface="Century Gothic" pitchFamily="34" charset="0"/>
              </a:rPr>
              <a:t>“…It was very good”</a:t>
            </a:r>
          </a:p>
          <a:p>
            <a:pPr eaLnBrk="1" hangingPunct="1"/>
            <a:r>
              <a:rPr lang="en-ZA" altLang="en-ZA" sz="2400" dirty="0" smtClean="0">
                <a:latin typeface="Century Gothic" pitchFamily="34" charset="0"/>
              </a:rPr>
              <a:t>“</a:t>
            </a:r>
            <a:r>
              <a:rPr lang="en-ZA" altLang="ja-JP" sz="2400" dirty="0" smtClean="0">
                <a:latin typeface="Century Gothic" pitchFamily="34" charset="0"/>
              </a:rPr>
              <a:t>On the 7</a:t>
            </a:r>
            <a:r>
              <a:rPr lang="en-ZA" altLang="ja-JP" sz="2400" baseline="30000" dirty="0" smtClean="0">
                <a:latin typeface="Century Gothic" pitchFamily="34" charset="0"/>
              </a:rPr>
              <a:t>th</a:t>
            </a:r>
            <a:r>
              <a:rPr lang="en-ZA" altLang="ja-JP" sz="2400" dirty="0" smtClean="0">
                <a:latin typeface="Century Gothic" pitchFamily="34" charset="0"/>
              </a:rPr>
              <a:t> day</a:t>
            </a:r>
            <a:r>
              <a:rPr lang="en-US" altLang="ja-JP" sz="2400" dirty="0" smtClean="0">
                <a:latin typeface="Century Gothic" pitchFamily="34" charset="0"/>
              </a:rPr>
              <a:t>…</a:t>
            </a:r>
            <a:r>
              <a:rPr lang="en-US" altLang="en-ZA" sz="2400" dirty="0" smtClean="0">
                <a:latin typeface="Century Gothic" pitchFamily="34" charset="0"/>
              </a:rPr>
              <a:t>”</a:t>
            </a:r>
            <a:endParaRPr lang="en-ZA" altLang="ja-JP" sz="2400" dirty="0" smtClean="0">
              <a:latin typeface="Century Gothic" pitchFamily="34" charset="0"/>
            </a:endParaRPr>
          </a:p>
          <a:p>
            <a:pPr eaLnBrk="1" hangingPunct="1"/>
            <a:r>
              <a:rPr lang="en-ZA" altLang="en-ZA" sz="2400" dirty="0" smtClean="0">
                <a:latin typeface="Century Gothic" pitchFamily="34" charset="0"/>
              </a:rPr>
              <a:t>“</a:t>
            </a:r>
            <a:r>
              <a:rPr lang="en-US" altLang="ja-JP" sz="2400" dirty="0" smtClean="0">
                <a:latin typeface="Century Gothic" pitchFamily="34" charset="0"/>
              </a:rPr>
              <a:t>Adam…</a:t>
            </a:r>
            <a:r>
              <a:rPr lang="en-ZA" altLang="en-ZA" sz="2400" dirty="0" smtClean="0">
                <a:latin typeface="Century Gothic" pitchFamily="34" charset="0"/>
              </a:rPr>
              <a:t>”</a:t>
            </a:r>
            <a:endParaRPr lang="en-ZA" altLang="ja-JP" sz="2400" dirty="0" smtClean="0">
              <a:latin typeface="Century Gothic" pitchFamily="34" charset="0"/>
            </a:endParaRPr>
          </a:p>
          <a:p>
            <a:pPr eaLnBrk="1" hangingPunct="1"/>
            <a:r>
              <a:rPr lang="en-US" altLang="en-ZA" sz="2400" dirty="0" smtClean="0">
                <a:latin typeface="Century Gothic" pitchFamily="34" charset="0"/>
              </a:rPr>
              <a:t>“</a:t>
            </a:r>
            <a:r>
              <a:rPr lang="en-US" sz="2400" dirty="0" smtClean="0">
                <a:latin typeface="Century Gothic" pitchFamily="34" charset="0"/>
              </a:rPr>
              <a:t>Though I was their…</a:t>
            </a:r>
            <a:r>
              <a:rPr lang="en-US" altLang="en-ZA" sz="2400" dirty="0" smtClean="0">
                <a:latin typeface="Century Gothic" pitchFamily="34" charset="0"/>
              </a:rPr>
              <a:t>”</a:t>
            </a:r>
            <a:endParaRPr lang="en-US" sz="2400" dirty="0" smtClean="0">
              <a:latin typeface="Century Gothic" pitchFamily="34" charset="0"/>
            </a:endParaRPr>
          </a:p>
          <a:p>
            <a:pPr eaLnBrk="1" hangingPunct="1"/>
            <a:r>
              <a:rPr lang="en-US" altLang="en-ZA" sz="2400" dirty="0" smtClean="0">
                <a:latin typeface="Century Gothic" pitchFamily="34" charset="0"/>
              </a:rPr>
              <a:t>“</a:t>
            </a:r>
            <a:r>
              <a:rPr lang="en-US" sz="2400" dirty="0" smtClean="0">
                <a:latin typeface="Century Gothic" pitchFamily="34" charset="0"/>
              </a:rPr>
              <a:t>they shall all know [</a:t>
            </a:r>
            <a:r>
              <a:rPr lang="en-US" sz="2400" i="1" u="sng" dirty="0" err="1" smtClean="0">
                <a:latin typeface="Century Gothic" pitchFamily="34" charset="0"/>
              </a:rPr>
              <a:t>yada</a:t>
            </a:r>
            <a:r>
              <a:rPr lang="en-US" sz="2400" i="1" u="sng" dirty="0" smtClean="0">
                <a:latin typeface="Century Gothic" pitchFamily="34" charset="0"/>
              </a:rPr>
              <a:t>]</a:t>
            </a:r>
            <a:r>
              <a:rPr lang="en-US" sz="2400" dirty="0" smtClean="0">
                <a:latin typeface="Century Gothic" pitchFamily="34" charset="0"/>
              </a:rPr>
              <a:t> me</a:t>
            </a:r>
            <a:r>
              <a:rPr lang="en-US" altLang="en-ZA" sz="2400" dirty="0" smtClean="0">
                <a:latin typeface="Century Gothic" pitchFamily="34" charset="0"/>
              </a:rPr>
              <a:t>”</a:t>
            </a:r>
            <a:endParaRPr lang="en-US" sz="2400" dirty="0" smtClean="0">
              <a:latin typeface="Century Gothic" pitchFamily="34" charset="0"/>
            </a:endParaRPr>
          </a:p>
          <a:p>
            <a:pPr eaLnBrk="1" hangingPunct="1"/>
            <a:r>
              <a:rPr lang="ja-JP" altLang="en-US" sz="2400" dirty="0" smtClean="0">
                <a:latin typeface="Century Gothic" pitchFamily="34" charset="0"/>
              </a:rPr>
              <a:t>“</a:t>
            </a:r>
            <a:r>
              <a:rPr lang="en-US" altLang="ja-JP" sz="2400" dirty="0" smtClean="0">
                <a:latin typeface="Century Gothic" pitchFamily="34" charset="0"/>
              </a:rPr>
              <a:t>His name shall be called…</a:t>
            </a:r>
            <a:r>
              <a:rPr lang="ja-JP" altLang="en-US" sz="2400" dirty="0" smtClean="0">
                <a:latin typeface="Century Gothic" pitchFamily="34" charset="0"/>
              </a:rPr>
              <a:t>”</a:t>
            </a:r>
            <a:endParaRPr lang="en-US" altLang="ja-JP" sz="2400" dirty="0" smtClean="0">
              <a:latin typeface="Century Gothic" pitchFamily="34" charset="0"/>
            </a:endParaRPr>
          </a:p>
          <a:p>
            <a:pPr eaLnBrk="1" hangingPunct="1"/>
            <a:r>
              <a:rPr lang="en-US" altLang="en-ZA" sz="2400" dirty="0" smtClean="0">
                <a:latin typeface="Century Gothic" pitchFamily="34" charset="0"/>
              </a:rPr>
              <a:t>“</a:t>
            </a:r>
            <a:r>
              <a:rPr lang="en-US" sz="2400" dirty="0" smtClean="0">
                <a:latin typeface="Century Gothic" pitchFamily="34" charset="0"/>
              </a:rPr>
              <a:t>As the bridegroom rejoices</a:t>
            </a:r>
            <a:r>
              <a:rPr lang="en-US" altLang="en-ZA" sz="2400" dirty="0" smtClean="0">
                <a:latin typeface="Century Gothic" pitchFamily="34" charset="0"/>
              </a:rPr>
              <a:t>”</a:t>
            </a:r>
            <a:endParaRPr lang="en-US" sz="2400" dirty="0" smtClean="0">
              <a:latin typeface="Century Gothic" pitchFamily="34" charset="0"/>
            </a:endParaRPr>
          </a:p>
          <a:p>
            <a:pPr eaLnBrk="1" hangingPunct="1"/>
            <a:r>
              <a:rPr lang="en-US" altLang="en-ZA" sz="2400" dirty="0" smtClean="0">
                <a:latin typeface="Century Gothic" pitchFamily="34" charset="0"/>
              </a:rPr>
              <a:t>“</a:t>
            </a:r>
            <a:r>
              <a:rPr lang="en-US" sz="2400" dirty="0" smtClean="0">
                <a:latin typeface="Century Gothic" pitchFamily="34" charset="0"/>
              </a:rPr>
              <a:t>This is eternal life…</a:t>
            </a:r>
            <a:r>
              <a:rPr lang="en-US" altLang="en-ZA" sz="2400" dirty="0" smtClean="0">
                <a:latin typeface="Century Gothic" pitchFamily="34" charset="0"/>
              </a:rPr>
              <a:t>”</a:t>
            </a:r>
          </a:p>
          <a:p>
            <a:pPr eaLnBrk="1" hangingPunct="1"/>
            <a:r>
              <a:rPr lang="en-US" altLang="en-ZA" sz="2400" dirty="0" smtClean="0">
                <a:latin typeface="Century Gothic" pitchFamily="34" charset="0"/>
              </a:rPr>
              <a:t>“</a:t>
            </a:r>
            <a:r>
              <a:rPr lang="en-US" altLang="ja-JP" sz="2400" dirty="0" smtClean="0">
                <a:latin typeface="Century Gothic" pitchFamily="34" charset="0"/>
              </a:rPr>
              <a:t>I desire that they would…</a:t>
            </a:r>
            <a:r>
              <a:rPr lang="en-US" altLang="en-ZA" sz="2400" dirty="0" smtClean="0">
                <a:latin typeface="Century Gothic" pitchFamily="34" charset="0"/>
              </a:rPr>
              <a:t>”</a:t>
            </a:r>
            <a:endParaRPr lang="en-US" altLang="ja-JP" sz="2400" dirty="0" smtClean="0">
              <a:latin typeface="Century Gothic" pitchFamily="34" charset="0"/>
            </a:endParaRPr>
          </a:p>
          <a:p>
            <a:pPr eaLnBrk="1" hangingPunct="1"/>
            <a:r>
              <a:rPr lang="en-ZA" sz="2400" dirty="0" smtClean="0">
                <a:latin typeface="Century Gothic" pitchFamily="34" charset="0"/>
              </a:rPr>
              <a:t>“He shall be…”</a:t>
            </a:r>
          </a:p>
          <a:p>
            <a:pPr eaLnBrk="1" hangingPunct="1"/>
            <a:r>
              <a:rPr lang="en-ZA" sz="2400" dirty="0" smtClean="0">
                <a:latin typeface="Century Gothic" pitchFamily="34" charset="0"/>
              </a:rPr>
              <a:t>“Hallelujah…”</a:t>
            </a:r>
          </a:p>
        </p:txBody>
      </p:sp>
    </p:spTree>
    <p:extLst>
      <p:ext uri="{BB962C8B-B14F-4D97-AF65-F5344CB8AC3E}">
        <p14:creationId xmlns:p14="http://schemas.microsoft.com/office/powerpoint/2010/main" val="39776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uiExpand="1" build="p" animBg="1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ZA" b="1" dirty="0" smtClean="0">
                <a:latin typeface="Century Gothic" pitchFamily="34" charset="0"/>
              </a:rPr>
              <a:t> </a:t>
            </a:r>
            <a:endParaRPr lang="en-ZA" b="1" dirty="0" smtClean="0">
              <a:latin typeface="Century Gothic" pitchFamily="34" charset="0"/>
            </a:endParaRPr>
          </a:p>
        </p:txBody>
      </p:sp>
      <p:sp>
        <p:nvSpPr>
          <p:cNvPr id="3075" name="Content Placeholder 5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en-US" sz="2400" b="1" i="1" u="sng" dirty="0" smtClean="0">
                <a:solidFill>
                  <a:schemeClr val="accent1"/>
                </a:solidFill>
                <a:latin typeface="Century Gothic" pitchFamily="34" charset="0"/>
              </a:rPr>
              <a:t>For the Spirit searches everything, even the depths of God</a:t>
            </a:r>
            <a:r>
              <a:rPr lang="en-US" sz="2400" i="1" dirty="0" smtClean="0">
                <a:latin typeface="Century Gothic" pitchFamily="34" charset="0"/>
              </a:rPr>
              <a:t>. For who knows a person</a:t>
            </a:r>
            <a:r>
              <a:rPr lang="en-US" altLang="en-ZA" sz="2400" i="1" dirty="0" smtClean="0">
                <a:latin typeface="Century Gothic" pitchFamily="34" charset="0"/>
              </a:rPr>
              <a:t>’</a:t>
            </a:r>
            <a:r>
              <a:rPr lang="en-US" sz="2400" i="1" dirty="0" smtClean="0">
                <a:latin typeface="Century Gothic" pitchFamily="34" charset="0"/>
              </a:rPr>
              <a:t>s thoughts except the spirit of that person, which is in him? So also no one comprehends the thoughts of God except the Spirit of God. </a:t>
            </a:r>
            <a:r>
              <a:rPr lang="en-US" sz="2400" b="1" i="1" u="sng" dirty="0" smtClean="0">
                <a:solidFill>
                  <a:schemeClr val="accent1"/>
                </a:solidFill>
                <a:latin typeface="Century Gothic" pitchFamily="34" charset="0"/>
              </a:rPr>
              <a:t>Now </a:t>
            </a:r>
            <a:r>
              <a:rPr lang="en-US" sz="2400" b="1" i="1" u="sng" dirty="0">
                <a:solidFill>
                  <a:schemeClr val="accent1"/>
                </a:solidFill>
                <a:latin typeface="Century Gothic" pitchFamily="34" charset="0"/>
              </a:rPr>
              <a:t>we have received </a:t>
            </a:r>
            <a:r>
              <a:rPr lang="en-US" sz="2400" i="1" dirty="0" smtClean="0">
                <a:latin typeface="Century Gothic" pitchFamily="34" charset="0"/>
              </a:rPr>
              <a:t>not the spirit of the world</a:t>
            </a:r>
            <a:r>
              <a:rPr lang="en-US" sz="2400" b="1" i="1" dirty="0" smtClean="0">
                <a:latin typeface="Century Gothic" pitchFamily="34" charset="0"/>
              </a:rPr>
              <a:t>, </a:t>
            </a:r>
            <a:r>
              <a:rPr lang="en-US" sz="2400" i="1" dirty="0" smtClean="0">
                <a:latin typeface="Century Gothic" pitchFamily="34" charset="0"/>
              </a:rPr>
              <a:t>but</a:t>
            </a:r>
            <a:r>
              <a:rPr lang="en-US" sz="2400" b="1" i="1" dirty="0" smtClean="0">
                <a:latin typeface="Century Gothic" pitchFamily="34" charset="0"/>
              </a:rPr>
              <a:t> </a:t>
            </a:r>
            <a:r>
              <a:rPr lang="en-US" sz="2400" b="1" i="1" u="sng" dirty="0">
                <a:solidFill>
                  <a:schemeClr val="accent1"/>
                </a:solidFill>
                <a:latin typeface="Century Gothic" pitchFamily="34" charset="0"/>
              </a:rPr>
              <a:t>the Spirit who is from God, that we might understand the things freely given us by God. </a:t>
            </a:r>
            <a:r>
              <a:rPr lang="en-US" sz="2400" i="1" dirty="0" smtClean="0">
                <a:latin typeface="Century Gothic" pitchFamily="34" charset="0"/>
              </a:rPr>
              <a:t/>
            </a:r>
            <a:br>
              <a:rPr lang="en-US" sz="2400" i="1" dirty="0" smtClean="0">
                <a:latin typeface="Century Gothic" pitchFamily="34" charset="0"/>
              </a:rPr>
            </a:br>
            <a:r>
              <a:rPr lang="en-US" sz="2400" i="1" dirty="0" smtClean="0">
                <a:latin typeface="Century Gothic" pitchFamily="34" charset="0"/>
              </a:rPr>
              <a:t>(1 Cor 2:10-12)</a:t>
            </a:r>
            <a:endParaRPr lang="en-ZA" sz="2400" i="1" dirty="0" smtClean="0">
              <a:latin typeface="Century Gothic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AC94B87-D427-4173-89B7-F1653470FADE}" type="slidenum">
              <a:rPr lang="en-ZA" smtClean="0">
                <a:solidFill>
                  <a:srgbClr val="898989"/>
                </a:solidFill>
                <a:latin typeface="Century Gothic" pitchFamily="34" charset="0"/>
              </a:rPr>
              <a:pPr eaLnBrk="1" hangingPunct="1"/>
              <a:t>2</a:t>
            </a:fld>
            <a:endParaRPr lang="en-ZA" smtClean="0">
              <a:solidFill>
                <a:srgbClr val="89898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P3. Bridal intimacy is a call to us as </a:t>
            </a:r>
            <a:r>
              <a:rPr lang="en-US" u="sng" dirty="0" smtClean="0"/>
              <a:t>individuals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699"/>
            <a:ext cx="8229600" cy="4208463"/>
          </a:xfrm>
        </p:spPr>
        <p:txBody>
          <a:bodyPr/>
          <a:lstStyle/>
          <a:p>
            <a:r>
              <a:rPr lang="en-GB" sz="2400" i="1" dirty="0"/>
              <a:t>“</a:t>
            </a:r>
            <a:r>
              <a:rPr lang="en-GB" sz="2400" b="1" i="1" dirty="0"/>
              <a:t>I will not leave you as orphans</a:t>
            </a:r>
            <a:r>
              <a:rPr lang="en-GB" sz="2400" i="1" dirty="0"/>
              <a:t>; I will come to you. </a:t>
            </a:r>
            <a:r>
              <a:rPr lang="en-GB" sz="2400" i="1" dirty="0" smtClean="0"/>
              <a:t>…In </a:t>
            </a:r>
            <a:r>
              <a:rPr lang="en-GB" sz="2400" i="1" dirty="0"/>
              <a:t>that day you will know that I am in My Father, and you in </a:t>
            </a:r>
            <a:r>
              <a:rPr lang="en-GB" sz="2400" i="1" dirty="0" err="1" smtClean="0"/>
              <a:t>Me,and</a:t>
            </a:r>
            <a:r>
              <a:rPr lang="en-GB" sz="2400" i="1" dirty="0" smtClean="0"/>
              <a:t> </a:t>
            </a:r>
            <a:r>
              <a:rPr lang="en-GB" sz="2400" i="1" dirty="0"/>
              <a:t>I in you. </a:t>
            </a:r>
            <a:r>
              <a:rPr lang="en-GB" sz="2400" b="1" i="1" u="sng" dirty="0">
                <a:solidFill>
                  <a:schemeClr val="accent1"/>
                </a:solidFill>
              </a:rPr>
              <a:t>Whoever</a:t>
            </a:r>
            <a:r>
              <a:rPr lang="en-GB" sz="2400" i="1" dirty="0"/>
              <a:t> has My commandments and keeps them, </a:t>
            </a:r>
            <a:r>
              <a:rPr lang="en-GB" sz="2400" b="1" i="1" u="sng" dirty="0">
                <a:solidFill>
                  <a:schemeClr val="accent1"/>
                </a:solidFill>
              </a:rPr>
              <a:t>he</a:t>
            </a:r>
            <a:r>
              <a:rPr lang="en-GB" sz="2400" i="1" dirty="0"/>
              <a:t> it is who loves Me. And he who loves Me will be loved by My Father, and I will love </a:t>
            </a:r>
            <a:r>
              <a:rPr lang="en-GB" sz="2400" b="1" i="1" u="sng" dirty="0">
                <a:solidFill>
                  <a:schemeClr val="accent1"/>
                </a:solidFill>
              </a:rPr>
              <a:t>him</a:t>
            </a:r>
            <a:r>
              <a:rPr lang="en-GB" sz="2400" i="1" dirty="0"/>
              <a:t> and </a:t>
            </a:r>
            <a:r>
              <a:rPr lang="en-GB" sz="2400" b="1" i="1" u="sng" dirty="0">
                <a:solidFill>
                  <a:schemeClr val="accent1"/>
                </a:solidFill>
              </a:rPr>
              <a:t>manifest Myself to him</a:t>
            </a:r>
            <a:r>
              <a:rPr lang="en-GB" sz="2400" i="1" dirty="0"/>
              <a:t>… If </a:t>
            </a:r>
            <a:r>
              <a:rPr lang="en-GB" sz="2400" b="1" i="1" u="sng" dirty="0">
                <a:solidFill>
                  <a:schemeClr val="accent1"/>
                </a:solidFill>
              </a:rPr>
              <a:t>anyone</a:t>
            </a:r>
            <a:r>
              <a:rPr lang="en-GB" sz="2400" i="1" dirty="0"/>
              <a:t> loves Me, he will keep my word, and My Father will love him, and </a:t>
            </a:r>
            <a:r>
              <a:rPr lang="en-GB" sz="2400" b="1" i="1" dirty="0"/>
              <a:t>We will come to </a:t>
            </a:r>
            <a:r>
              <a:rPr lang="en-GB" sz="2400" b="1" i="1" u="sng" dirty="0">
                <a:solidFill>
                  <a:schemeClr val="accent1"/>
                </a:solidFill>
              </a:rPr>
              <a:t>him</a:t>
            </a:r>
            <a:r>
              <a:rPr lang="en-GB" sz="2400" b="1" i="1" dirty="0"/>
              <a:t> and make Our home </a:t>
            </a:r>
            <a:r>
              <a:rPr lang="en-GB" sz="2400" b="1" i="1" dirty="0"/>
              <a:t>with him.”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en-Z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859836"/>
            <a:ext cx="6036127" cy="536098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400" dirty="0" smtClean="0">
                <a:latin typeface="Century Gothic" pitchFamily="34" charset="0"/>
              </a:rPr>
              <a:t>The Almighty is my Dad 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latin typeface="Century Gothic" pitchFamily="34" charset="0"/>
              </a:rPr>
              <a:t>He loves me AND He </a:t>
            </a:r>
            <a:r>
              <a:rPr lang="en-US" sz="2400" b="1" u="sng" dirty="0" smtClean="0">
                <a:solidFill>
                  <a:schemeClr val="accent1"/>
                </a:solidFill>
                <a:latin typeface="Century Gothic" pitchFamily="34" charset="0"/>
              </a:rPr>
              <a:t>really LIKES</a:t>
            </a:r>
            <a:r>
              <a:rPr lang="en-US" sz="24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me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latin typeface="Century Gothic" pitchFamily="34" charset="0"/>
              </a:rPr>
              <a:t>He </a:t>
            </a:r>
            <a:r>
              <a:rPr lang="en-US" sz="2400" dirty="0">
                <a:latin typeface="Century Gothic" pitchFamily="34" charset="0"/>
              </a:rPr>
              <a:t>wants to build the deep </a:t>
            </a:r>
            <a:r>
              <a:rPr lang="en-US" sz="2400" dirty="0" smtClean="0">
                <a:latin typeface="Century Gothic" pitchFamily="34" charset="0"/>
              </a:rPr>
              <a:t/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fellowship </a:t>
            </a:r>
            <a:r>
              <a:rPr lang="en-US" sz="2400" dirty="0">
                <a:latin typeface="Century Gothic" pitchFamily="34" charset="0"/>
              </a:rPr>
              <a:t>of a Father and </a:t>
            </a:r>
            <a:r>
              <a:rPr lang="en-US" sz="2400" dirty="0" smtClean="0">
                <a:latin typeface="Century Gothic" pitchFamily="34" charset="0"/>
              </a:rPr>
              <a:t/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a </a:t>
            </a:r>
            <a:r>
              <a:rPr lang="en-US" sz="2400" dirty="0">
                <a:latin typeface="Century Gothic" pitchFamily="34" charset="0"/>
              </a:rPr>
              <a:t>son, who is a best friend, with </a:t>
            </a:r>
            <a:r>
              <a:rPr lang="en-US" sz="2400" b="1" u="sng" dirty="0">
                <a:solidFill>
                  <a:schemeClr val="accent1"/>
                </a:solidFill>
                <a:latin typeface="Century Gothic" pitchFamily="34" charset="0"/>
              </a:rPr>
              <a:t>me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latin typeface="Century Gothic" pitchFamily="34" charset="0"/>
              </a:rPr>
              <a:t>He </a:t>
            </a:r>
            <a:r>
              <a:rPr lang="en-US" sz="2400" dirty="0" smtClean="0">
                <a:latin typeface="Century Gothic" pitchFamily="34" charset="0"/>
              </a:rPr>
              <a:t>is always with me, but He </a:t>
            </a:r>
            <a:r>
              <a:rPr lang="en-US" sz="2400" b="1" u="sng" dirty="0" smtClean="0">
                <a:solidFill>
                  <a:schemeClr val="accent1"/>
                </a:solidFill>
                <a:latin typeface="Century Gothic" pitchFamily="34" charset="0"/>
              </a:rPr>
              <a:t>delights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in </a:t>
            </a:r>
            <a:r>
              <a:rPr lang="en-US" sz="2400" dirty="0" smtClean="0">
                <a:latin typeface="Century Gothic" pitchFamily="34" charset="0"/>
              </a:rPr>
              <a:t>devoted </a:t>
            </a:r>
            <a:r>
              <a:rPr lang="en-US" sz="2400" dirty="0" smtClean="0"/>
              <a:t>times alone </a:t>
            </a:r>
            <a:r>
              <a:rPr lang="en-US" sz="2400" b="1" u="sng" dirty="0" smtClean="0">
                <a:solidFill>
                  <a:schemeClr val="accent1"/>
                </a:solidFill>
                <a:latin typeface="Century Gothic" pitchFamily="34" charset="0"/>
              </a:rPr>
              <a:t>with </a:t>
            </a:r>
            <a:r>
              <a:rPr lang="en-US" sz="2400" b="1" u="sng" dirty="0">
                <a:solidFill>
                  <a:schemeClr val="accent1"/>
                </a:solidFill>
                <a:latin typeface="Century Gothic" pitchFamily="34" charset="0"/>
              </a:rPr>
              <a:t>me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latin typeface="Century Gothic" pitchFamily="34" charset="0"/>
              </a:rPr>
              <a:t>When I approach Him in prayer, He </a:t>
            </a:r>
            <a:r>
              <a:rPr lang="en-US" sz="2400" b="1" u="sng" dirty="0" smtClean="0">
                <a:solidFill>
                  <a:schemeClr val="accent1"/>
                </a:solidFill>
                <a:latin typeface="Century Gothic" pitchFamily="34" charset="0"/>
              </a:rPr>
              <a:t>eagerly awaits</a:t>
            </a:r>
            <a:r>
              <a:rPr lang="en-US" sz="2400" b="1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2400" dirty="0"/>
              <a:t>manifesting Himself </a:t>
            </a:r>
            <a:r>
              <a:rPr lang="en-US" sz="2400" dirty="0" smtClean="0"/>
              <a:t>to me in a glory reserved for these devoted times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16" y="214926"/>
            <a:ext cx="8607397" cy="504825"/>
          </a:xfrm>
        </p:spPr>
        <p:txBody>
          <a:bodyPr/>
          <a:lstStyle/>
          <a:p>
            <a:pPr algn="l" eaLnBrk="1" hangingPunct="1"/>
            <a:r>
              <a:rPr lang="en-ZA" b="1" dirty="0" smtClean="0">
                <a:latin typeface="Century Gothic" pitchFamily="34" charset="0"/>
              </a:rPr>
              <a:t>P4. The </a:t>
            </a:r>
            <a:r>
              <a:rPr lang="en-ZA" b="1" dirty="0" smtClean="0">
                <a:latin typeface="Century Gothic" pitchFamily="34" charset="0"/>
              </a:rPr>
              <a:t>Intimacy Paradigm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-7968"/>
            <a:ext cx="2960913" cy="25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83084" y="2547073"/>
            <a:ext cx="2960915" cy="4310927"/>
          </a:xfrm>
          <a:prstGeom prst="rect">
            <a:avLst/>
          </a:prstGeom>
          <a:solidFill>
            <a:srgbClr val="1F497D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2400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“There </a:t>
            </a:r>
            <a:r>
              <a:rPr lang="en-US" sz="2400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is not in the world a kind of life more sweet and delightful than that of a continual conversation with God." </a:t>
            </a:r>
            <a:r>
              <a:rPr lang="en-US" sz="2400" b="1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US" sz="2400" b="1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US" sz="2400" b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Brother Lawrence</a:t>
            </a:r>
            <a:endParaRPr lang="en-ZA" sz="2400" b="1" dirty="0">
              <a:solidFill>
                <a:prstClr val="white">
                  <a:lumMod val="8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white"/>
                </a:solidFill>
                <a:latin typeface="Century Gothic" pitchFamily="34" charset="0"/>
              </a:rPr>
              <a:pPr>
                <a:defRPr/>
              </a:pPr>
              <a:t>21</a:t>
            </a:fld>
            <a:endParaRPr lang="en-ZA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David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49"/>
            <a:ext cx="8229600" cy="5078413"/>
          </a:xfrm>
        </p:spPr>
        <p:txBody>
          <a:bodyPr/>
          <a:lstStyle/>
          <a:p>
            <a:r>
              <a:rPr lang="en-US" sz="2400" i="1" dirty="0" smtClean="0"/>
              <a:t>The </a:t>
            </a:r>
            <a:r>
              <a:rPr lang="en-US" sz="2400" i="1" cap="small" dirty="0"/>
              <a:t>Lord</a:t>
            </a:r>
            <a:r>
              <a:rPr lang="en-US" sz="2400" i="1" dirty="0"/>
              <a:t> is my light and my salvation; </a:t>
            </a:r>
            <a:r>
              <a:rPr lang="en-US" sz="2400" i="1" dirty="0" smtClean="0"/>
              <a:t>whom </a:t>
            </a:r>
            <a:r>
              <a:rPr lang="en-US" sz="2400" i="1" dirty="0"/>
              <a:t>shall I fear? </a:t>
            </a:r>
            <a:r>
              <a:rPr lang="en-US" sz="2400" i="1" dirty="0" smtClean="0"/>
              <a:t>The </a:t>
            </a:r>
            <a:r>
              <a:rPr lang="en-US" sz="2400" i="1" cap="small" dirty="0"/>
              <a:t>Lord</a:t>
            </a:r>
            <a:r>
              <a:rPr lang="en-US" sz="2400" i="1" dirty="0"/>
              <a:t> is the stronghold of my life; </a:t>
            </a:r>
            <a:r>
              <a:rPr lang="en-US" sz="2400" i="1" dirty="0" smtClean="0"/>
              <a:t>of </a:t>
            </a:r>
            <a:r>
              <a:rPr lang="en-US" sz="2400" i="1" dirty="0"/>
              <a:t>whom shall I be afraid? 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>When </a:t>
            </a:r>
            <a:r>
              <a:rPr lang="en-US" sz="2400" i="1" dirty="0"/>
              <a:t>evildoers assail me </a:t>
            </a:r>
            <a:r>
              <a:rPr lang="en-US" sz="2400" i="1" dirty="0" smtClean="0"/>
              <a:t>to </a:t>
            </a:r>
            <a:r>
              <a:rPr lang="en-US" sz="2400" i="1" dirty="0"/>
              <a:t>eat up my flesh, </a:t>
            </a:r>
            <a:r>
              <a:rPr lang="en-US" sz="2400" i="1" dirty="0" smtClean="0"/>
              <a:t> my </a:t>
            </a:r>
            <a:r>
              <a:rPr lang="en-US" sz="2400" i="1" dirty="0"/>
              <a:t>adversaries and foes, </a:t>
            </a:r>
            <a:r>
              <a:rPr lang="en-US" sz="2400" i="1" dirty="0" smtClean="0"/>
              <a:t>it </a:t>
            </a:r>
            <a:r>
              <a:rPr lang="en-US" sz="2400" i="1" dirty="0"/>
              <a:t>is they who stumble and fall.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Though </a:t>
            </a:r>
            <a:r>
              <a:rPr lang="en-US" sz="2400" i="1" dirty="0"/>
              <a:t>an army encamp against me, </a:t>
            </a:r>
            <a:r>
              <a:rPr lang="en-US" sz="2400" i="1" dirty="0" smtClean="0"/>
              <a:t>my </a:t>
            </a:r>
            <a:r>
              <a:rPr lang="en-US" sz="2400" i="1" dirty="0"/>
              <a:t>heart shall not fear; </a:t>
            </a:r>
            <a:r>
              <a:rPr lang="en-US" sz="2400" i="1" dirty="0" smtClean="0"/>
              <a:t>though </a:t>
            </a:r>
            <a:r>
              <a:rPr lang="en-US" sz="2400" i="1" dirty="0"/>
              <a:t>war arise against me, </a:t>
            </a:r>
            <a:r>
              <a:rPr lang="en-US" sz="2400" i="1" dirty="0" smtClean="0"/>
              <a:t>yet </a:t>
            </a:r>
            <a:r>
              <a:rPr lang="en-US" sz="2400" i="1" dirty="0"/>
              <a:t>I will be confident.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b="1" i="1" dirty="0" smtClean="0">
                <a:solidFill>
                  <a:schemeClr val="accent1"/>
                </a:solidFill>
              </a:rPr>
              <a:t>One </a:t>
            </a:r>
            <a:r>
              <a:rPr lang="en-US" sz="2400" b="1" i="1" dirty="0">
                <a:solidFill>
                  <a:schemeClr val="accent1"/>
                </a:solidFill>
              </a:rPr>
              <a:t>thing</a:t>
            </a:r>
            <a:r>
              <a:rPr lang="en-US" sz="2400" i="1" dirty="0"/>
              <a:t> have I asked of the </a:t>
            </a:r>
            <a:r>
              <a:rPr lang="en-US" sz="2400" i="1" cap="small" dirty="0"/>
              <a:t>Lord</a:t>
            </a:r>
            <a:r>
              <a:rPr lang="en-US" sz="2400" i="1" dirty="0"/>
              <a:t>, </a:t>
            </a:r>
            <a:r>
              <a:rPr lang="en-US" sz="2400" b="1" i="1" dirty="0" smtClean="0">
                <a:solidFill>
                  <a:schemeClr val="accent1"/>
                </a:solidFill>
              </a:rPr>
              <a:t>that</a:t>
            </a:r>
            <a:r>
              <a:rPr lang="en-US" sz="2400" i="1" dirty="0" smtClean="0">
                <a:solidFill>
                  <a:schemeClr val="accent1"/>
                </a:solidFill>
              </a:rPr>
              <a:t> </a:t>
            </a:r>
            <a:r>
              <a:rPr lang="en-US" sz="2400" i="1" dirty="0"/>
              <a:t>will I seek after: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b="1" i="1" dirty="0" smtClean="0">
                <a:solidFill>
                  <a:schemeClr val="accent1"/>
                </a:solidFill>
              </a:rPr>
              <a:t>that </a:t>
            </a:r>
            <a:r>
              <a:rPr lang="en-US" sz="2400" b="1" i="1" dirty="0">
                <a:solidFill>
                  <a:schemeClr val="accent1"/>
                </a:solidFill>
              </a:rPr>
              <a:t>I may </a:t>
            </a:r>
            <a:r>
              <a:rPr lang="en-US" sz="2400" b="1" i="1" u="sng" dirty="0">
                <a:solidFill>
                  <a:schemeClr val="accent1"/>
                </a:solidFill>
              </a:rPr>
              <a:t>dwell</a:t>
            </a:r>
            <a:r>
              <a:rPr lang="en-US" sz="2400" b="1" i="1" dirty="0">
                <a:solidFill>
                  <a:schemeClr val="accent1"/>
                </a:solidFill>
              </a:rPr>
              <a:t> in the house of the </a:t>
            </a:r>
            <a:r>
              <a:rPr lang="en-US" sz="2400" b="1" i="1" cap="small" dirty="0">
                <a:solidFill>
                  <a:schemeClr val="accent1"/>
                </a:solidFill>
              </a:rPr>
              <a:t>Lord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</a:rPr>
              <a:t>all </a:t>
            </a:r>
            <a:r>
              <a:rPr lang="en-US" sz="2400" b="1" i="1" dirty="0">
                <a:solidFill>
                  <a:schemeClr val="accent1"/>
                </a:solidFill>
              </a:rPr>
              <a:t>the days of my life, </a:t>
            </a:r>
            <a:r>
              <a:rPr lang="en-US" sz="2400" b="1" i="1" dirty="0" smtClean="0">
                <a:solidFill>
                  <a:schemeClr val="accent1"/>
                </a:solidFill>
              </a:rPr>
              <a:t>to </a:t>
            </a:r>
            <a:r>
              <a:rPr lang="en-US" sz="2400" b="1" i="1" u="sng" dirty="0">
                <a:solidFill>
                  <a:schemeClr val="accent1"/>
                </a:solidFill>
              </a:rPr>
              <a:t>gaze </a:t>
            </a:r>
            <a:r>
              <a:rPr lang="en-US" sz="2400" b="1" i="1" dirty="0">
                <a:solidFill>
                  <a:schemeClr val="accent1"/>
                </a:solidFill>
              </a:rPr>
              <a:t>upon the beauty of the </a:t>
            </a:r>
            <a:r>
              <a:rPr lang="en-US" sz="2400" b="1" i="1" cap="small" dirty="0">
                <a:solidFill>
                  <a:schemeClr val="accent1"/>
                </a:solidFill>
              </a:rPr>
              <a:t>Lord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</a:rPr>
              <a:t>and </a:t>
            </a:r>
            <a:r>
              <a:rPr lang="en-US" sz="2400" b="1" i="1" dirty="0">
                <a:solidFill>
                  <a:schemeClr val="accent1"/>
                </a:solidFill>
              </a:rPr>
              <a:t>to </a:t>
            </a:r>
            <a:r>
              <a:rPr lang="en-US" sz="2400" b="1" i="1" u="sng" dirty="0">
                <a:solidFill>
                  <a:schemeClr val="accent1"/>
                </a:solidFill>
              </a:rPr>
              <a:t>inquire </a:t>
            </a:r>
            <a:r>
              <a:rPr lang="en-US" sz="2400" b="1" i="1" dirty="0">
                <a:solidFill>
                  <a:schemeClr val="accent1"/>
                </a:solidFill>
              </a:rPr>
              <a:t>in his temple.</a:t>
            </a:r>
            <a:r>
              <a:rPr lang="en-US" sz="2400" i="1" dirty="0"/>
              <a:t> </a:t>
            </a:r>
            <a:r>
              <a:rPr lang="en-US" sz="2400" i="1" dirty="0"/>
              <a:t>Psalm 27:1–4 (ESV) </a:t>
            </a:r>
          </a:p>
          <a:p>
            <a:endParaRPr lang="en-US" sz="2400" i="1" dirty="0"/>
          </a:p>
          <a:p>
            <a:endParaRPr lang="en-GB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</a:t>
            </a:fld>
            <a:endParaRPr lang="en-Z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115888"/>
            <a:ext cx="8527143" cy="504825"/>
          </a:xfrm>
        </p:spPr>
        <p:txBody>
          <a:bodyPr/>
          <a:lstStyle/>
          <a:p>
            <a:r>
              <a:rPr lang="en-US" dirty="0" smtClean="0"/>
              <a:t>20 min break out discussion -</a:t>
            </a:r>
            <a:br>
              <a:rPr lang="en-US" dirty="0" smtClean="0"/>
            </a:br>
            <a:r>
              <a:rPr lang="en-US" dirty="0" smtClean="0"/>
              <a:t>Discussion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" y="1117599"/>
            <a:ext cx="6087834" cy="51990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Do you “</a:t>
            </a:r>
            <a:r>
              <a:rPr lang="en-US" sz="2400" u="sng" dirty="0" smtClean="0"/>
              <a:t>see</a:t>
            </a:r>
            <a:r>
              <a:rPr lang="en-US" sz="2400" dirty="0" smtClean="0"/>
              <a:t>” the golden thread of intimacy in scripture?</a:t>
            </a:r>
          </a:p>
          <a:p>
            <a:pPr lvl="1"/>
            <a:r>
              <a:rPr lang="en-US" sz="2000" i="1" dirty="0" smtClean="0"/>
              <a:t>Have you seen it before? </a:t>
            </a:r>
          </a:p>
          <a:p>
            <a:pPr lvl="1"/>
            <a:r>
              <a:rPr lang="en-US" sz="2000" i="1" dirty="0" smtClean="0"/>
              <a:t>Do you see it now?</a:t>
            </a:r>
          </a:p>
          <a:p>
            <a:pPr lvl="1"/>
            <a:r>
              <a:rPr lang="en-US" sz="2000" i="1" dirty="0" smtClean="0"/>
              <a:t>Does </a:t>
            </a:r>
            <a:r>
              <a:rPr lang="en-US" sz="2000" i="1" dirty="0"/>
              <a:t>it quicken your heart with faith &amp; excitement?</a:t>
            </a:r>
          </a:p>
          <a:p>
            <a:pPr lvl="1"/>
            <a:r>
              <a:rPr lang="en-US" sz="2000" i="1" dirty="0"/>
              <a:t>If not, what to do about it?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Are you </a:t>
            </a:r>
            <a:r>
              <a:rPr lang="en-US" sz="2400" u="sng" dirty="0" smtClean="0"/>
              <a:t>walking in it</a:t>
            </a:r>
            <a:r>
              <a:rPr lang="en-US" sz="2400" dirty="0"/>
              <a:t>? - Do </a:t>
            </a:r>
            <a:r>
              <a:rPr lang="en-US" sz="2400" dirty="0" smtClean="0"/>
              <a:t>you </a:t>
            </a:r>
            <a:r>
              <a:rPr lang="en-US" sz="2400" u="sng" dirty="0" smtClean="0"/>
              <a:t>know </a:t>
            </a:r>
            <a:r>
              <a:rPr lang="en-US" sz="2400" u="sng" dirty="0"/>
              <a:t>God</a:t>
            </a:r>
            <a:r>
              <a:rPr lang="en-US" sz="2400" dirty="0"/>
              <a:t> experientially, intimately? </a:t>
            </a:r>
            <a:endParaRPr lang="en-US" sz="240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should </a:t>
            </a:r>
            <a:r>
              <a:rPr lang="en-US" sz="2400" dirty="0" smtClean="0"/>
              <a:t>this </a:t>
            </a:r>
            <a:r>
              <a:rPr lang="en-US" sz="2400" dirty="0"/>
              <a:t>revelation of God’s desire for intimacy with me </a:t>
            </a:r>
            <a:r>
              <a:rPr lang="en-US" sz="2400" dirty="0" smtClean="0"/>
              <a:t>effect my </a:t>
            </a:r>
            <a:r>
              <a:rPr lang="en-US" sz="2400" u="sng" dirty="0" smtClean="0"/>
              <a:t>prayer life</a:t>
            </a:r>
            <a:r>
              <a:rPr lang="en-US" sz="2400" dirty="0" smtClean="0"/>
              <a:t>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How should </a:t>
            </a:r>
            <a:r>
              <a:rPr lang="en-US" sz="2400" dirty="0" smtClean="0"/>
              <a:t>it affect my </a:t>
            </a:r>
            <a:r>
              <a:rPr lang="en-US" sz="2400" u="sng" dirty="0" smtClean="0"/>
              <a:t>life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7998" y="6340475"/>
            <a:ext cx="2133600" cy="365125"/>
          </a:xfrm>
        </p:spPr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23</a:t>
            </a:fld>
            <a:endParaRPr lang="en-Z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-7968"/>
            <a:ext cx="2960913" cy="25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83084" y="2547073"/>
            <a:ext cx="2960915" cy="4310927"/>
          </a:xfrm>
          <a:prstGeom prst="rect">
            <a:avLst/>
          </a:prstGeom>
          <a:solidFill>
            <a:srgbClr val="1F497D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2400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“We </a:t>
            </a:r>
            <a:r>
              <a:rPr lang="en-US" sz="2400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should dedicate ourselves to becoming in this life the most perfect worshipers of God we can possibly </a:t>
            </a:r>
            <a:r>
              <a:rPr lang="en-US" sz="2400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be”</a:t>
            </a:r>
            <a:endParaRPr lang="en-US" sz="2400" i="1" dirty="0">
              <a:solidFill>
                <a:prstClr val="white">
                  <a:lumMod val="8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Brother </a:t>
            </a:r>
            <a:r>
              <a:rPr lang="en-US" sz="2400" b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Lawrence</a:t>
            </a:r>
            <a:endParaRPr lang="en-ZA" sz="2400" dirty="0">
              <a:solidFill>
                <a:prstClr val="white">
                  <a:lumMod val="8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01039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69759B-C1D9-417C-9B4A-0F717375400C}" type="slidenum">
              <a:rPr lang="en-ZA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115888"/>
            <a:ext cx="8527143" cy="504825"/>
          </a:xfrm>
        </p:spPr>
        <p:txBody>
          <a:bodyPr/>
          <a:lstStyle/>
          <a:p>
            <a:r>
              <a:rPr lang="en-US" dirty="0" smtClean="0"/>
              <a:t>Prayer time – </a:t>
            </a:r>
            <a:br>
              <a:rPr lang="en-US" dirty="0" smtClean="0"/>
            </a:br>
            <a:r>
              <a:rPr lang="en-US" dirty="0" smtClean="0"/>
              <a:t>Pray for: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4" y="1384300"/>
            <a:ext cx="5959475" cy="53609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Revelation &amp; faith for intimacy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Deep desire for intimacy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Wisdom, faith &amp; </a:t>
            </a:r>
            <a:r>
              <a:rPr lang="en-US" sz="2400" u="sng" dirty="0" smtClean="0"/>
              <a:t>discipline</a:t>
            </a:r>
            <a:r>
              <a:rPr lang="en-US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u="sng" dirty="0" smtClean="0"/>
              <a:t>invest</a:t>
            </a:r>
            <a:r>
              <a:rPr lang="en-US" sz="2400" dirty="0" smtClean="0"/>
              <a:t> in nurturing intimacy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Experiential intimacy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-7968"/>
            <a:ext cx="2960913" cy="25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83084" y="2547073"/>
            <a:ext cx="2960915" cy="4310927"/>
          </a:xfrm>
          <a:prstGeom prst="rect">
            <a:avLst/>
          </a:prstGeom>
          <a:solidFill>
            <a:srgbClr val="1F497D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lvl="0"/>
            <a:r>
              <a:rPr lang="en-US" sz="1900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“The Bible is not an end in itself, but a means to bring men to an </a:t>
            </a:r>
            <a:r>
              <a:rPr lang="en-US" sz="1900" b="1" i="1" u="sng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intimate and satisfying knowledge of God</a:t>
            </a:r>
            <a:r>
              <a:rPr lang="en-US" sz="1900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, that they may enter into Him, that they may </a:t>
            </a:r>
            <a:r>
              <a:rPr lang="en-US" sz="1900" b="1" i="1" u="sng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delight in His Presence, may taste and know the inner sweetness of the very God Himself</a:t>
            </a:r>
            <a:r>
              <a:rPr lang="en-US" sz="1900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in the core and center of their hearts.”  </a:t>
            </a:r>
            <a:br>
              <a:rPr lang="en-US" sz="1900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US" sz="1900" b="1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A.W. </a:t>
            </a:r>
            <a:r>
              <a:rPr lang="en-US" sz="1900" b="1" i="1" dirty="0" err="1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Tozer</a:t>
            </a:r>
            <a:endParaRPr lang="en-ZA" sz="1900" dirty="0">
              <a:solidFill>
                <a:prstClr val="white">
                  <a:lumMod val="8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Z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5466" y="269509"/>
            <a:ext cx="2802877" cy="401780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2"/>
            </a:solidFill>
          </a:ln>
          <a:effectLst>
            <a:outerShdw blurRad="368300" dist="76200" dir="582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447675" indent="-447675"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I. Why pray?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>
                <a:defRPr/>
              </a:pPr>
              <a:t>25</a:t>
            </a:fld>
            <a:endParaRPr lang="en-ZA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74122" y="269510"/>
            <a:ext cx="2846343" cy="401780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358775" indent="-35877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  <a:t>II. Foundations for effective prayer</a:t>
            </a:r>
            <a:endParaRPr lang="en-ZA" sz="24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82718" y="3453841"/>
            <a:ext cx="2469541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</a:pPr>
            <a:endParaRPr lang="en-ZA" sz="24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6935" y="260648"/>
            <a:ext cx="2726905" cy="40298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447675" indent="-44767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  <a:t>III. Practicing prayer: </a:t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</a:b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  <a:t>7 types: Principles &amp; tools</a:t>
            </a:r>
          </a:p>
        </p:txBody>
      </p:sp>
      <p:pic>
        <p:nvPicPr>
          <p:cNvPr id="29" name="Picture 4" descr="https://encrypted-tbn2.gstatic.com/images?q=tbn:ANd9GcQdXEt_lAfvw46RAzQ4Jh00k2lP8YprWXpbQCfgEZaZSwqIlC8aVQ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11588" b="6084"/>
          <a:stretch/>
        </p:blipFill>
        <p:spPr bwMode="auto">
          <a:xfrm>
            <a:off x="6591101" y="457104"/>
            <a:ext cx="2098421" cy="251107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0.gstatic.com/images?q=tbn:ANd9GcRQNj9VSTSmquixXEz80NfupAVjaIK9ZqImQveoIqToCmLDLSyy_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842" b="8496"/>
          <a:stretch/>
        </p:blipFill>
        <p:spPr bwMode="auto">
          <a:xfrm>
            <a:off x="346289" y="460786"/>
            <a:ext cx="2287516" cy="247465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4" b="100000" l="9769" r="99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68" y="460786"/>
            <a:ext cx="2511122" cy="247465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4494" y="4290448"/>
            <a:ext cx="29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MS PGothic" pitchFamily="34" charset="-128"/>
              </a:rPr>
              <a:t>Part 1 – Intro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  <a:ea typeface="MS PGothic" pitchFamily="34" charset="-128"/>
              </a:rPr>
              <a:t>Part 2 – Intimacy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Part 3 –</a:t>
            </a:r>
            <a:br>
              <a:rPr lang="en-US" sz="24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</a:br>
            <a:r>
              <a:rPr lang="en-US" sz="24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Part 4 –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2469" y="5172075"/>
            <a:ext cx="206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Next week</a:t>
            </a:r>
            <a:endParaRPr lang="en-GB" sz="2400" b="1" dirty="0">
              <a:latin typeface="Century Gothic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28" b="100000" l="0" r="100000">
                        <a14:foregroundMark x1="2863" y1="77982" x2="24670" y2="71560"/>
                        <a14:foregroundMark x1="5947" y1="83257" x2="27753" y2="8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80" y="5554637"/>
            <a:ext cx="1295371" cy="124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5466" y="4287318"/>
            <a:ext cx="2802877" cy="2323032"/>
          </a:xfrm>
          <a:prstGeom prst="rect">
            <a:avLst/>
          </a:prstGeom>
          <a:solidFill>
            <a:srgbClr val="1F497D"/>
          </a:solidFill>
          <a:ln w="38100">
            <a:solidFill>
              <a:schemeClr val="tx2"/>
            </a:solidFill>
          </a:ln>
          <a:effectLst>
            <a:outerShdw blurRad="368300" dist="76200" dir="582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447675" indent="-447675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4F81BD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494" y="4290448"/>
            <a:ext cx="2773849" cy="150810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>
                <a:solidFill>
                  <a:prstClr val="white"/>
                </a:solidFill>
                <a:latin typeface="Century Gothic" panose="020B0502020202020204" pitchFamily="34" charset="0"/>
                <a:ea typeface="MS PGothic" pitchFamily="34" charset="-128"/>
              </a:rPr>
              <a:t>1 – Intro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>
                <a:solidFill>
                  <a:prstClr val="white"/>
                </a:solidFill>
                <a:latin typeface="Century Gothic" panose="020B0502020202020204" pitchFamily="34" charset="0"/>
                <a:ea typeface="MS PGothic" pitchFamily="34" charset="-128"/>
              </a:rPr>
              <a:t>2 – Intimacy</a:t>
            </a: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3 – Partnership</a:t>
            </a:r>
            <a:br>
              <a:rPr lang="en-US" sz="23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</a:br>
            <a:r>
              <a:rPr lang="en-US" sz="2300" b="1" i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MS PGothic" pitchFamily="34" charset="-128"/>
              </a:rPr>
              <a:t>4 – Prayer</a:t>
            </a:r>
            <a:endParaRPr lang="en-US" sz="2300" b="1" i="1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795" y="5008603"/>
            <a:ext cx="2723956" cy="784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20987" y="5008603"/>
            <a:ext cx="185917" cy="784830"/>
          </a:xfrm>
          <a:prstGeom prst="rightArrow">
            <a:avLst>
              <a:gd name="adj1" fmla="val 100000"/>
              <a:gd name="adj2" fmla="val 863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115888"/>
            <a:ext cx="8527143" cy="504825"/>
          </a:xfrm>
        </p:spPr>
        <p:txBody>
          <a:bodyPr/>
          <a:lstStyle/>
          <a:p>
            <a:r>
              <a:rPr lang="en-US" dirty="0" smtClean="0"/>
              <a:t>Invitation to a prayer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971550"/>
            <a:ext cx="5594350" cy="52022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8 weeks, 8 prayer topics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1 hour a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30min </a:t>
            </a:r>
            <a:r>
              <a:rPr lang="en-US" sz="2400" dirty="0" smtClean="0"/>
              <a:t>meditation</a:t>
            </a:r>
          </a:p>
          <a:p>
            <a:pPr marL="914400" lvl="1" indent="-514350"/>
            <a:r>
              <a:rPr lang="en-US" sz="2200" dirty="0" smtClean="0"/>
              <a:t>Meditate prayerfully on the scriptures discussed</a:t>
            </a:r>
          </a:p>
          <a:p>
            <a:pPr marL="914400" lvl="1" indent="-514350"/>
            <a:r>
              <a:rPr lang="en-US" sz="2200" dirty="0" smtClean="0"/>
              <a:t>Talk to God about them. Be honest. If it’s not real to you ask for revelation – its our need &amp; His pleasure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pretence</a:t>
            </a:r>
            <a:r>
              <a:rPr lang="en-US" sz="2200" i="1" dirty="0" smtClean="0"/>
              <a:t> = powerless </a:t>
            </a:r>
            <a:r>
              <a:rPr lang="en-US" sz="2200" i="1" u="sng" dirty="0" smtClean="0"/>
              <a:t>religion</a:t>
            </a:r>
            <a:r>
              <a:rPr lang="en-US" sz="2200" i="1" dirty="0" smtClean="0"/>
              <a:t>; honesty &amp; asking &amp; trusting = </a:t>
            </a:r>
            <a:r>
              <a:rPr lang="en-US" sz="2200" i="1" u="sng" dirty="0" smtClean="0"/>
              <a:t>relationship</a:t>
            </a:r>
            <a:r>
              <a:rPr lang="en-US" sz="2200" i="1" dirty="0" smtClean="0"/>
              <a:t>)</a:t>
            </a:r>
            <a:endParaRPr lang="en-US" sz="2200" i="1" dirty="0" smtClean="0"/>
          </a:p>
          <a:p>
            <a:pPr marL="514350" indent="-514350"/>
            <a:r>
              <a:rPr lang="en-US" sz="2400" dirty="0" smtClean="0"/>
              <a:t>30min </a:t>
            </a:r>
            <a:r>
              <a:rPr lang="en-US" sz="2400" dirty="0"/>
              <a:t>prayer</a:t>
            </a:r>
          </a:p>
          <a:p>
            <a:pPr marL="914400" lvl="1" indent="-514350"/>
            <a:r>
              <a:rPr lang="en-US" sz="2200" dirty="0" smtClean="0"/>
              <a:t>Always begin </a:t>
            </a:r>
            <a:r>
              <a:rPr lang="en-US" sz="2200" dirty="0"/>
              <a:t>with intimacy</a:t>
            </a:r>
          </a:p>
          <a:p>
            <a:pPr marL="914400" lvl="1" indent="-514350"/>
            <a:r>
              <a:rPr lang="en-US" sz="2200" dirty="0" smtClean="0"/>
              <a:t>By faith, thank &amp; praise God for His grace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-7968"/>
            <a:ext cx="2960913" cy="25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83084" y="2547073"/>
            <a:ext cx="2960915" cy="4310927"/>
          </a:xfrm>
          <a:prstGeom prst="rect">
            <a:avLst/>
          </a:prstGeom>
          <a:solidFill>
            <a:srgbClr val="1F497D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2400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"A man who is </a:t>
            </a:r>
            <a:r>
              <a:rPr lang="en-US" sz="2400" b="1" i="1" u="sng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intimate with God</a:t>
            </a:r>
            <a:r>
              <a:rPr lang="en-US" sz="2400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will never be intimidated by men."  </a:t>
            </a:r>
            <a:r>
              <a:rPr lang="en-US" sz="2400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US" sz="2400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Leonard </a:t>
            </a:r>
            <a:r>
              <a:rPr lang="en-US" sz="2400" b="1" i="1" dirty="0" err="1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Ravenhill</a:t>
            </a:r>
            <a:endParaRPr lang="en-ZA" sz="2400" dirty="0">
              <a:solidFill>
                <a:prstClr val="white">
                  <a:lumMod val="8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Z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115888"/>
            <a:ext cx="8527143" cy="504825"/>
          </a:xfrm>
        </p:spPr>
        <p:txBody>
          <a:bodyPr/>
          <a:lstStyle/>
          <a:p>
            <a:r>
              <a:rPr lang="en-US" dirty="0" smtClean="0"/>
              <a:t>Week 1 of </a:t>
            </a:r>
            <a:r>
              <a:rPr lang="en-US" dirty="0" smtClean="0"/>
              <a:t>prayer journey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Seeking Intimacy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4" y="1206500"/>
            <a:ext cx="6084660" cy="5076759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Devote your heart to </a:t>
            </a:r>
            <a:r>
              <a:rPr lang="en-US" sz="2200" b="1" u="sng" dirty="0" smtClean="0"/>
              <a:t>knowing </a:t>
            </a:r>
            <a:r>
              <a:rPr lang="en-US" sz="2200" b="1" u="sng" dirty="0" smtClean="0"/>
              <a:t>God</a:t>
            </a:r>
          </a:p>
          <a:p>
            <a:pPr marL="914400" lvl="1" indent="-381000">
              <a:spcBef>
                <a:spcPts val="600"/>
              </a:spcBef>
            </a:pPr>
            <a:r>
              <a:rPr lang="en-US" sz="2000" dirty="0"/>
              <a:t>Be honest with God – if your desire is weak, pray for revelation &amp; </a:t>
            </a:r>
            <a:r>
              <a:rPr lang="en-US" sz="2000" dirty="0" smtClean="0"/>
              <a:t>healing</a:t>
            </a:r>
            <a:endParaRPr lang="en-US" sz="200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200" dirty="0" smtClean="0"/>
              <a:t>Approach </a:t>
            </a:r>
            <a:r>
              <a:rPr lang="en-US" sz="2200" dirty="0"/>
              <a:t>prayer </a:t>
            </a:r>
            <a:r>
              <a:rPr lang="en-US" sz="2200" dirty="0" smtClean="0"/>
              <a:t>&amp; meditation with </a:t>
            </a:r>
            <a:r>
              <a:rPr lang="en-US" sz="2200" dirty="0"/>
              <a:t>the </a:t>
            </a:r>
            <a:r>
              <a:rPr lang="en-US" sz="2200" b="1" u="sng" dirty="0"/>
              <a:t>intimacy </a:t>
            </a:r>
            <a:r>
              <a:rPr lang="en-US" sz="2200" b="1" u="sng" dirty="0" smtClean="0"/>
              <a:t>paradigm</a:t>
            </a:r>
            <a:endParaRPr lang="en-US" sz="220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200" dirty="0" smtClean="0"/>
              <a:t>Meditate on </a:t>
            </a:r>
            <a:r>
              <a:rPr lang="en-US" sz="2200" dirty="0" smtClean="0"/>
              <a:t>&amp; pray </a:t>
            </a:r>
            <a:r>
              <a:rPr lang="en-US" sz="2200" dirty="0" smtClean="0"/>
              <a:t>the </a:t>
            </a:r>
            <a:r>
              <a:rPr lang="en-US" sz="2200" b="1" u="sng" dirty="0" smtClean="0"/>
              <a:t>call to prayer</a:t>
            </a:r>
            <a:r>
              <a:rPr lang="en-US" sz="2200" dirty="0" smtClean="0"/>
              <a:t> </a:t>
            </a:r>
            <a:r>
              <a:rPr lang="en-US" sz="2200" dirty="0" smtClean="0"/>
              <a:t>scriptures – focus on His heart toward you</a:t>
            </a:r>
            <a:endParaRPr lang="en-US" sz="2200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200" dirty="0"/>
              <a:t>Meditate on </a:t>
            </a:r>
            <a:r>
              <a:rPr lang="en-US" sz="2200" dirty="0" smtClean="0"/>
              <a:t>&amp; pray </a:t>
            </a:r>
            <a:r>
              <a:rPr lang="en-US" sz="2200" dirty="0"/>
              <a:t>the </a:t>
            </a:r>
            <a:r>
              <a:rPr lang="en-US" sz="2200" b="1" u="sng" dirty="0" smtClean="0"/>
              <a:t>intimacy </a:t>
            </a:r>
            <a:r>
              <a:rPr lang="en-US" sz="2200" b="1" u="sng" dirty="0" smtClean="0"/>
              <a:t>scriptures</a:t>
            </a:r>
            <a:r>
              <a:rPr lang="en-US" sz="2200" b="1" dirty="0" smtClean="0"/>
              <a:t> </a:t>
            </a:r>
            <a:r>
              <a:rPr lang="en-US" sz="2200" dirty="0" smtClean="0"/>
              <a:t>– </a:t>
            </a:r>
            <a:r>
              <a:rPr lang="en-US" sz="2200" dirty="0"/>
              <a:t>focus on His heart toward </a:t>
            </a:r>
            <a:r>
              <a:rPr lang="en-US" sz="2200" dirty="0" smtClean="0"/>
              <a:t>you</a:t>
            </a:r>
            <a:endParaRPr lang="en-US" sz="220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200" dirty="0" smtClean="0"/>
              <a:t>Flow in Spirit-led cry for deep </a:t>
            </a:r>
            <a:r>
              <a:rPr lang="en-US" sz="2200" dirty="0" smtClean="0"/>
              <a:t>intimacy</a:t>
            </a:r>
            <a:endParaRPr lang="en-US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-7968"/>
            <a:ext cx="2960913" cy="25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83084" y="2547073"/>
            <a:ext cx="2960915" cy="4310927"/>
          </a:xfrm>
          <a:prstGeom prst="rect">
            <a:avLst/>
          </a:prstGeom>
          <a:solidFill>
            <a:srgbClr val="1F497D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2300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"All fruitfulness flows from intimacy." </a:t>
            </a:r>
            <a:endParaRPr lang="en-US" sz="2300" i="1" dirty="0" smtClean="0">
              <a:solidFill>
                <a:prstClr val="white">
                  <a:lumMod val="8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2300" b="1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Heidi Baker</a:t>
            </a:r>
          </a:p>
          <a:p>
            <a:r>
              <a:rPr lang="en-US" sz="2300" b="1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US" sz="2300" b="1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</a:br>
            <a:endParaRPr lang="en-US" sz="2300" b="1" i="1" dirty="0">
              <a:solidFill>
                <a:prstClr val="white">
                  <a:lumMod val="8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2300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"</a:t>
            </a:r>
            <a:r>
              <a:rPr lang="en-US" sz="2300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The men who have done the most for God in this world have been early on their knees</a:t>
            </a:r>
            <a:r>
              <a:rPr lang="en-US" sz="2300" i="1" dirty="0" smtClean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.“</a:t>
            </a:r>
          </a:p>
          <a:p>
            <a:r>
              <a:rPr lang="en-US" sz="2300" b="1" i="1" dirty="0">
                <a:solidFill>
                  <a:prstClr val="white">
                    <a:lumMod val="8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E.M. Bounds</a:t>
            </a:r>
          </a:p>
          <a:p>
            <a:endParaRPr lang="en-US" sz="2300" i="1" dirty="0">
              <a:solidFill>
                <a:prstClr val="white">
                  <a:lumMod val="8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en-US" sz="2300" b="1" i="1" dirty="0">
              <a:solidFill>
                <a:prstClr val="white">
                  <a:lumMod val="8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Z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About “Our Father”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en-Z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8" b="100000" l="0" r="100000">
                        <a14:foregroundMark x1="2863" y1="77982" x2="24670" y2="71560"/>
                        <a14:foregroundMark x1="5947" y1="83257" x2="27753" y2="8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80" y="5554637"/>
            <a:ext cx="1295371" cy="124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900" y="1130300"/>
            <a:ext cx="7962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An Alpha S.A resource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A response to cry for help from churches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A work in progress: 3 years, v3.0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An aid: to facilitate a journey of the heart</a:t>
            </a:r>
            <a:endParaRPr lang="en-GB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Goldberg\Dropbox\temp\20121216_163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846817"/>
            <a:ext cx="4221844" cy="316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27143" cy="5048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About 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en-Z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7pm – 920pm</a:t>
            </a:r>
          </a:p>
          <a:p>
            <a:r>
              <a:rPr lang="en-US" dirty="0" smtClean="0"/>
              <a:t>50% teaching, 25% discussion, 25% prayer</a:t>
            </a:r>
          </a:p>
          <a:p>
            <a:r>
              <a:rPr lang="en-US" dirty="0" smtClean="0"/>
              <a:t>Notes at end of evening (from week 2)</a:t>
            </a:r>
          </a:p>
          <a:p>
            <a:r>
              <a:rPr lang="en-US" dirty="0" smtClean="0"/>
              <a:t>Downloadable prayer aid materials </a:t>
            </a:r>
            <a:br>
              <a:rPr lang="en-US" dirty="0" smtClean="0"/>
            </a:br>
            <a:r>
              <a:rPr lang="en-US" dirty="0" smtClean="0"/>
              <a:t>(weeks 4 – 8)</a:t>
            </a:r>
          </a:p>
          <a:p>
            <a:r>
              <a:rPr lang="en-US" dirty="0" smtClean="0"/>
              <a:t>Optional Saturday (half </a:t>
            </a:r>
            <a:r>
              <a:rPr lang="en-US" dirty="0"/>
              <a:t>day) </a:t>
            </a:r>
            <a:r>
              <a:rPr lang="en-US" dirty="0" smtClean="0"/>
              <a:t>faith workshop</a:t>
            </a:r>
          </a:p>
          <a:p>
            <a:r>
              <a:rPr lang="en-US" dirty="0"/>
              <a:t>Optional </a:t>
            </a:r>
            <a:r>
              <a:rPr lang="en-US" dirty="0" smtClean="0"/>
              <a:t>Saturday prayer retreat</a:t>
            </a:r>
          </a:p>
          <a:p>
            <a:r>
              <a:rPr lang="en-US" dirty="0" smtClean="0"/>
              <a:t>Cameras</a:t>
            </a:r>
          </a:p>
          <a:p>
            <a:r>
              <a:rPr lang="en-US" dirty="0" smtClean="0"/>
              <a:t>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</a:t>
            </a:fld>
            <a:endParaRPr lang="en-Z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maximum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b="1" i="1" u="sng" dirty="0" smtClean="0">
                <a:solidFill>
                  <a:schemeClr val="accent1"/>
                </a:solidFill>
              </a:rPr>
              <a:t>HEAR</a:t>
            </a:r>
            <a:r>
              <a:rPr lang="en-US" dirty="0" smtClean="0"/>
              <a:t>: Him who has ears, let him hear what the Spirit has to say</a:t>
            </a:r>
          </a:p>
          <a:p>
            <a:pPr>
              <a:spcBef>
                <a:spcPts val="1800"/>
              </a:spcBef>
            </a:pPr>
            <a:r>
              <a:rPr lang="en-US" b="1" i="1" u="sng" dirty="0">
                <a:solidFill>
                  <a:schemeClr val="accent1"/>
                </a:solidFill>
              </a:rPr>
              <a:t>TRUST</a:t>
            </a:r>
            <a:r>
              <a:rPr lang="en-US" dirty="0" smtClean="0"/>
              <a:t>: Father to work miracles in your heart</a:t>
            </a:r>
          </a:p>
          <a:p>
            <a:pPr>
              <a:spcBef>
                <a:spcPts val="1800"/>
              </a:spcBef>
            </a:pPr>
            <a:r>
              <a:rPr lang="en-US" b="1" i="1" u="sng" dirty="0">
                <a:solidFill>
                  <a:schemeClr val="accent1"/>
                </a:solidFill>
              </a:rPr>
              <a:t>ENGAGE</a:t>
            </a:r>
            <a:r>
              <a:rPr lang="en-US" dirty="0" smtClean="0"/>
              <a:t>: hungry heart, repentant (committed to Word-aligned action)</a:t>
            </a:r>
          </a:p>
          <a:p>
            <a:pPr>
              <a:spcBef>
                <a:spcPts val="1800"/>
              </a:spcBef>
            </a:pPr>
            <a:r>
              <a:rPr lang="en-US" b="1" i="1" u="sng" dirty="0">
                <a:solidFill>
                  <a:schemeClr val="accent1"/>
                </a:solidFill>
              </a:rPr>
              <a:t>PRAY</a:t>
            </a:r>
            <a:r>
              <a:rPr lang="en-US" dirty="0" smtClean="0"/>
              <a:t>: 80% about prayer at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en-Z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5466" y="269509"/>
            <a:ext cx="2802877" cy="4895625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2"/>
            </a:solidFill>
          </a:ln>
          <a:effectLst>
            <a:outerShdw blurRad="368300" dist="76200" dir="582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447675" indent="-447675"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I. Why pray?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>
                <a:defRPr/>
              </a:pPr>
              <a:t>7</a:t>
            </a:fld>
            <a:endParaRPr lang="en-ZA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74122" y="269510"/>
            <a:ext cx="2846343" cy="4895625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2"/>
            </a:solidFill>
          </a:ln>
          <a:effectLst>
            <a:outerShdw blurRad="368300" dist="76200" dir="582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358775" indent="-35877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II. Foundations for effective prayer</a:t>
            </a:r>
            <a:endParaRPr lang="en-ZA" sz="2400" b="1" dirty="0">
              <a:solidFill>
                <a:schemeClr val="tx2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6935" y="260648"/>
            <a:ext cx="2726905" cy="491023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2"/>
            </a:solidFill>
          </a:ln>
          <a:effectLst>
            <a:outerShdw blurRad="368300" dist="76200" dir="582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447675" indent="-44767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III. Practicing prayer: </a:t>
            </a:r>
            <a:br>
              <a:rPr lang="en-US" sz="2400" b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</a:br>
            <a:r>
              <a:rPr lang="en-US" sz="1400" b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7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types, with principles </a:t>
            </a:r>
            <a:r>
              <a:rPr lang="en-US" sz="1400" b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&amp; tools</a:t>
            </a:r>
          </a:p>
        </p:txBody>
      </p:sp>
      <p:pic>
        <p:nvPicPr>
          <p:cNvPr id="29" name="Picture 4" descr="https://encrypted-tbn2.gstatic.com/images?q=tbn:ANd9GcQdXEt_lAfvw46RAzQ4Jh00k2lP8YprWXpbQCfgEZaZSwqIlC8aVQ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11588" b="6084"/>
          <a:stretch/>
        </p:blipFill>
        <p:spPr bwMode="auto">
          <a:xfrm>
            <a:off x="6591101" y="457104"/>
            <a:ext cx="2098421" cy="2511073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0.gstatic.com/images?q=tbn:ANd9GcRQNj9VSTSmquixXEz80NfupAVjaIK9ZqImQveoIqToCmLDLSyy_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842" b="8496"/>
          <a:stretch/>
        </p:blipFill>
        <p:spPr bwMode="auto">
          <a:xfrm>
            <a:off x="346289" y="460786"/>
            <a:ext cx="2287516" cy="247465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4" b="100000" l="9769" r="99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68" y="460786"/>
            <a:ext cx="2511122" cy="247465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087" y="4473186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Weeks 1 &amp; 2</a:t>
            </a:r>
            <a:endParaRPr lang="en-GB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01989" y="4473186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Weeks </a:t>
            </a: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3 &amp; 4</a:t>
            </a:r>
            <a:endParaRPr lang="en-GB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72811" y="4473186"/>
            <a:ext cx="1851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Weeks </a:t>
            </a: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5 - 8</a:t>
            </a:r>
            <a:endParaRPr lang="en-GB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28" b="100000" l="0" r="100000">
                        <a14:foregroundMark x1="2863" y1="77982" x2="24670" y2="71560"/>
                        <a14:foregroundMark x1="5947" y1="83257" x2="27753" y2="8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80" y="5554637"/>
            <a:ext cx="1295371" cy="124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6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5466" y="269509"/>
            <a:ext cx="2802877" cy="401780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2"/>
            </a:solidFill>
          </a:ln>
          <a:effectLst>
            <a:outerShdw blurRad="368300" dist="76200" dir="582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447675" indent="-447675"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I. Why pray?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759B-C1D9-417C-9B4A-0F717375400C}" type="slidenum">
              <a:rPr lang="en-ZA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>
                <a:defRPr/>
              </a:pPr>
              <a:t>8</a:t>
            </a:fld>
            <a:endParaRPr lang="en-ZA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74122" y="269510"/>
            <a:ext cx="2846343" cy="401780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358775" indent="-35877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  <a:t>II. Foundations for effective prayer</a:t>
            </a:r>
            <a:endParaRPr lang="en-ZA" sz="24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82718" y="3453841"/>
            <a:ext cx="2469541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</a:pPr>
            <a:endParaRPr lang="en-ZA" sz="24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6935" y="260648"/>
            <a:ext cx="2726905" cy="40298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0" rIns="36000" rtlCol="0" anchor="t"/>
          <a:lstStyle/>
          <a:p>
            <a:pPr marL="447675" indent="-44767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  <a:t>III. Practicing prayer: </a:t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</a:b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MS PGothic" pitchFamily="34" charset="-128"/>
              </a:rPr>
              <a:t>7 types: Principles &amp; tools</a:t>
            </a:r>
          </a:p>
        </p:txBody>
      </p:sp>
      <p:pic>
        <p:nvPicPr>
          <p:cNvPr id="29" name="Picture 4" descr="https://encrypted-tbn2.gstatic.com/images?q=tbn:ANd9GcQdXEt_lAfvw46RAzQ4Jh00k2lP8YprWXpbQCfgEZaZSwqIlC8aVQ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11588" b="6084"/>
          <a:stretch/>
        </p:blipFill>
        <p:spPr bwMode="auto">
          <a:xfrm>
            <a:off x="6591101" y="457104"/>
            <a:ext cx="2098421" cy="251107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0.gstatic.com/images?q=tbn:ANd9GcRQNj9VSTSmquixXEz80NfupAVjaIK9ZqImQveoIqToCmLDLSyy_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842" b="8496"/>
          <a:stretch/>
        </p:blipFill>
        <p:spPr bwMode="auto">
          <a:xfrm>
            <a:off x="346289" y="460786"/>
            <a:ext cx="2287516" cy="247465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4" b="100000" l="9769" r="99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68" y="460786"/>
            <a:ext cx="2511122" cy="247465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28" b="100000" l="0" r="100000">
                        <a14:foregroundMark x1="2863" y1="77982" x2="24670" y2="71560"/>
                        <a14:foregroundMark x1="5947" y1="83257" x2="27753" y2="8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80" y="5554637"/>
            <a:ext cx="1295371" cy="124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8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rayer Minist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3" descr="Prayer Ministry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26"/>
          <a:stretch/>
        </p:blipFill>
        <p:spPr bwMode="auto">
          <a:xfrm>
            <a:off x="2090056" y="1139926"/>
            <a:ext cx="7028543" cy="5667666"/>
          </a:xfrm>
          <a:prstGeom prst="snip2DiagRect">
            <a:avLst>
              <a:gd name="adj1" fmla="val 0"/>
              <a:gd name="adj2" fmla="val 31818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02FAED8-3281-46D8-B909-C3773E283134}" type="slidenum">
              <a:rPr lang="en-ZA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9</a:t>
            </a:fld>
            <a:endParaRPr lang="en-ZA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67" y="133631"/>
            <a:ext cx="85720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6600" b="1" i="1" dirty="0">
                <a:solidFill>
                  <a:srgbClr val="C0504D"/>
                </a:solidFill>
                <a:latin typeface="Papyrus" pitchFamily="66" charset="0"/>
                <a:ea typeface="MS PGothic" pitchFamily="34" charset="-128"/>
              </a:rPr>
              <a:t>Why Pray?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00050" y="1165427"/>
            <a:ext cx="8318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ZA" sz="2800" b="1" dirty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  <a:t>“Our Father”… A Prayer  Journey</a:t>
            </a:r>
            <a:br>
              <a:rPr lang="en-ZA" sz="2800" b="1" dirty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</a:br>
            <a:r>
              <a:rPr lang="en-ZA" sz="2800" b="1" dirty="0" smtClean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  <a:t/>
            </a:r>
            <a:br>
              <a:rPr lang="en-ZA" sz="2800" b="1" dirty="0" smtClean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</a:br>
            <a:r>
              <a:rPr lang="en-US" sz="2800" b="1" dirty="0" smtClean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  <a:t>Week </a:t>
            </a:r>
            <a:r>
              <a:rPr lang="en-US" sz="4400" b="1" dirty="0" smtClean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itchFamily="66" charset="0"/>
              </a:rPr>
              <a:t>1 </a:t>
            </a:r>
            <a:r>
              <a:rPr lang="en-US" sz="4400" b="1" dirty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itchFamily="66" charset="0"/>
              </a:rPr>
              <a:t>of </a:t>
            </a:r>
            <a:r>
              <a:rPr lang="en-US" sz="4400" b="1" dirty="0" smtClean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itchFamily="66" charset="0"/>
              </a:rPr>
              <a:t>8</a:t>
            </a:r>
            <a:r>
              <a:rPr lang="en-US" sz="2800" b="1" dirty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  <a:t/>
            </a:r>
            <a:br>
              <a:rPr lang="en-US" sz="2800" b="1" dirty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</a:br>
            <a:r>
              <a:rPr lang="en-US" sz="2800" b="1" dirty="0" smtClean="0">
                <a:solidFill>
                  <a:srgbClr val="EEECE1">
                    <a:lumMod val="25000"/>
                  </a:srgbClr>
                </a:solidFill>
                <a:latin typeface="Papyrus" pitchFamily="66" charset="0"/>
              </a:rPr>
              <a:t>Session  </a:t>
            </a:r>
            <a:r>
              <a:rPr lang="en-US" sz="4400" b="1" dirty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itchFamily="66" charset="0"/>
              </a:rPr>
              <a:t>1 of 13</a:t>
            </a:r>
          </a:p>
          <a:p>
            <a:pPr eaLnBrk="1" hangingPunct="1"/>
            <a:endParaRPr lang="en-US" sz="2800" b="1" dirty="0">
              <a:solidFill>
                <a:srgbClr val="C0504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apyrus" pitchFamily="66" charset="0"/>
            </a:endParaRPr>
          </a:p>
          <a:p>
            <a:pPr eaLnBrk="1" hangingPunct="1"/>
            <a:r>
              <a:rPr lang="en-ZA" sz="2000" b="1" dirty="0" smtClean="0">
                <a:solidFill>
                  <a:schemeClr val="bg2">
                    <a:lumMod val="25000"/>
                  </a:schemeClr>
                </a:solidFill>
                <a:latin typeface="Papyrus" pitchFamily="66" charset="0"/>
              </a:rPr>
              <a:t>Jan 2014</a:t>
            </a:r>
            <a:endParaRPr lang="en-ZA" sz="2000" b="1" dirty="0">
              <a:solidFill>
                <a:schemeClr val="bg2">
                  <a:lumMod val="25000"/>
                </a:schemeClr>
              </a:solidFill>
              <a:latin typeface="Papyru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7" y="5890175"/>
            <a:ext cx="6685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ZA" sz="2400" b="1" dirty="0">
                <a:solidFill>
                  <a:srgbClr val="EEECE1">
                    <a:lumMod val="90000"/>
                  </a:srgbClr>
                </a:solidFill>
                <a:latin typeface="Papyrus" pitchFamily="66" charset="0"/>
              </a:rPr>
              <a:t>2 Chron. 7:14</a:t>
            </a:r>
            <a:endParaRPr lang="en-ZA" sz="3600" b="1" dirty="0">
              <a:solidFill>
                <a:srgbClr val="EEECE1">
                  <a:lumMod val="90000"/>
                </a:srgbClr>
              </a:solidFill>
              <a:latin typeface="Papyrus" pitchFamily="66" charset="0"/>
            </a:endParaRPr>
          </a:p>
          <a:p>
            <a:pPr algn="r">
              <a:defRPr/>
            </a:pPr>
            <a:r>
              <a:rPr lang="en-ZA" sz="2400" b="1" dirty="0">
                <a:solidFill>
                  <a:srgbClr val="EEECE1">
                    <a:lumMod val="90000"/>
                  </a:srgbClr>
                </a:solidFill>
                <a:latin typeface="Papyrus" pitchFamily="66" charset="0"/>
              </a:rPr>
              <a:t>If My people who are called by My name...	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8" b="100000" l="0" r="100000">
                        <a14:foregroundMark x1="2863" y1="77982" x2="24670" y2="71560"/>
                        <a14:foregroundMark x1="5947" y1="83257" x2="27753" y2="8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00" y="4564225"/>
            <a:ext cx="2245995" cy="215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3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 fontAlgn="ctr">
          <a:defRPr sz="2400"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1433</Words>
  <Application>Microsoft Office PowerPoint</Application>
  <PresentationFormat>On-screen Show (4:3)</PresentationFormat>
  <Paragraphs>234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 </vt:lpstr>
      <vt:lpstr>About “Our Father”</vt:lpstr>
      <vt:lpstr>About me</vt:lpstr>
      <vt:lpstr>Housekeeping</vt:lpstr>
      <vt:lpstr>How to get maximum</vt:lpstr>
      <vt:lpstr>PowerPoint Presentation</vt:lpstr>
      <vt:lpstr>PowerPoint Presentation</vt:lpstr>
      <vt:lpstr>PowerPoint Presentation</vt:lpstr>
      <vt:lpstr>Some questions… </vt:lpstr>
      <vt:lpstr>The call to prayer</vt:lpstr>
      <vt:lpstr>What do you think He means by</vt:lpstr>
      <vt:lpstr> </vt:lpstr>
      <vt:lpstr>The problem … </vt:lpstr>
      <vt:lpstr>P4. First step to building a prayer life is changing our paradigm – prayer is:</vt:lpstr>
      <vt:lpstr>Why pray? </vt:lpstr>
      <vt:lpstr>So what is &lt;koinonia&gt;?</vt:lpstr>
      <vt:lpstr>PowerPoint Presentation</vt:lpstr>
      <vt:lpstr>P2. The golden thread of Intimacy is woven from beginning to end of scripture</vt:lpstr>
      <vt:lpstr>P3. Bridal intimacy is a call to us as individuals</vt:lpstr>
      <vt:lpstr>P4. The Intimacy Paradigm</vt:lpstr>
      <vt:lpstr>Example: David</vt:lpstr>
      <vt:lpstr>20 min break out discussion - Discussion points</vt:lpstr>
      <vt:lpstr>Prayer time –  Pray for: </vt:lpstr>
      <vt:lpstr>PowerPoint Presentation</vt:lpstr>
      <vt:lpstr>Invitation to a prayer journey</vt:lpstr>
      <vt:lpstr>Week 1 of prayer journey:  Seeking Intimacy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Goldberg</dc:creator>
  <cp:lastModifiedBy>Jason Goldberg</cp:lastModifiedBy>
  <cp:revision>58</cp:revision>
  <dcterms:created xsi:type="dcterms:W3CDTF">2014-01-23T16:28:10Z</dcterms:created>
  <dcterms:modified xsi:type="dcterms:W3CDTF">2014-01-28T20:16:11Z</dcterms:modified>
</cp:coreProperties>
</file>